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105"/>
  </p:notesMasterIdLst>
  <p:sldIdLst>
    <p:sldId id="258" r:id="rId2"/>
    <p:sldId id="354" r:id="rId3"/>
    <p:sldId id="259" r:id="rId4"/>
    <p:sldId id="260" r:id="rId5"/>
    <p:sldId id="261" r:id="rId6"/>
    <p:sldId id="355" r:id="rId7"/>
    <p:sldId id="356"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357"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58"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59" r:id="rId96"/>
    <p:sldId id="347" r:id="rId97"/>
    <p:sldId id="348" r:id="rId98"/>
    <p:sldId id="349" r:id="rId99"/>
    <p:sldId id="350" r:id="rId100"/>
    <p:sldId id="351" r:id="rId101"/>
    <p:sldId id="352" r:id="rId102"/>
    <p:sldId id="353" r:id="rId103"/>
    <p:sldId id="360" r:id="rId10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87" d="100"/>
          <a:sy n="87" d="100"/>
        </p:scale>
        <p:origin x="72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376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355508664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856FE-FC20-6448-904C-C4DA41A45E6B}" type="slidenum">
              <a:rPr lang="en-US" smtClean="0"/>
              <a:pPr/>
              <a:t>1</a:t>
            </a:fld>
            <a:endParaRPr lang="en-US"/>
          </a:p>
        </p:txBody>
      </p:sp>
    </p:spTree>
    <p:extLst>
      <p:ext uri="{BB962C8B-B14F-4D97-AF65-F5344CB8AC3E}">
        <p14:creationId xmlns:p14="http://schemas.microsoft.com/office/powerpoint/2010/main" val="3743693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2.2b</a:t>
            </a:r>
            <a:r>
              <a:rPr lang="en-US" dirty="0" smtClean="0"/>
              <a:t>  Wegener‘s evidence for continental drift came from analyzing the geologic record.</a:t>
            </a:r>
          </a:p>
          <a:p>
            <a:r>
              <a:rPr lang="en-US" dirty="0" smtClean="0"/>
              <a:t>(</a:t>
            </a:r>
            <a:r>
              <a:rPr lang="en-US" dirty="0" err="1" smtClean="0"/>
              <a:t>b</a:t>
            </a:r>
            <a:r>
              <a:rPr lang="en-US" dirty="0" smtClean="0"/>
              <a:t>) The distribution of late Paleozoic rock types plots sensibly in Pangaea’s climate belts.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35550030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2.31d </a:t>
            </a:r>
            <a:r>
              <a:rPr lang="en-US" dirty="0" smtClean="0"/>
              <a:t> Forces driving plate motions.</a:t>
            </a:r>
          </a:p>
          <a:p>
            <a:r>
              <a:rPr lang="en-US" dirty="0" smtClean="0"/>
              <a:t>(</a:t>
            </a:r>
            <a:r>
              <a:rPr lang="en-US" dirty="0" err="1" smtClean="0"/>
              <a:t>d</a:t>
            </a:r>
            <a:r>
              <a:rPr lang="en-US" dirty="0" smtClean="0"/>
              <a:t>) Slab pull develops because lithosphere is denser than the underlying </a:t>
            </a:r>
            <a:r>
              <a:rPr lang="en-US" dirty="0" err="1" smtClean="0"/>
              <a:t>asthenosphere</a:t>
            </a:r>
            <a:r>
              <a:rPr lang="en-US" dirty="0" smtClean="0"/>
              <a:t> and sinks like a stone in water (though much more slowly).</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100</a:t>
            </a:fld>
            <a:endParaRPr lang="en-US"/>
          </a:p>
        </p:txBody>
      </p:sp>
    </p:spTree>
    <p:extLst>
      <p:ext uri="{BB962C8B-B14F-4D97-AF65-F5344CB8AC3E}">
        <p14:creationId xmlns:p14="http://schemas.microsoft.com/office/powerpoint/2010/main" val="2650823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2.32</a:t>
            </a:r>
            <a:r>
              <a:rPr lang="en-US" dirty="0" smtClean="0"/>
              <a:t>  The black arrows show relative plate velocities. Outward-pointing arrows indicate spreading (divergent boundaries), inward-pointing arrows indicate </a:t>
            </a:r>
            <a:r>
              <a:rPr lang="en-US" dirty="0" err="1" smtClean="0"/>
              <a:t>subduction</a:t>
            </a:r>
            <a:r>
              <a:rPr lang="en-US" dirty="0" smtClean="0"/>
              <a:t> (convergent boundaries), and parallel arrows show transform motion. The length of an arrow represents the velocity. The red arrows show the absolute velocity of the plates with respect to a fixed point in the mantle.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101</a:t>
            </a:fld>
            <a:endParaRPr lang="en-US"/>
          </a:p>
        </p:txBody>
      </p:sp>
    </p:spTree>
    <p:extLst>
      <p:ext uri="{BB962C8B-B14F-4D97-AF65-F5344CB8AC3E}">
        <p14:creationId xmlns:p14="http://schemas.microsoft.com/office/powerpoint/2010/main" val="262162678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2.33  </a:t>
            </a:r>
            <a:r>
              <a:rPr lang="en-US" dirty="0" smtClean="0"/>
              <a:t>Due to plate tectonics, the map of Earth‘s surface slowly changes. Here we see the assembly, and later the breakup, of Pangaea during the past 400 million years.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102</a:t>
            </a:fld>
            <a:endParaRPr lang="en-US"/>
          </a:p>
        </p:txBody>
      </p:sp>
    </p:spTree>
    <p:extLst>
      <p:ext uri="{BB962C8B-B14F-4D97-AF65-F5344CB8AC3E}">
        <p14:creationId xmlns:p14="http://schemas.microsoft.com/office/powerpoint/2010/main" val="31455850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The Theory of Plate Tectonics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103</a:t>
            </a:fld>
            <a:endParaRPr lang="en-US"/>
          </a:p>
        </p:txBody>
      </p:sp>
    </p:spTree>
    <p:extLst>
      <p:ext uri="{BB962C8B-B14F-4D97-AF65-F5344CB8AC3E}">
        <p14:creationId xmlns:p14="http://schemas.microsoft.com/office/powerpoint/2010/main" val="2060224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2.2c</a:t>
            </a:r>
            <a:r>
              <a:rPr lang="en-US" dirty="0" smtClean="0"/>
              <a:t>  Wegener‘s evidence for continental drift came from analyzing the geologic record.</a:t>
            </a:r>
          </a:p>
          <a:p>
            <a:r>
              <a:rPr lang="en-US" dirty="0" smtClean="0"/>
              <a:t>(</a:t>
            </a:r>
            <a:r>
              <a:rPr lang="en-US" dirty="0" err="1" smtClean="0"/>
              <a:t>c</a:t>
            </a:r>
            <a:r>
              <a:rPr lang="en-US" dirty="0" smtClean="0"/>
              <a:t>) A plot of fossil localities shows that Mesozoic land-dwelling organisms </a:t>
            </a:r>
            <a:r>
              <a:rPr lang="en-US" dirty="0" err="1" smtClean="0"/>
              <a:t>occured</a:t>
            </a:r>
            <a:r>
              <a:rPr lang="en-US" dirty="0" smtClean="0"/>
              <a:t> on multiple continents. This would be hard to explain if continents were separated.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2180224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2.3</a:t>
            </a:r>
            <a:r>
              <a:rPr lang="en-US" dirty="0" smtClean="0"/>
              <a:t>  Further evidence of continental drift: rocks on different sides of the ocean match.</a:t>
            </a:r>
          </a:p>
          <a:p>
            <a:r>
              <a:rPr lang="en-US" dirty="0" smtClean="0"/>
              <a:t>(a) Without the Atlantic, distinctive belts of rock in South America would align with similar ones in Africa. (</a:t>
            </a:r>
            <a:r>
              <a:rPr lang="en-US" dirty="0" err="1" smtClean="0"/>
              <a:t>b</a:t>
            </a:r>
            <a:r>
              <a:rPr lang="en-US" dirty="0" smtClean="0"/>
              <a:t>) If the Atlantic didn’t exist, Paleozoic mountain belts on both coasts would be adjacent. (</a:t>
            </a:r>
            <a:r>
              <a:rPr lang="en-US" dirty="0" err="1" smtClean="0"/>
              <a:t>c</a:t>
            </a:r>
            <a:r>
              <a:rPr lang="en-US" dirty="0" smtClean="0"/>
              <a:t>) A modern reconstruction showing the positions of mountain belts in Pangaea. Modern continents are outlined in white.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2651596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2.3a</a:t>
            </a:r>
            <a:r>
              <a:rPr lang="en-US" dirty="0" smtClean="0"/>
              <a:t>  Further evidence of continental drift: rocks on different sides of the ocean match.</a:t>
            </a:r>
          </a:p>
          <a:p>
            <a:r>
              <a:rPr lang="en-US" dirty="0" smtClean="0"/>
              <a:t>(a) Without the Atlantic, distinctive belts of rock in South America would align with similar ones in Africa.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2055769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2.3b</a:t>
            </a:r>
            <a:r>
              <a:rPr lang="en-US" dirty="0" smtClean="0"/>
              <a:t>  Further evidence of continental drift: rocks on different sides of the ocean match.</a:t>
            </a:r>
          </a:p>
          <a:p>
            <a:r>
              <a:rPr lang="en-US" dirty="0" smtClean="0"/>
              <a:t>(</a:t>
            </a:r>
            <a:r>
              <a:rPr lang="en-US" dirty="0" err="1" smtClean="0"/>
              <a:t>b</a:t>
            </a:r>
            <a:r>
              <a:rPr lang="en-US" dirty="0" smtClean="0"/>
              <a:t>) If the Atlantic didn’t exist, Paleozoic mountain belts on both coasts would be adjacent.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3852658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2.3c</a:t>
            </a:r>
            <a:r>
              <a:rPr lang="en-US" dirty="0" smtClean="0"/>
              <a:t>  Further evidence of continental drift: rocks on different sides of the ocean match.</a:t>
            </a:r>
          </a:p>
          <a:p>
            <a:r>
              <a:rPr lang="en-US" dirty="0" smtClean="0"/>
              <a:t>(</a:t>
            </a:r>
            <a:r>
              <a:rPr lang="en-US" dirty="0" err="1" smtClean="0"/>
              <a:t>c</a:t>
            </a:r>
            <a:r>
              <a:rPr lang="en-US" dirty="0" smtClean="0"/>
              <a:t>) A modern reconstruction showing the positions of mountain belts in Pangaea. Modern continents are outlined in white.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1179207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2.4  </a:t>
            </a:r>
            <a:r>
              <a:rPr lang="en-US" dirty="0" smtClean="0"/>
              <a:t>Features of Earth’s magnetic field.</a:t>
            </a:r>
          </a:p>
          <a:p>
            <a:r>
              <a:rPr lang="en-US" dirty="0" smtClean="0"/>
              <a:t>(a) The magnetic axis is not parallel to the spin axis. The field is due to flow in the outer core. (</a:t>
            </a:r>
            <a:r>
              <a:rPr lang="en-US" dirty="0" err="1" smtClean="0"/>
              <a:t>b</a:t>
            </a:r>
            <a:r>
              <a:rPr lang="en-US" dirty="0" smtClean="0"/>
              <a:t>) The magnetic pole and the geographic pole do not coincide, so in most locations a compass does not point exactly to geographic north. The difference is declination. In this example the declination is 12° west. (</a:t>
            </a:r>
            <a:r>
              <a:rPr lang="en-US" dirty="0" err="1" smtClean="0"/>
              <a:t>c</a:t>
            </a:r>
            <a:r>
              <a:rPr lang="en-US" dirty="0" smtClean="0"/>
              <a:t>) A simplified map showing the changing position of the north magnetic pole over the past 2,000 years. Before about 1600 </a:t>
            </a:r>
            <a:r>
              <a:rPr lang="en-US" sz="1100" dirty="0" smtClean="0"/>
              <a:t>C.E.</a:t>
            </a:r>
            <a:r>
              <a:rPr lang="en-US" dirty="0" smtClean="0"/>
              <a:t>, the position was not as well constrained, so the path is dashed. (</a:t>
            </a:r>
            <a:r>
              <a:rPr lang="en-US" dirty="0" err="1" smtClean="0"/>
              <a:t>d</a:t>
            </a:r>
            <a:r>
              <a:rPr lang="en-US" dirty="0" smtClean="0"/>
              <a:t>) Earth’s field lines curve, so the tilt of a magnetic needle changes with latitude. This tilt is the magnetic inclination.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2040959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2.4a  </a:t>
            </a:r>
            <a:r>
              <a:rPr lang="en-US" dirty="0" smtClean="0"/>
              <a:t>Features of Earth’s magnetic field.</a:t>
            </a:r>
          </a:p>
          <a:p>
            <a:r>
              <a:rPr lang="en-US" dirty="0" smtClean="0"/>
              <a:t>(a) The magnetic axis is not parallel to the spin axis. The field is due to flow in the outer core.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2688647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2.4b  </a:t>
            </a:r>
            <a:r>
              <a:rPr lang="en-US" dirty="0" smtClean="0"/>
              <a:t>Features of Earth’s magnetic field.</a:t>
            </a:r>
          </a:p>
          <a:p>
            <a:r>
              <a:rPr lang="en-US" dirty="0" smtClean="0"/>
              <a:t>(</a:t>
            </a:r>
            <a:r>
              <a:rPr lang="en-US" dirty="0" err="1" smtClean="0"/>
              <a:t>b</a:t>
            </a:r>
            <a:r>
              <a:rPr lang="en-US" dirty="0" smtClean="0"/>
              <a:t>) The magnetic pole and the geographic pole do not coincide, so in most locations a compass does not point exactly to geographic north. The difference is declination. In this example the declination is 12° west.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2321806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2.4c  </a:t>
            </a:r>
            <a:r>
              <a:rPr lang="en-US" dirty="0" smtClean="0"/>
              <a:t>Features of Earth’s magnetic field.</a:t>
            </a:r>
          </a:p>
          <a:p>
            <a:r>
              <a:rPr lang="en-US" dirty="0" smtClean="0"/>
              <a:t>(</a:t>
            </a:r>
            <a:r>
              <a:rPr lang="en-US" dirty="0" err="1" smtClean="0"/>
              <a:t>c</a:t>
            </a:r>
            <a:r>
              <a:rPr lang="en-US" dirty="0" smtClean="0"/>
              <a:t>) A simplified map showing the changing position of the north magnetic pole over the past 2,000 years. Before about 1600 </a:t>
            </a:r>
            <a:r>
              <a:rPr lang="en-US" sz="1100" dirty="0" smtClean="0"/>
              <a:t>C.E.</a:t>
            </a:r>
            <a:r>
              <a:rPr lang="en-US" dirty="0" smtClean="0"/>
              <a:t>, the position was not as well constrained, so the path is dashed.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2034789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Measurements with GPS indicate that Turkey is moving west relative to Asia. Such measurements allow us to “see” plate movements. Each yellow arrow indicates the velocity of the point at the end of the arrow. Red arrows give overall plate-movement direction.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1267013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2.4d  </a:t>
            </a:r>
            <a:r>
              <a:rPr lang="en-US" dirty="0" smtClean="0"/>
              <a:t>Features of Earth’s magnetic field.</a:t>
            </a:r>
          </a:p>
          <a:p>
            <a:r>
              <a:rPr lang="en-US" dirty="0" smtClean="0"/>
              <a:t>(</a:t>
            </a:r>
            <a:r>
              <a:rPr lang="en-US" dirty="0" err="1" smtClean="0"/>
              <a:t>d</a:t>
            </a:r>
            <a:r>
              <a:rPr lang="en-US" dirty="0" smtClean="0"/>
              <a:t>) Earth’s field lines curve, so the tilt of a magnetic needle changes with latitude. This tilt is the magnetic inclination.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731849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2.5 </a:t>
            </a:r>
            <a:r>
              <a:rPr lang="en-US" dirty="0" smtClean="0"/>
              <a:t> </a:t>
            </a:r>
            <a:r>
              <a:rPr lang="en-US" dirty="0" err="1" smtClean="0"/>
              <a:t>Paleomagnetism</a:t>
            </a:r>
            <a:r>
              <a:rPr lang="en-US" dirty="0" smtClean="0"/>
              <a:t> and how it can form during the solidification and cooling of lava.</a:t>
            </a:r>
          </a:p>
          <a:p>
            <a:r>
              <a:rPr lang="en-US" dirty="0" smtClean="0"/>
              <a:t>(a) A geologist finds an ancient rock sample at a location on the equator, where declination today is 0°. The orientation of the rock’s </a:t>
            </a:r>
            <a:r>
              <a:rPr lang="en-US" dirty="0" err="1" smtClean="0"/>
              <a:t>paleomagnetism</a:t>
            </a:r>
            <a:r>
              <a:rPr lang="en-US" dirty="0" smtClean="0"/>
              <a:t> is different from that of today’s field. (</a:t>
            </a:r>
            <a:r>
              <a:rPr lang="en-US" dirty="0" err="1" smtClean="0"/>
              <a:t>b</a:t>
            </a:r>
            <a:r>
              <a:rPr lang="en-US" dirty="0" smtClean="0"/>
              <a:t>) </a:t>
            </a:r>
            <a:r>
              <a:rPr lang="en-US" dirty="0" err="1" smtClean="0"/>
              <a:t>Paleomagnetism</a:t>
            </a:r>
            <a:r>
              <a:rPr lang="en-US" dirty="0" smtClean="0"/>
              <a:t> can form when lava cools and becomes solid rock.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221985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2.5a </a:t>
            </a:r>
            <a:r>
              <a:rPr lang="en-US" dirty="0" smtClean="0"/>
              <a:t> </a:t>
            </a:r>
            <a:r>
              <a:rPr lang="en-US" dirty="0" err="1" smtClean="0"/>
              <a:t>Paleomagnetism</a:t>
            </a:r>
            <a:r>
              <a:rPr lang="en-US" dirty="0" smtClean="0"/>
              <a:t> and how it can form during the solidification and cooling of lava.</a:t>
            </a:r>
          </a:p>
          <a:p>
            <a:r>
              <a:rPr lang="en-US" dirty="0" smtClean="0"/>
              <a:t>(a) A geologist finds an ancient rock sample at a location on the equator, where declination today is 0°. The orientation of the rock’s </a:t>
            </a:r>
            <a:r>
              <a:rPr lang="en-US" dirty="0" err="1" smtClean="0"/>
              <a:t>paleomagnetism</a:t>
            </a:r>
            <a:r>
              <a:rPr lang="en-US" dirty="0" smtClean="0"/>
              <a:t> is different from that of today’s field.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2289455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2.5b </a:t>
            </a:r>
            <a:r>
              <a:rPr lang="en-US" dirty="0" smtClean="0"/>
              <a:t> </a:t>
            </a:r>
            <a:r>
              <a:rPr lang="en-US" dirty="0" err="1" smtClean="0"/>
              <a:t>Paleomagnetism</a:t>
            </a:r>
            <a:r>
              <a:rPr lang="en-US" dirty="0" smtClean="0"/>
              <a:t> and how it can form during the solidification and cooling of lava.</a:t>
            </a:r>
          </a:p>
          <a:p>
            <a:r>
              <a:rPr lang="en-US" dirty="0" smtClean="0"/>
              <a:t>(</a:t>
            </a:r>
            <a:r>
              <a:rPr lang="en-US" dirty="0" err="1" smtClean="0"/>
              <a:t>b</a:t>
            </a:r>
            <a:r>
              <a:rPr lang="en-US" dirty="0" smtClean="0"/>
              <a:t>) </a:t>
            </a:r>
            <a:r>
              <a:rPr lang="en-US" dirty="0" err="1" smtClean="0"/>
              <a:t>Paleomagnetism</a:t>
            </a:r>
            <a:r>
              <a:rPr lang="en-US" dirty="0" smtClean="0"/>
              <a:t> can form when lava cools and becomes solid rock.</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120988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2.6</a:t>
            </a:r>
            <a:r>
              <a:rPr lang="en-US" dirty="0" smtClean="0"/>
              <a:t>  Apparent polar-wander paths and their interpretation.</a:t>
            </a:r>
          </a:p>
          <a:p>
            <a:r>
              <a:rPr lang="en-US" dirty="0" smtClean="0"/>
              <a:t>(a) Measurements of </a:t>
            </a:r>
            <a:r>
              <a:rPr lang="en-US" dirty="0" err="1" smtClean="0"/>
              <a:t>paleomagnetism</a:t>
            </a:r>
            <a:r>
              <a:rPr lang="en-US" dirty="0" smtClean="0"/>
              <a:t> in a succession of rock layers on a continent (</a:t>
            </a:r>
            <a:r>
              <a:rPr lang="en-US" dirty="0" err="1" smtClean="0"/>
              <a:t>x</a:t>
            </a:r>
            <a:r>
              <a:rPr lang="en-US" dirty="0" smtClean="0"/>
              <a:t>) define an apparent polar-wander path relative to the continent. (</a:t>
            </a:r>
            <a:r>
              <a:rPr lang="en-US" dirty="0" err="1" smtClean="0"/>
              <a:t>b</a:t>
            </a:r>
            <a:r>
              <a:rPr lang="en-US" dirty="0" smtClean="0"/>
              <a:t>) The apparent polar-wander path of North America is not the same as that of Europe or Africa. (</a:t>
            </a:r>
            <a:r>
              <a:rPr lang="en-US" dirty="0" err="1" smtClean="0"/>
              <a:t>c</a:t>
            </a:r>
            <a:r>
              <a:rPr lang="en-US" dirty="0" smtClean="0"/>
              <a:t>) If continents are fixed, then the pole moves relative to the continent. If the pole is fixed, then the continent must drift relative to the pole.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3794120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2.6a</a:t>
            </a:r>
            <a:r>
              <a:rPr lang="en-US" dirty="0" smtClean="0"/>
              <a:t>  Apparent polar-wander paths and their interpretation.</a:t>
            </a:r>
          </a:p>
          <a:p>
            <a:r>
              <a:rPr lang="en-US" dirty="0" smtClean="0"/>
              <a:t>(a) Measurements of </a:t>
            </a:r>
            <a:r>
              <a:rPr lang="en-US" dirty="0" err="1" smtClean="0"/>
              <a:t>paleomagnetism</a:t>
            </a:r>
            <a:r>
              <a:rPr lang="en-US" dirty="0" smtClean="0"/>
              <a:t> in a succession of rock layers on a continent (</a:t>
            </a:r>
            <a:r>
              <a:rPr lang="en-US" dirty="0" err="1" smtClean="0"/>
              <a:t>x</a:t>
            </a:r>
            <a:r>
              <a:rPr lang="en-US" dirty="0" smtClean="0"/>
              <a:t>) define an apparent polar-wander path relative to the continent.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3855510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2.6b</a:t>
            </a:r>
            <a:r>
              <a:rPr lang="en-US" dirty="0" smtClean="0"/>
              <a:t>  Apparent polar-wander paths and their interpretation.</a:t>
            </a:r>
          </a:p>
          <a:p>
            <a:r>
              <a:rPr lang="en-US" dirty="0" smtClean="0"/>
              <a:t> (</a:t>
            </a:r>
            <a:r>
              <a:rPr lang="en-US" dirty="0" err="1" smtClean="0"/>
              <a:t>b</a:t>
            </a:r>
            <a:r>
              <a:rPr lang="en-US" dirty="0" smtClean="0"/>
              <a:t>) The apparent polar-wander path of North America is not the same as that of Europe or Africa.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3865655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2.6c</a:t>
            </a:r>
            <a:r>
              <a:rPr lang="en-US" dirty="0" smtClean="0"/>
              <a:t>  Apparent polar-wander paths and their interpretation.</a:t>
            </a:r>
          </a:p>
          <a:p>
            <a:r>
              <a:rPr lang="en-US" dirty="0" smtClean="0"/>
              <a:t>(</a:t>
            </a:r>
            <a:r>
              <a:rPr lang="en-US" dirty="0" err="1" smtClean="0"/>
              <a:t>c</a:t>
            </a:r>
            <a:r>
              <a:rPr lang="en-US" dirty="0" smtClean="0"/>
              <a:t>) If continents are fixed, then the pole moves relative to the continent. If the pole is fixed, then the continent must drift relative to the pole.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2916748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2.7a</a:t>
            </a:r>
            <a:r>
              <a:rPr lang="en-US" dirty="0" smtClean="0"/>
              <a:t>  Bathymetric features of the ocean floor.</a:t>
            </a:r>
          </a:p>
          <a:p>
            <a:r>
              <a:rPr lang="en-US" dirty="0" smtClean="0"/>
              <a:t>(a) Bathymetric map of the ocean floor, highlighting key bathymetric features. The boxes show the location of the maps in </a:t>
            </a:r>
            <a:r>
              <a:rPr lang="en-US" dirty="0" err="1" smtClean="0"/>
              <a:t>b</a:t>
            </a:r>
            <a:r>
              <a:rPr lang="en-US" dirty="0" smtClean="0"/>
              <a:t> and </a:t>
            </a:r>
            <a:r>
              <a:rPr lang="en-US" dirty="0" err="1" smtClean="0"/>
              <a:t>c</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588104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2.7b</a:t>
            </a:r>
            <a:r>
              <a:rPr lang="en-US" dirty="0" smtClean="0"/>
              <a:t>  Bathymetric features of the ocean floor.</a:t>
            </a:r>
          </a:p>
          <a:p>
            <a:r>
              <a:rPr lang="en-US" dirty="0" smtClean="0"/>
              <a:t>(</a:t>
            </a:r>
            <a:r>
              <a:rPr lang="en-US" dirty="0" err="1" smtClean="0"/>
              <a:t>b</a:t>
            </a:r>
            <a:r>
              <a:rPr lang="en-US" dirty="0" smtClean="0"/>
              <a:t>) A bathymetric profile along line XX'. The location map shows the position of XX', and the inset shows a fracture zone intersecting a ridge axis, in 3-D.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1509986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 </a:t>
            </a:r>
            <a:r>
              <a:rPr lang="en-US" dirty="0" smtClean="0"/>
              <a:t> Alfred Wegener and his model of continental drift.</a:t>
            </a:r>
          </a:p>
          <a:p>
            <a:r>
              <a:rPr lang="en-US" dirty="0" smtClean="0"/>
              <a:t>(a) Wegener in Greenland. (</a:t>
            </a:r>
            <a:r>
              <a:rPr lang="en-US" dirty="0" err="1" smtClean="0"/>
              <a:t>b</a:t>
            </a:r>
            <a:r>
              <a:rPr lang="en-US" dirty="0" smtClean="0"/>
              <a:t>) Wegener’s maps illustrating continental drift.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3521063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2.7c</a:t>
            </a:r>
            <a:r>
              <a:rPr lang="en-US" dirty="0" smtClean="0"/>
              <a:t>  Bathymetric features of the ocean floor.</a:t>
            </a:r>
          </a:p>
          <a:p>
            <a:r>
              <a:rPr lang="en-US" dirty="0" smtClean="0"/>
              <a:t>(</a:t>
            </a:r>
            <a:r>
              <a:rPr lang="en-US" dirty="0" err="1" smtClean="0"/>
              <a:t>c</a:t>
            </a:r>
            <a:r>
              <a:rPr lang="en-US" dirty="0" smtClean="0"/>
              <a:t>) A bathymetric profile of a trench, and nearby seamounts. The yellow line on the map shows the location of the profile.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701124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TRENCHES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3034820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2.8 </a:t>
            </a:r>
            <a:r>
              <a:rPr lang="en-US" dirty="0" smtClean="0"/>
              <a:t> A 1953 map showing the distribution of earthquake locations in the ocean basins. Note that earthquakes occur in belts.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1973303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2.9 </a:t>
            </a:r>
            <a:r>
              <a:rPr lang="en-US" dirty="0" smtClean="0"/>
              <a:t> Harry Hess’s basic concept of seafloor spreading (1962). Hess implied, incorrectly, that only the crust moved. We will see that this sketch is an oversimplification and contains errors, but it was an important step in the development of plate tectonics.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2381392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2.10</a:t>
            </a:r>
            <a:r>
              <a:rPr lang="en-US" dirty="0" smtClean="0"/>
              <a:t>  The discovery of marine magnetic anomalies.</a:t>
            </a:r>
          </a:p>
          <a:p>
            <a:r>
              <a:rPr lang="en-US" dirty="0" smtClean="0"/>
              <a:t>(a) A ship towing a magnetometer detects changes in the strength of the magnetic field. (</a:t>
            </a:r>
            <a:r>
              <a:rPr lang="en-US" dirty="0" err="1" smtClean="0"/>
              <a:t>b</a:t>
            </a:r>
            <a:r>
              <a:rPr lang="en-US" dirty="0" smtClean="0"/>
              <a:t>) On a paper record, intervals of stronger magnetism (positive anomalies) alternate with intervals of weaker magnetism (negative anomalies). (</a:t>
            </a:r>
            <a:r>
              <a:rPr lang="en-US" dirty="0" err="1" smtClean="0"/>
              <a:t>c</a:t>
            </a:r>
            <a:r>
              <a:rPr lang="en-US" dirty="0" smtClean="0"/>
              <a:t>) A map showing areas of positive anomalies (dark) and negative anomalies (light) off the west coast of North America. The pattern of anomalies resembles candy-cane stripes.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1314033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2.10ab</a:t>
            </a:r>
            <a:r>
              <a:rPr lang="en-US" dirty="0" smtClean="0"/>
              <a:t>  The discovery of marine magnetic anomalies.</a:t>
            </a:r>
          </a:p>
          <a:p>
            <a:r>
              <a:rPr lang="en-US" dirty="0" smtClean="0"/>
              <a:t>(a) A ship towing a magnetometer detects changes in the strength of the magnetic field. (</a:t>
            </a:r>
            <a:r>
              <a:rPr lang="en-US" dirty="0" err="1" smtClean="0"/>
              <a:t>b</a:t>
            </a:r>
            <a:r>
              <a:rPr lang="en-US" dirty="0" smtClean="0"/>
              <a:t>) On a paper record, intervals of stronger magnetism (positive anomalies) alternate with intervals of weaker magnetism (negative anomalies). </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412459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2.10c</a:t>
            </a:r>
            <a:r>
              <a:rPr lang="en-US" dirty="0" smtClean="0"/>
              <a:t>  The discovery of marine magnetic anomalies.</a:t>
            </a:r>
          </a:p>
          <a:p>
            <a:r>
              <a:rPr lang="en-US" dirty="0" smtClean="0"/>
              <a:t>(</a:t>
            </a:r>
            <a:r>
              <a:rPr lang="en-US" dirty="0" err="1" smtClean="0"/>
              <a:t>c</a:t>
            </a:r>
            <a:r>
              <a:rPr lang="en-US" dirty="0" smtClean="0"/>
              <a:t>) A map showing areas of positive anomalies (dark) and negative anomalies (light) off the west coast of North America. The pattern of anomalies resembles candy-cane stripes.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3810198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2.11a</a:t>
            </a:r>
            <a:r>
              <a:rPr lang="en-US" dirty="0" smtClean="0"/>
              <a:t>  Magnetic polarity reversals and the chronology of reversals.</a:t>
            </a:r>
          </a:p>
          <a:p>
            <a:r>
              <a:rPr lang="en-US" dirty="0" smtClean="0"/>
              <a:t>(a) Successive layers of lava build at a volcano over time. Some layers have normal polarity, whereas others have reversed polarity.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1893679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2.11bc</a:t>
            </a:r>
            <a:r>
              <a:rPr lang="en-US" dirty="0" smtClean="0"/>
              <a:t>  Magnetic polarity reversals and the chronology of reversals.</a:t>
            </a:r>
          </a:p>
          <a:p>
            <a:r>
              <a:rPr lang="en-US" dirty="0" smtClean="0"/>
              <a:t>(</a:t>
            </a:r>
            <a:r>
              <a:rPr lang="en-US" dirty="0" err="1" smtClean="0"/>
              <a:t>b</a:t>
            </a:r>
            <a:r>
              <a:rPr lang="en-US" dirty="0" smtClean="0"/>
              <a:t>) The polarity of the Earth’s magnetic field reverses every now and then. (</a:t>
            </a:r>
            <a:r>
              <a:rPr lang="en-US" dirty="0" err="1" smtClean="0"/>
              <a:t>c</a:t>
            </a:r>
            <a:r>
              <a:rPr lang="en-US" dirty="0" smtClean="0"/>
              <a:t>) Observations led to the production of a reversal chronology, with named polarity intervals, or </a:t>
            </a:r>
            <a:r>
              <a:rPr lang="en-US" dirty="0" err="1" smtClean="0"/>
              <a:t>chrons</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35973690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2.11b</a:t>
            </a:r>
            <a:r>
              <a:rPr lang="en-US" dirty="0" smtClean="0"/>
              <a:t>  Magnetic polarity reversals and the chronology of reversals.</a:t>
            </a:r>
          </a:p>
          <a:p>
            <a:r>
              <a:rPr lang="en-US" dirty="0" smtClean="0"/>
              <a:t>(</a:t>
            </a:r>
            <a:r>
              <a:rPr lang="en-US" dirty="0" err="1" smtClean="0"/>
              <a:t>b</a:t>
            </a:r>
            <a:r>
              <a:rPr lang="en-US" dirty="0" smtClean="0"/>
              <a:t>) The polarity of the Earth’s magnetic field reverses every now and then.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2789785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2.1a </a:t>
            </a:r>
            <a:r>
              <a:rPr lang="en-US" dirty="0" smtClean="0"/>
              <a:t> Alfred Wegener and his model of continental drift.</a:t>
            </a:r>
          </a:p>
          <a:p>
            <a:r>
              <a:rPr lang="en-US" dirty="0" smtClean="0"/>
              <a:t>(a) Wegener in Greenland.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3153512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2.11c</a:t>
            </a:r>
            <a:r>
              <a:rPr lang="en-US" dirty="0" smtClean="0"/>
              <a:t>  Magnetic polarity reversals and the chronology of reversals.</a:t>
            </a:r>
          </a:p>
          <a:p>
            <a:r>
              <a:rPr lang="en-US" dirty="0" smtClean="0"/>
              <a:t>(</a:t>
            </a:r>
            <a:r>
              <a:rPr lang="en-US" dirty="0" err="1" smtClean="0"/>
              <a:t>c</a:t>
            </a:r>
            <a:r>
              <a:rPr lang="en-US" dirty="0" smtClean="0"/>
              <a:t>) Observations led to the production of a reversal chronology, with named polarity intervals, or </a:t>
            </a:r>
            <a:r>
              <a:rPr lang="en-US" dirty="0" err="1" smtClean="0"/>
              <a:t>chrons</a:t>
            </a:r>
            <a:r>
              <a:rPr lang="en-US" dirty="0" smtClean="0"/>
              <a: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4194094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2.12 </a:t>
            </a:r>
            <a:r>
              <a:rPr lang="en-US" dirty="0" smtClean="0"/>
              <a:t> The progressive development of magnetic anomalies and the long-term reversal chronology.</a:t>
            </a:r>
          </a:p>
          <a:p>
            <a:r>
              <a:rPr lang="en-US" dirty="0" smtClean="0"/>
              <a:t>(a) Positive anomalies form when seafloor rock has the same polarity as the present magnetic field. Negative anomalies form when seafloor rock has polarity that is opposite to the present field. (</a:t>
            </a:r>
            <a:r>
              <a:rPr lang="en-US" dirty="0" err="1" smtClean="0"/>
              <a:t>b</a:t>
            </a:r>
            <a:r>
              <a:rPr lang="en-US" dirty="0" smtClean="0"/>
              <a:t>) The seafloor-spreading model predicts that magnetic anomalies are symmetrical relative to the mid-ocean ridge. (</a:t>
            </a:r>
            <a:r>
              <a:rPr lang="en-US" dirty="0" err="1" smtClean="0"/>
              <a:t>c</a:t>
            </a:r>
            <a:r>
              <a:rPr lang="en-US" dirty="0" smtClean="0"/>
              <a:t>) Seafloor spreading explains the stripes. The field flips back and forth while the ocean basin grows wider. (</a:t>
            </a:r>
            <a:r>
              <a:rPr lang="en-US" dirty="0" err="1" smtClean="0"/>
              <a:t>d</a:t>
            </a:r>
            <a:r>
              <a:rPr lang="en-US" dirty="0" smtClean="0"/>
              <a:t>) The width of magnetic stripes on the seafloor is proportional to the duration of </a:t>
            </a:r>
            <a:r>
              <a:rPr lang="en-US" dirty="0" err="1" smtClean="0"/>
              <a:t>chrons</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320089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2.12a </a:t>
            </a:r>
            <a:r>
              <a:rPr lang="en-US" dirty="0" smtClean="0"/>
              <a:t> The progressive development of magnetic anomalies and the long-term reversal chronology.</a:t>
            </a:r>
          </a:p>
          <a:p>
            <a:r>
              <a:rPr lang="en-US" dirty="0" smtClean="0"/>
              <a:t>(a) Positive anomalies form when seafloor rock has the same polarity as the present magnetic field. Negative anomalies form when seafloor rock has polarity that is opposite to the present field.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3267192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2.12b </a:t>
            </a:r>
            <a:r>
              <a:rPr lang="en-US" dirty="0" smtClean="0"/>
              <a:t> The progressive development of magnetic anomalies and the long-term reversal chronology.</a:t>
            </a:r>
          </a:p>
          <a:p>
            <a:r>
              <a:rPr lang="en-US" dirty="0" smtClean="0"/>
              <a:t>(</a:t>
            </a:r>
            <a:r>
              <a:rPr lang="en-US" dirty="0" err="1" smtClean="0"/>
              <a:t>b</a:t>
            </a:r>
            <a:r>
              <a:rPr lang="en-US" dirty="0" smtClean="0"/>
              <a:t>) The seafloor-spreading model predicts that magnetic anomalies are symmetrical relative to the mid-ocean ridge.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32375370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2.12c </a:t>
            </a:r>
            <a:r>
              <a:rPr lang="en-US" dirty="0" smtClean="0"/>
              <a:t> The progressive development of magnetic anomalies and the long-term reversal chronology.</a:t>
            </a:r>
          </a:p>
          <a:p>
            <a:r>
              <a:rPr lang="en-US" dirty="0" smtClean="0"/>
              <a:t>(</a:t>
            </a:r>
            <a:r>
              <a:rPr lang="en-US" dirty="0" err="1" smtClean="0"/>
              <a:t>c</a:t>
            </a:r>
            <a:r>
              <a:rPr lang="en-US" dirty="0" smtClean="0"/>
              <a:t>) Seafloor spreading explains the stripes. The field flips back and forth while the ocean basin grows wider.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44</a:t>
            </a:fld>
            <a:endParaRPr lang="en-US"/>
          </a:p>
        </p:txBody>
      </p:sp>
    </p:spTree>
    <p:extLst>
      <p:ext uri="{BB962C8B-B14F-4D97-AF65-F5344CB8AC3E}">
        <p14:creationId xmlns:p14="http://schemas.microsoft.com/office/powerpoint/2010/main" val="3424148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2.12d </a:t>
            </a:r>
            <a:r>
              <a:rPr lang="en-US" dirty="0" smtClean="0"/>
              <a:t> The progressive development of magnetic anomalies and the long-term reversal chronology.</a:t>
            </a:r>
          </a:p>
          <a:p>
            <a:r>
              <a:rPr lang="en-US" dirty="0" smtClean="0"/>
              <a:t>(</a:t>
            </a:r>
            <a:r>
              <a:rPr lang="en-US" dirty="0" err="1" smtClean="0"/>
              <a:t>d</a:t>
            </a:r>
            <a:r>
              <a:rPr lang="en-US" dirty="0" smtClean="0"/>
              <a:t>) The width of magnetic stripes on the seafloor is proportional to the duration of </a:t>
            </a:r>
            <a:r>
              <a:rPr lang="en-US" dirty="0" err="1" smtClean="0"/>
              <a:t>chrons</a:t>
            </a:r>
            <a:r>
              <a:rPr lang="en-US" dirty="0" smtClean="0"/>
              <a: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45</a:t>
            </a:fld>
            <a:endParaRPr lang="en-US"/>
          </a:p>
        </p:txBody>
      </p:sp>
    </p:spTree>
    <p:extLst>
      <p:ext uri="{BB962C8B-B14F-4D97-AF65-F5344CB8AC3E}">
        <p14:creationId xmlns:p14="http://schemas.microsoft.com/office/powerpoint/2010/main" val="36025392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2.13</a:t>
            </a:r>
            <a:r>
              <a:rPr lang="en-US" dirty="0" smtClean="0"/>
              <a:t>  Drilling into the sediment layer of the ocean floor confirmed that the age of the oldest sediment in contact with ocean-crust basalt gets older the farther away it is from the ridge. For example, Point A is older than Point B.</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46</a:t>
            </a:fld>
            <a:endParaRPr lang="en-US"/>
          </a:p>
        </p:txBody>
      </p:sp>
    </p:spTree>
    <p:extLst>
      <p:ext uri="{BB962C8B-B14F-4D97-AF65-F5344CB8AC3E}">
        <p14:creationId xmlns:p14="http://schemas.microsoft.com/office/powerpoint/2010/main" val="19345382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2.14a</a:t>
            </a:r>
            <a:r>
              <a:rPr lang="en-US" dirty="0" smtClean="0"/>
              <a:t>  The nature and behavior of the lithosphere.</a:t>
            </a:r>
          </a:p>
          <a:p>
            <a:r>
              <a:rPr lang="en-US" dirty="0" smtClean="0"/>
              <a:t>(a) The lithosphere is fairly rigid, but when a heavy load builds on its surface, the surface bends down. This can happen because the “plastic” </a:t>
            </a:r>
            <a:r>
              <a:rPr lang="en-US" dirty="0" err="1" smtClean="0"/>
              <a:t>asthenosphere</a:t>
            </a:r>
            <a:r>
              <a:rPr lang="en-US" dirty="0" smtClean="0"/>
              <a:t> can flow out of the way.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47</a:t>
            </a:fld>
            <a:endParaRPr lang="en-US"/>
          </a:p>
        </p:txBody>
      </p:sp>
    </p:spTree>
    <p:extLst>
      <p:ext uri="{BB962C8B-B14F-4D97-AF65-F5344CB8AC3E}">
        <p14:creationId xmlns:p14="http://schemas.microsoft.com/office/powerpoint/2010/main" val="38003867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2.14b</a:t>
            </a:r>
            <a:r>
              <a:rPr lang="en-US" dirty="0" smtClean="0"/>
              <a:t>  The nature and behavior of the lithosphere.</a:t>
            </a:r>
          </a:p>
          <a:p>
            <a:r>
              <a:rPr lang="en-US" dirty="0" smtClean="0"/>
              <a:t>(</a:t>
            </a:r>
            <a:r>
              <a:rPr lang="en-US" dirty="0" err="1" smtClean="0"/>
              <a:t>b</a:t>
            </a:r>
            <a:r>
              <a:rPr lang="en-US" dirty="0" smtClean="0"/>
              <a:t>) The lithosphere consists of the crust plus the uppermost mantle. It is thicker beneath continents than beneath oceans.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48</a:t>
            </a:fld>
            <a:endParaRPr lang="en-US"/>
          </a:p>
        </p:txBody>
      </p:sp>
    </p:spTree>
    <p:extLst>
      <p:ext uri="{BB962C8B-B14F-4D97-AF65-F5344CB8AC3E}">
        <p14:creationId xmlns:p14="http://schemas.microsoft.com/office/powerpoint/2010/main" val="19139648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2.15</a:t>
            </a:r>
            <a:r>
              <a:rPr lang="en-US" dirty="0" smtClean="0"/>
              <a:t>  The locations of plate boundaries and the distribution of earthquakes.</a:t>
            </a:r>
          </a:p>
          <a:p>
            <a:r>
              <a:rPr lang="en-US" dirty="0" smtClean="0"/>
              <a:t>(a) A map of major plates shows that some consist entirely of oceanic lithosphere, whereas others consist of both continental and oceanic lithosphere. Active continental margins lie along plate boundaries; passive margins do not. (</a:t>
            </a:r>
            <a:r>
              <a:rPr lang="en-US" dirty="0" err="1" smtClean="0"/>
              <a:t>b</a:t>
            </a:r>
            <a:r>
              <a:rPr lang="en-US" dirty="0" smtClean="0"/>
              <a:t>) The locations of earthquakes (red dots) mostly fall in distinct bands that correspond to plate boundaries. Relatively few earthquakes occur in the more stable plate interiors. (</a:t>
            </a:r>
            <a:r>
              <a:rPr lang="en-US" dirty="0" err="1" smtClean="0"/>
              <a:t>c</a:t>
            </a:r>
            <a:r>
              <a:rPr lang="en-US" dirty="0" smtClean="0"/>
              <a:t>) An exploded view of the plates emphasizes the variation in shape and size of the plates.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49</a:t>
            </a:fld>
            <a:endParaRPr lang="en-US"/>
          </a:p>
        </p:txBody>
      </p:sp>
    </p:spTree>
    <p:extLst>
      <p:ext uri="{BB962C8B-B14F-4D97-AF65-F5344CB8AC3E}">
        <p14:creationId xmlns:p14="http://schemas.microsoft.com/office/powerpoint/2010/main" val="492296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2.1b </a:t>
            </a:r>
            <a:r>
              <a:rPr lang="en-US" dirty="0" smtClean="0"/>
              <a:t> Alfred Wegener and his model of continental drift.</a:t>
            </a:r>
          </a:p>
          <a:p>
            <a:r>
              <a:rPr lang="en-US" dirty="0" smtClean="0"/>
              <a:t>(</a:t>
            </a:r>
            <a:r>
              <a:rPr lang="en-US" dirty="0" err="1" smtClean="0"/>
              <a:t>b</a:t>
            </a:r>
            <a:r>
              <a:rPr lang="en-US" dirty="0" smtClean="0"/>
              <a:t>) Wegener’s maps illustrating continental drift.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23659767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2.15a</a:t>
            </a:r>
            <a:r>
              <a:rPr lang="en-US" dirty="0" smtClean="0"/>
              <a:t>  The locations of plate boundaries and the distribution of earthquakes.</a:t>
            </a:r>
          </a:p>
          <a:p>
            <a:r>
              <a:rPr lang="en-US" dirty="0" smtClean="0"/>
              <a:t>(a) A map of major plates shows that some consist entirely of oceanic lithosphere, whereas others consist of both continental and oceanic lithosphere. Active continental margins lie along plate boundaries; passive margins do not.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50</a:t>
            </a:fld>
            <a:endParaRPr lang="en-US"/>
          </a:p>
        </p:txBody>
      </p:sp>
    </p:spTree>
    <p:extLst>
      <p:ext uri="{BB962C8B-B14F-4D97-AF65-F5344CB8AC3E}">
        <p14:creationId xmlns:p14="http://schemas.microsoft.com/office/powerpoint/2010/main" val="19891890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2.15b</a:t>
            </a:r>
            <a:r>
              <a:rPr lang="en-US" dirty="0" smtClean="0"/>
              <a:t>  The locations of plate boundaries and the distribution of earthquakes.</a:t>
            </a:r>
          </a:p>
          <a:p>
            <a:r>
              <a:rPr lang="en-US" dirty="0" smtClean="0"/>
              <a:t>(</a:t>
            </a:r>
            <a:r>
              <a:rPr lang="en-US" dirty="0" err="1" smtClean="0"/>
              <a:t>b</a:t>
            </a:r>
            <a:r>
              <a:rPr lang="en-US" dirty="0" smtClean="0"/>
              <a:t>) The locations of earthquakes (red dots) mostly fall in distinct bands that correspond to plate boundaries. Relatively few earthquakes occur in the more stable plate interiors.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51</a:t>
            </a:fld>
            <a:endParaRPr lang="en-US"/>
          </a:p>
        </p:txBody>
      </p:sp>
    </p:spTree>
    <p:extLst>
      <p:ext uri="{BB962C8B-B14F-4D97-AF65-F5344CB8AC3E}">
        <p14:creationId xmlns:p14="http://schemas.microsoft.com/office/powerpoint/2010/main" val="39507365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2.15c</a:t>
            </a:r>
            <a:r>
              <a:rPr lang="en-US" dirty="0" smtClean="0"/>
              <a:t>  The locations of plate boundaries and the distribution of earthquakes.</a:t>
            </a:r>
          </a:p>
          <a:p>
            <a:r>
              <a:rPr lang="en-US" dirty="0" smtClean="0"/>
              <a:t>(</a:t>
            </a:r>
            <a:r>
              <a:rPr lang="en-US" dirty="0" err="1" smtClean="0"/>
              <a:t>c</a:t>
            </a:r>
            <a:r>
              <a:rPr lang="en-US" dirty="0" smtClean="0"/>
              <a:t>) An exploded view of the plates emphasizes the variation in shape and size of the plates.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52</a:t>
            </a:fld>
            <a:endParaRPr lang="en-US"/>
          </a:p>
        </p:txBody>
      </p:sp>
    </p:spTree>
    <p:extLst>
      <p:ext uri="{BB962C8B-B14F-4D97-AF65-F5344CB8AC3E}">
        <p14:creationId xmlns:p14="http://schemas.microsoft.com/office/powerpoint/2010/main" val="12953243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2.16 </a:t>
            </a:r>
            <a:r>
              <a:rPr lang="en-US" dirty="0" smtClean="0"/>
              <a:t> The three types of plate boundaries differ based on the nature of relative movement.</a:t>
            </a:r>
          </a:p>
          <a:p>
            <a:r>
              <a:rPr lang="en-US" dirty="0" smtClean="0"/>
              <a:t>(a) At a divergent boundary, two plates move away from the axis of a mid-ocean ridge. New oceanic lithosphere forms. (</a:t>
            </a:r>
            <a:r>
              <a:rPr lang="en-US" dirty="0" err="1" smtClean="0"/>
              <a:t>b</a:t>
            </a:r>
            <a:r>
              <a:rPr lang="en-US" dirty="0" smtClean="0"/>
              <a:t>) At a convergent boundary, two plates move toward each other; the </a:t>
            </a:r>
            <a:r>
              <a:rPr lang="en-US" dirty="0" err="1" smtClean="0"/>
              <a:t>downgoing</a:t>
            </a:r>
            <a:r>
              <a:rPr lang="en-US" dirty="0" smtClean="0"/>
              <a:t> plate sinks beneath the overriding plate. toward each other; the </a:t>
            </a:r>
            <a:r>
              <a:rPr lang="en-US" dirty="0" err="1" smtClean="0"/>
              <a:t>downgoing</a:t>
            </a:r>
            <a:r>
              <a:rPr lang="en-US" dirty="0" smtClean="0"/>
              <a:t> plate sinks beneath the overriding plate. (</a:t>
            </a:r>
            <a:r>
              <a:rPr lang="en-US" dirty="0" err="1" smtClean="0"/>
              <a:t>c</a:t>
            </a:r>
            <a:r>
              <a:rPr lang="en-US" dirty="0" smtClean="0"/>
              <a:t>) At a transform boundary, two plates slide past each other on a vertical fault surface.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53</a:t>
            </a:fld>
            <a:endParaRPr lang="en-US"/>
          </a:p>
        </p:txBody>
      </p:sp>
    </p:spTree>
    <p:extLst>
      <p:ext uri="{BB962C8B-B14F-4D97-AF65-F5344CB8AC3E}">
        <p14:creationId xmlns:p14="http://schemas.microsoft.com/office/powerpoint/2010/main" val="23878194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2.16a </a:t>
            </a:r>
            <a:r>
              <a:rPr lang="en-US" dirty="0" smtClean="0"/>
              <a:t> The three types of plate boundaries differ based on the nature of relative movement.</a:t>
            </a:r>
          </a:p>
          <a:p>
            <a:r>
              <a:rPr lang="en-US" dirty="0" smtClean="0"/>
              <a:t>(a) At a divergent boundary, two plates move away from the axis of a mid-ocean ridge. New oceanic lithosphere forms.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54</a:t>
            </a:fld>
            <a:endParaRPr lang="en-US"/>
          </a:p>
        </p:txBody>
      </p:sp>
    </p:spTree>
    <p:extLst>
      <p:ext uri="{BB962C8B-B14F-4D97-AF65-F5344CB8AC3E}">
        <p14:creationId xmlns:p14="http://schemas.microsoft.com/office/powerpoint/2010/main" val="41337879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2.16b </a:t>
            </a:r>
            <a:r>
              <a:rPr lang="en-US" dirty="0" smtClean="0"/>
              <a:t> The three types of plate boundaries differ based on the nature of relative movement.</a:t>
            </a:r>
          </a:p>
          <a:p>
            <a:r>
              <a:rPr lang="en-US" dirty="0" smtClean="0"/>
              <a:t>(</a:t>
            </a:r>
            <a:r>
              <a:rPr lang="en-US" dirty="0" err="1" smtClean="0"/>
              <a:t>b</a:t>
            </a:r>
            <a:r>
              <a:rPr lang="en-US" dirty="0" smtClean="0"/>
              <a:t>) At a convergent boundary, two plates move toward each other; the </a:t>
            </a:r>
            <a:r>
              <a:rPr lang="en-US" dirty="0" err="1" smtClean="0"/>
              <a:t>downgoing</a:t>
            </a:r>
            <a:r>
              <a:rPr lang="en-US" dirty="0" smtClean="0"/>
              <a:t> plate sinks beneath the overriding plate. toward each other; the </a:t>
            </a:r>
            <a:r>
              <a:rPr lang="en-US" dirty="0" err="1" smtClean="0"/>
              <a:t>downgoing</a:t>
            </a:r>
            <a:r>
              <a:rPr lang="en-US" dirty="0" smtClean="0"/>
              <a:t> plate sinks beneath the overriding plate.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55</a:t>
            </a:fld>
            <a:endParaRPr lang="en-US"/>
          </a:p>
        </p:txBody>
      </p:sp>
    </p:spTree>
    <p:extLst>
      <p:ext uri="{BB962C8B-B14F-4D97-AF65-F5344CB8AC3E}">
        <p14:creationId xmlns:p14="http://schemas.microsoft.com/office/powerpoint/2010/main" val="5955293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2.16c </a:t>
            </a:r>
            <a:r>
              <a:rPr lang="en-US" dirty="0" smtClean="0"/>
              <a:t> The three types of plate boundaries differ based on the nature of relative movement.</a:t>
            </a:r>
          </a:p>
          <a:p>
            <a:r>
              <a:rPr lang="en-US" dirty="0" smtClean="0"/>
              <a:t>(</a:t>
            </a:r>
            <a:r>
              <a:rPr lang="en-US" dirty="0" err="1" smtClean="0"/>
              <a:t>c</a:t>
            </a:r>
            <a:r>
              <a:rPr lang="en-US" dirty="0" smtClean="0"/>
              <a:t>) At a transform boundary, two plates slide past each other on a vertical fault surface.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56</a:t>
            </a:fld>
            <a:endParaRPr lang="en-US"/>
          </a:p>
        </p:txBody>
      </p:sp>
    </p:spTree>
    <p:extLst>
      <p:ext uri="{BB962C8B-B14F-4D97-AF65-F5344CB8AC3E}">
        <p14:creationId xmlns:p14="http://schemas.microsoft.com/office/powerpoint/2010/main" val="34888006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2.17  </a:t>
            </a:r>
            <a:r>
              <a:rPr lang="en-US" dirty="0" smtClean="0"/>
              <a:t>Divergent-plate boundaries are delineated by mid-ocean ridges, where seafloor spreading occurs.</a:t>
            </a:r>
          </a:p>
          <a:p>
            <a:r>
              <a:rPr lang="en-US" dirty="0" smtClean="0"/>
              <a:t>(a) During seafloor spreading, the ocean floor gets wider, and continents on either side move apart. New oceanic crust forms at the ridge axis. Rising </a:t>
            </a:r>
            <a:r>
              <a:rPr lang="en-US" dirty="0" err="1" smtClean="0"/>
              <a:t>asthenosphere</a:t>
            </a:r>
            <a:r>
              <a:rPr lang="en-US" dirty="0" smtClean="0"/>
              <a:t> melts beneath the axis. (</a:t>
            </a:r>
            <a:r>
              <a:rPr lang="en-US" dirty="0" err="1" smtClean="0"/>
              <a:t>b</a:t>
            </a:r>
            <a:r>
              <a:rPr lang="en-US" dirty="0" smtClean="0"/>
              <a:t>) The Mid-Atlantic Ridge in the South Atlantic Ocean. The lighter shades of blue are shallower water depths.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57</a:t>
            </a:fld>
            <a:endParaRPr lang="en-US"/>
          </a:p>
        </p:txBody>
      </p:sp>
    </p:spTree>
    <p:extLst>
      <p:ext uri="{BB962C8B-B14F-4D97-AF65-F5344CB8AC3E}">
        <p14:creationId xmlns:p14="http://schemas.microsoft.com/office/powerpoint/2010/main" val="25577402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2.17a  </a:t>
            </a:r>
            <a:r>
              <a:rPr lang="en-US" dirty="0" smtClean="0"/>
              <a:t>Divergent-plate boundaries are delineated by mid-ocean ridges, where seafloor spreading occurs.</a:t>
            </a:r>
          </a:p>
          <a:p>
            <a:r>
              <a:rPr lang="en-US" dirty="0" smtClean="0"/>
              <a:t>(a) During seafloor spreading, the ocean floor gets wider, and continents on either side move apart. New oceanic crust forms at the ridge axis. Rising </a:t>
            </a:r>
            <a:r>
              <a:rPr lang="en-US" dirty="0" err="1" smtClean="0"/>
              <a:t>asthenosphere</a:t>
            </a:r>
            <a:r>
              <a:rPr lang="en-US" dirty="0" smtClean="0"/>
              <a:t> melts beneath the axis.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58</a:t>
            </a:fld>
            <a:endParaRPr lang="en-US"/>
          </a:p>
        </p:txBody>
      </p:sp>
    </p:spTree>
    <p:extLst>
      <p:ext uri="{BB962C8B-B14F-4D97-AF65-F5344CB8AC3E}">
        <p14:creationId xmlns:p14="http://schemas.microsoft.com/office/powerpoint/2010/main" val="31643471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2.17b  </a:t>
            </a:r>
            <a:r>
              <a:rPr lang="en-US" dirty="0" smtClean="0"/>
              <a:t>Divergent-plate boundaries are delineated by mid-ocean ridges, where seafloor spreading occurs.</a:t>
            </a:r>
          </a:p>
          <a:p>
            <a:r>
              <a:rPr lang="en-US" dirty="0" smtClean="0"/>
              <a:t>(</a:t>
            </a:r>
            <a:r>
              <a:rPr lang="en-US" dirty="0" err="1" smtClean="0"/>
              <a:t>b</a:t>
            </a:r>
            <a:r>
              <a:rPr lang="en-US" dirty="0" smtClean="0"/>
              <a:t>) The Mid-Atlantic Ridge in the South Atlantic Ocean. The lighter shades of blue are shallower water depths.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59</a:t>
            </a:fld>
            <a:endParaRPr lang="en-US"/>
          </a:p>
        </p:txBody>
      </p:sp>
    </p:spTree>
    <p:extLst>
      <p:ext uri="{BB962C8B-B14F-4D97-AF65-F5344CB8AC3E}">
        <p14:creationId xmlns:p14="http://schemas.microsoft.com/office/powerpoint/2010/main" val="2714119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THE FIT OF CONTINENTS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17812087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2.18a</a:t>
            </a:r>
            <a:r>
              <a:rPr lang="en-US" dirty="0" smtClean="0"/>
              <a:t>  Geologic activity at a mid-ocean ridge.</a:t>
            </a:r>
          </a:p>
          <a:p>
            <a:r>
              <a:rPr lang="en-US" dirty="0" smtClean="0"/>
              <a:t>(a) Beneath a mid-ocean ridge, there is a magma chamber. </a:t>
            </a:r>
            <a:r>
              <a:rPr lang="en-US" dirty="0" err="1" smtClean="0"/>
              <a:t>Gabbro</a:t>
            </a:r>
            <a:r>
              <a:rPr lang="en-US" dirty="0" smtClean="0"/>
              <a:t> forms on the side of the magma chamber. Basalt dikes protrude upward.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60</a:t>
            </a:fld>
            <a:endParaRPr lang="en-US"/>
          </a:p>
        </p:txBody>
      </p:sp>
    </p:spTree>
    <p:extLst>
      <p:ext uri="{BB962C8B-B14F-4D97-AF65-F5344CB8AC3E}">
        <p14:creationId xmlns:p14="http://schemas.microsoft.com/office/powerpoint/2010/main" val="9748316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2.18b</a:t>
            </a:r>
            <a:r>
              <a:rPr lang="en-US" dirty="0" smtClean="0"/>
              <a:t>  Geologic activity at a mid-ocean ridge.</a:t>
            </a:r>
          </a:p>
          <a:p>
            <a:r>
              <a:rPr lang="en-US" dirty="0" smtClean="0"/>
              <a:t>(</a:t>
            </a:r>
            <a:r>
              <a:rPr lang="en-US" dirty="0" err="1" smtClean="0"/>
              <a:t>b</a:t>
            </a:r>
            <a:r>
              <a:rPr lang="en-US" dirty="0" smtClean="0"/>
              <a:t>) Fine mineral grains precipitate as a cloud from a column of superhot water gushing from a black smoker. Bacteria, shrimp, and worms live around the vent.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61</a:t>
            </a:fld>
            <a:endParaRPr lang="en-US"/>
          </a:p>
        </p:txBody>
      </p:sp>
    </p:spTree>
    <p:extLst>
      <p:ext uri="{BB962C8B-B14F-4D97-AF65-F5344CB8AC3E}">
        <p14:creationId xmlns:p14="http://schemas.microsoft.com/office/powerpoint/2010/main" val="26881101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THE MID-ATLANTIC RIDGE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62</a:t>
            </a:fld>
            <a:endParaRPr lang="en-US"/>
          </a:p>
        </p:txBody>
      </p:sp>
    </p:spTree>
    <p:extLst>
      <p:ext uri="{BB962C8B-B14F-4D97-AF65-F5344CB8AC3E}">
        <p14:creationId xmlns:p14="http://schemas.microsoft.com/office/powerpoint/2010/main" val="18986321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2.19</a:t>
            </a:r>
            <a:r>
              <a:rPr lang="en-US" dirty="0" smtClean="0"/>
              <a:t>  This map of the world shows the age of the seafloor. Note how the seafloor grows older with increasing distance from the ridge axis. (Ma = million years ago.)</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63</a:t>
            </a:fld>
            <a:endParaRPr lang="en-US"/>
          </a:p>
        </p:txBody>
      </p:sp>
    </p:spTree>
    <p:extLst>
      <p:ext uri="{BB962C8B-B14F-4D97-AF65-F5344CB8AC3E}">
        <p14:creationId xmlns:p14="http://schemas.microsoft.com/office/powerpoint/2010/main" val="16516076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2.20 </a:t>
            </a:r>
            <a:r>
              <a:rPr lang="en-US" dirty="0" smtClean="0"/>
              <a:t> Changes accompanying the aging of lithosphere.</a:t>
            </a:r>
          </a:p>
          <a:p>
            <a:r>
              <a:rPr lang="en-US" dirty="0" smtClean="0"/>
              <a:t>(a) As seafloor ages, the dense </a:t>
            </a:r>
            <a:r>
              <a:rPr lang="en-US" dirty="0" err="1" smtClean="0"/>
              <a:t>lithospheric</a:t>
            </a:r>
            <a:r>
              <a:rPr lang="en-US" dirty="0" smtClean="0"/>
              <a:t> mantle thickens and the seafloor surface gets deeper. (</a:t>
            </a:r>
            <a:r>
              <a:rPr lang="en-US" dirty="0" err="1" smtClean="0"/>
              <a:t>b</a:t>
            </a:r>
            <a:r>
              <a:rPr lang="en-US" dirty="0" smtClean="0"/>
              <a:t>) Like the ballast of a ship, older (thicker) lithosphere sinks deeper into the mantle.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64</a:t>
            </a:fld>
            <a:endParaRPr lang="en-US"/>
          </a:p>
        </p:txBody>
      </p:sp>
    </p:spTree>
    <p:extLst>
      <p:ext uri="{BB962C8B-B14F-4D97-AF65-F5344CB8AC3E}">
        <p14:creationId xmlns:p14="http://schemas.microsoft.com/office/powerpoint/2010/main" val="11119588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2.21</a:t>
            </a:r>
            <a:r>
              <a:rPr lang="en-US" dirty="0" smtClean="0"/>
              <a:t>  During the process of </a:t>
            </a:r>
            <a:r>
              <a:rPr lang="en-US" dirty="0" err="1" smtClean="0"/>
              <a:t>subduction</a:t>
            </a:r>
            <a:r>
              <a:rPr lang="en-US" dirty="0" smtClean="0"/>
              <a:t>, oceanic lithosphere sinks back into the deeper mantle.</a:t>
            </a:r>
          </a:p>
          <a:p>
            <a:r>
              <a:rPr lang="en-US" dirty="0" smtClean="0"/>
              <a:t>(a) A trench delineates the place where the Pacific Plate is being </a:t>
            </a:r>
            <a:r>
              <a:rPr lang="en-US" dirty="0" err="1" smtClean="0"/>
              <a:t>subducted</a:t>
            </a:r>
            <a:r>
              <a:rPr lang="en-US" dirty="0" smtClean="0"/>
              <a:t>. (</a:t>
            </a:r>
            <a:r>
              <a:rPr lang="en-US" dirty="0" err="1" smtClean="0"/>
              <a:t>b</a:t>
            </a:r>
            <a:r>
              <a:rPr lang="en-US" dirty="0" smtClean="0"/>
              <a:t>) Sinking of the </a:t>
            </a:r>
            <a:r>
              <a:rPr lang="en-US" dirty="0" err="1" smtClean="0"/>
              <a:t>downgoing</a:t>
            </a:r>
            <a:r>
              <a:rPr lang="en-US" dirty="0" smtClean="0"/>
              <a:t> plate resembles sinking of an anchor attached to a line. (</a:t>
            </a:r>
            <a:r>
              <a:rPr lang="en-US" dirty="0" err="1" smtClean="0"/>
              <a:t>c</a:t>
            </a:r>
            <a:r>
              <a:rPr lang="en-US" dirty="0" smtClean="0"/>
              <a:t>) A belt of earthquakes (dots) defines the position of the </a:t>
            </a:r>
            <a:r>
              <a:rPr lang="en-US" dirty="0" err="1" smtClean="0"/>
              <a:t>downgoing</a:t>
            </a:r>
            <a:r>
              <a:rPr lang="en-US" dirty="0" smtClean="0"/>
              <a:t> plate in the region above a depth of about 660 km. Sometimes plates “pile up” at a depth of 660 km.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65</a:t>
            </a:fld>
            <a:endParaRPr lang="en-US"/>
          </a:p>
        </p:txBody>
      </p:sp>
    </p:spTree>
    <p:extLst>
      <p:ext uri="{BB962C8B-B14F-4D97-AF65-F5344CB8AC3E}">
        <p14:creationId xmlns:p14="http://schemas.microsoft.com/office/powerpoint/2010/main" val="2816788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2.21a</a:t>
            </a:r>
            <a:r>
              <a:rPr lang="en-US" dirty="0" smtClean="0"/>
              <a:t>  During the process of </a:t>
            </a:r>
            <a:r>
              <a:rPr lang="en-US" dirty="0" err="1" smtClean="0"/>
              <a:t>subduction</a:t>
            </a:r>
            <a:r>
              <a:rPr lang="en-US" dirty="0" smtClean="0"/>
              <a:t>, oceanic lithosphere sinks back into the deeper mantle.</a:t>
            </a:r>
          </a:p>
          <a:p>
            <a:r>
              <a:rPr lang="en-US" dirty="0" smtClean="0"/>
              <a:t>(a) A trench delineates the place where the Pacific Plate is being </a:t>
            </a:r>
            <a:r>
              <a:rPr lang="en-US" dirty="0" err="1" smtClean="0"/>
              <a:t>subducted</a:t>
            </a:r>
            <a:r>
              <a:rPr lang="en-US" dirty="0" smtClean="0"/>
              <a: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66</a:t>
            </a:fld>
            <a:endParaRPr lang="en-US"/>
          </a:p>
        </p:txBody>
      </p:sp>
    </p:spTree>
    <p:extLst>
      <p:ext uri="{BB962C8B-B14F-4D97-AF65-F5344CB8AC3E}">
        <p14:creationId xmlns:p14="http://schemas.microsoft.com/office/powerpoint/2010/main" val="3419653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2.21b</a:t>
            </a:r>
            <a:r>
              <a:rPr lang="en-US" dirty="0" smtClean="0"/>
              <a:t>  During the process of </a:t>
            </a:r>
            <a:r>
              <a:rPr lang="en-US" dirty="0" err="1" smtClean="0"/>
              <a:t>subduction</a:t>
            </a:r>
            <a:r>
              <a:rPr lang="en-US" dirty="0" smtClean="0"/>
              <a:t>, oceanic lithosphere sinks back into the deeper mantle.</a:t>
            </a:r>
          </a:p>
          <a:p>
            <a:r>
              <a:rPr lang="en-US" dirty="0" smtClean="0"/>
              <a:t>(</a:t>
            </a:r>
            <a:r>
              <a:rPr lang="en-US" dirty="0" err="1" smtClean="0"/>
              <a:t>b</a:t>
            </a:r>
            <a:r>
              <a:rPr lang="en-US" dirty="0" smtClean="0"/>
              <a:t>) Sinking of the </a:t>
            </a:r>
            <a:r>
              <a:rPr lang="en-US" dirty="0" err="1" smtClean="0"/>
              <a:t>downgoing</a:t>
            </a:r>
            <a:r>
              <a:rPr lang="en-US" dirty="0" smtClean="0"/>
              <a:t> plate resembles sinking of an anchor attached to a line.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67</a:t>
            </a:fld>
            <a:endParaRPr lang="en-US"/>
          </a:p>
        </p:txBody>
      </p:sp>
    </p:spTree>
    <p:extLst>
      <p:ext uri="{BB962C8B-B14F-4D97-AF65-F5344CB8AC3E}">
        <p14:creationId xmlns:p14="http://schemas.microsoft.com/office/powerpoint/2010/main" val="40897964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2.21c</a:t>
            </a:r>
            <a:r>
              <a:rPr lang="en-US" dirty="0" smtClean="0"/>
              <a:t>  During the process of </a:t>
            </a:r>
            <a:r>
              <a:rPr lang="en-US" dirty="0" err="1" smtClean="0"/>
              <a:t>subduction</a:t>
            </a:r>
            <a:r>
              <a:rPr lang="en-US" dirty="0" smtClean="0"/>
              <a:t>, oceanic lithosphere sinks back into the deeper mantle.</a:t>
            </a:r>
          </a:p>
          <a:p>
            <a:r>
              <a:rPr lang="en-US" dirty="0" smtClean="0"/>
              <a:t>(</a:t>
            </a:r>
            <a:r>
              <a:rPr lang="en-US" dirty="0" err="1" smtClean="0"/>
              <a:t>c</a:t>
            </a:r>
            <a:r>
              <a:rPr lang="en-US" dirty="0" smtClean="0"/>
              <a:t>) A belt of earthquakes (dots) defines the position of the </a:t>
            </a:r>
            <a:r>
              <a:rPr lang="en-US" dirty="0" err="1" smtClean="0"/>
              <a:t>downgoing</a:t>
            </a:r>
            <a:r>
              <a:rPr lang="en-US" dirty="0" smtClean="0"/>
              <a:t> plate in the region above a depth of about 660 km. Sometimes plates “pile up” at a depth of 660 km.</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68</a:t>
            </a:fld>
            <a:endParaRPr lang="en-US"/>
          </a:p>
        </p:txBody>
      </p:sp>
    </p:spTree>
    <p:extLst>
      <p:ext uri="{BB962C8B-B14F-4D97-AF65-F5344CB8AC3E}">
        <p14:creationId xmlns:p14="http://schemas.microsoft.com/office/powerpoint/2010/main" val="29975931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2.22 </a:t>
            </a:r>
            <a:r>
              <a:rPr lang="en-US" dirty="0" smtClean="0"/>
              <a:t> The nature of a convergent-plate margin varies with location.</a:t>
            </a:r>
          </a:p>
          <a:p>
            <a:r>
              <a:rPr lang="en-US" dirty="0" smtClean="0"/>
              <a:t>(a) A </a:t>
            </a:r>
            <a:r>
              <a:rPr lang="en-US" dirty="0" err="1" smtClean="0"/>
              <a:t>subduction</a:t>
            </a:r>
            <a:r>
              <a:rPr lang="en-US" dirty="0" smtClean="0"/>
              <a:t> zone along the edge of a continent. Here compression caused faulting behind the arc. (</a:t>
            </a:r>
            <a:r>
              <a:rPr lang="en-US" dirty="0" err="1" smtClean="0"/>
              <a:t>b</a:t>
            </a:r>
            <a:r>
              <a:rPr lang="en-US" dirty="0" smtClean="0"/>
              <a:t>) The Peru-Chile Trench, as seen from space. (</a:t>
            </a:r>
            <a:r>
              <a:rPr lang="en-US" dirty="0" err="1" smtClean="0"/>
              <a:t>c</a:t>
            </a:r>
            <a:r>
              <a:rPr lang="en-US" dirty="0" smtClean="0"/>
              <a:t>) The overriding plate acts like a bulldozer, scraping up sediment off the </a:t>
            </a:r>
            <a:r>
              <a:rPr lang="en-US" dirty="0" err="1" smtClean="0"/>
              <a:t>downgoing</a:t>
            </a:r>
            <a:r>
              <a:rPr lang="en-US" dirty="0" smtClean="0"/>
              <a:t> plate to build an </a:t>
            </a:r>
            <a:r>
              <a:rPr lang="en-US" dirty="0" err="1" smtClean="0"/>
              <a:t>accretionary</a:t>
            </a:r>
            <a:r>
              <a:rPr lang="en-US" dirty="0" smtClean="0"/>
              <a:t> prism. (</a:t>
            </a:r>
            <a:r>
              <a:rPr lang="en-US" dirty="0" err="1" smtClean="0"/>
              <a:t>d</a:t>
            </a:r>
            <a:r>
              <a:rPr lang="en-US" dirty="0" smtClean="0"/>
              <a:t>) </a:t>
            </a:r>
            <a:r>
              <a:rPr lang="en-US" dirty="0" err="1" smtClean="0"/>
              <a:t>Subduction</a:t>
            </a:r>
            <a:r>
              <a:rPr lang="en-US" dirty="0" smtClean="0"/>
              <a:t> beneath oceanic lithosphere produces an island arc. (</a:t>
            </a:r>
            <a:r>
              <a:rPr lang="en-US" dirty="0" err="1" smtClean="0"/>
              <a:t>e</a:t>
            </a:r>
            <a:r>
              <a:rPr lang="en-US" dirty="0" smtClean="0"/>
              <a:t>) Marginal seas form by seafloor spreading behind some volcanic arcs.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69</a:t>
            </a:fld>
            <a:endParaRPr lang="en-US"/>
          </a:p>
        </p:txBody>
      </p:sp>
    </p:spTree>
    <p:extLst>
      <p:ext uri="{BB962C8B-B14F-4D97-AF65-F5344CB8AC3E}">
        <p14:creationId xmlns:p14="http://schemas.microsoft.com/office/powerpoint/2010/main" val="681135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CLIMATE BELTS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21984480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2.22a </a:t>
            </a:r>
            <a:r>
              <a:rPr lang="en-US" dirty="0" smtClean="0"/>
              <a:t> The nature of a convergent-plate margin varies with location.</a:t>
            </a:r>
          </a:p>
          <a:p>
            <a:r>
              <a:rPr lang="en-US" dirty="0" smtClean="0"/>
              <a:t>(a) A </a:t>
            </a:r>
            <a:r>
              <a:rPr lang="en-US" dirty="0" err="1" smtClean="0"/>
              <a:t>subduction</a:t>
            </a:r>
            <a:r>
              <a:rPr lang="en-US" dirty="0" smtClean="0"/>
              <a:t> zone along the edge of a continent. Here compression caused faulting behind the arc.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70</a:t>
            </a:fld>
            <a:endParaRPr lang="en-US"/>
          </a:p>
        </p:txBody>
      </p:sp>
    </p:spTree>
    <p:extLst>
      <p:ext uri="{BB962C8B-B14F-4D97-AF65-F5344CB8AC3E}">
        <p14:creationId xmlns:p14="http://schemas.microsoft.com/office/powerpoint/2010/main" val="35305203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2.22b </a:t>
            </a:r>
            <a:r>
              <a:rPr lang="en-US" dirty="0" smtClean="0"/>
              <a:t> The nature of a convergent-plate margin varies with location.</a:t>
            </a:r>
          </a:p>
          <a:p>
            <a:r>
              <a:rPr lang="en-US" dirty="0" smtClean="0"/>
              <a:t>(</a:t>
            </a:r>
            <a:r>
              <a:rPr lang="en-US" dirty="0" err="1" smtClean="0"/>
              <a:t>b</a:t>
            </a:r>
            <a:r>
              <a:rPr lang="en-US" dirty="0" smtClean="0"/>
              <a:t>) The Peru-Chile Trench, as seen from space.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71</a:t>
            </a:fld>
            <a:endParaRPr lang="en-US"/>
          </a:p>
        </p:txBody>
      </p:sp>
    </p:spTree>
    <p:extLst>
      <p:ext uri="{BB962C8B-B14F-4D97-AF65-F5344CB8AC3E}">
        <p14:creationId xmlns:p14="http://schemas.microsoft.com/office/powerpoint/2010/main" val="28913606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2.22c </a:t>
            </a:r>
            <a:r>
              <a:rPr lang="en-US" dirty="0" smtClean="0"/>
              <a:t> The nature of a convergent-plate margin varies with location.</a:t>
            </a:r>
          </a:p>
          <a:p>
            <a:r>
              <a:rPr lang="en-US" dirty="0" smtClean="0"/>
              <a:t>(</a:t>
            </a:r>
            <a:r>
              <a:rPr lang="en-US" dirty="0" err="1" smtClean="0"/>
              <a:t>c</a:t>
            </a:r>
            <a:r>
              <a:rPr lang="en-US" dirty="0" smtClean="0"/>
              <a:t>) The overriding plate acts like a bulldozer, scraping up sediment off the </a:t>
            </a:r>
            <a:r>
              <a:rPr lang="en-US" dirty="0" err="1" smtClean="0"/>
              <a:t>downgoing</a:t>
            </a:r>
            <a:r>
              <a:rPr lang="en-US" dirty="0" smtClean="0"/>
              <a:t> plate to build an </a:t>
            </a:r>
            <a:r>
              <a:rPr lang="en-US" dirty="0" err="1" smtClean="0"/>
              <a:t>accretionary</a:t>
            </a:r>
            <a:r>
              <a:rPr lang="en-US" dirty="0" smtClean="0"/>
              <a:t> prism. (</a:t>
            </a:r>
            <a:r>
              <a:rPr lang="en-US" dirty="0" err="1" smtClean="0"/>
              <a:t>d</a:t>
            </a:r>
            <a:r>
              <a:rPr lang="en-US" dirty="0" smtClean="0"/>
              <a:t>) </a:t>
            </a:r>
            <a:r>
              <a:rPr lang="en-US" dirty="0" err="1" smtClean="0"/>
              <a:t>Subduction</a:t>
            </a:r>
            <a:r>
              <a:rPr lang="en-US" dirty="0" smtClean="0"/>
              <a:t> beneath oceanic lithosphere produces an island arc. (</a:t>
            </a:r>
            <a:r>
              <a:rPr lang="en-US" dirty="0" err="1" smtClean="0"/>
              <a:t>e</a:t>
            </a:r>
            <a:r>
              <a:rPr lang="en-US" dirty="0" smtClean="0"/>
              <a:t>) Marginal seas form by seafloor spreading behind some volcanic arcs.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72</a:t>
            </a:fld>
            <a:endParaRPr lang="en-US"/>
          </a:p>
        </p:txBody>
      </p:sp>
    </p:spTree>
    <p:extLst>
      <p:ext uri="{BB962C8B-B14F-4D97-AF65-F5344CB8AC3E}">
        <p14:creationId xmlns:p14="http://schemas.microsoft.com/office/powerpoint/2010/main" val="8213795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2.22d </a:t>
            </a:r>
            <a:r>
              <a:rPr lang="en-US" dirty="0" smtClean="0"/>
              <a:t> The nature of a convergent-plate margin varies with location.</a:t>
            </a:r>
          </a:p>
          <a:p>
            <a:r>
              <a:rPr lang="en-US" dirty="0" smtClean="0"/>
              <a:t>(</a:t>
            </a:r>
            <a:r>
              <a:rPr lang="en-US" dirty="0" err="1" smtClean="0"/>
              <a:t>d</a:t>
            </a:r>
            <a:r>
              <a:rPr lang="en-US" dirty="0" smtClean="0"/>
              <a:t>) </a:t>
            </a:r>
            <a:r>
              <a:rPr lang="en-US" dirty="0" err="1" smtClean="0"/>
              <a:t>Subduction</a:t>
            </a:r>
            <a:r>
              <a:rPr lang="en-US" dirty="0" smtClean="0"/>
              <a:t> beneath oceanic lithosphere produces an island arc.</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73</a:t>
            </a:fld>
            <a:endParaRPr lang="en-US"/>
          </a:p>
        </p:txBody>
      </p:sp>
    </p:spTree>
    <p:extLst>
      <p:ext uri="{BB962C8B-B14F-4D97-AF65-F5344CB8AC3E}">
        <p14:creationId xmlns:p14="http://schemas.microsoft.com/office/powerpoint/2010/main" val="22766657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2.22e </a:t>
            </a:r>
            <a:r>
              <a:rPr lang="en-US" dirty="0" smtClean="0"/>
              <a:t> The nature of a convergent-plate margin varies with location.</a:t>
            </a:r>
          </a:p>
          <a:p>
            <a:r>
              <a:rPr lang="en-US" dirty="0" smtClean="0"/>
              <a:t>(</a:t>
            </a:r>
            <a:r>
              <a:rPr lang="en-US" dirty="0" err="1" smtClean="0"/>
              <a:t>e</a:t>
            </a:r>
            <a:r>
              <a:rPr lang="en-US" dirty="0" smtClean="0"/>
              <a:t>) Marginal seas form by seafloor spreading behind some volcanic arcs.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74</a:t>
            </a:fld>
            <a:endParaRPr lang="en-US"/>
          </a:p>
        </p:txBody>
      </p:sp>
    </p:spTree>
    <p:extLst>
      <p:ext uri="{BB962C8B-B14F-4D97-AF65-F5344CB8AC3E}">
        <p14:creationId xmlns:p14="http://schemas.microsoft.com/office/powerpoint/2010/main" val="22819398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2.23 </a:t>
            </a:r>
            <a:r>
              <a:rPr lang="en-US" dirty="0" smtClean="0"/>
              <a:t> The concept of transform faulting.</a:t>
            </a:r>
          </a:p>
          <a:p>
            <a:r>
              <a:rPr lang="en-US" dirty="0" smtClean="0"/>
              <a:t>(a) Numerous transform faults segment the Mid-Atlantic Ridge. (</a:t>
            </a:r>
            <a:r>
              <a:rPr lang="en-US" dirty="0" err="1" smtClean="0"/>
              <a:t>b</a:t>
            </a:r>
            <a:r>
              <a:rPr lang="en-US" dirty="0" smtClean="0"/>
              <a:t>) A comparison of the old model of transform faults with the new model required by the seafloor-spreading hypothesis. (</a:t>
            </a:r>
            <a:r>
              <a:rPr lang="en-US" dirty="0" err="1" smtClean="0"/>
              <a:t>c</a:t>
            </a:r>
            <a:r>
              <a:rPr lang="en-US" dirty="0" smtClean="0"/>
              <a:t>) Note that only the segment of the fracture zone between the two ridge segments is active.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75</a:t>
            </a:fld>
            <a:endParaRPr lang="en-US"/>
          </a:p>
        </p:txBody>
      </p:sp>
    </p:spTree>
    <p:extLst>
      <p:ext uri="{BB962C8B-B14F-4D97-AF65-F5344CB8AC3E}">
        <p14:creationId xmlns:p14="http://schemas.microsoft.com/office/powerpoint/2010/main" val="32248661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2.23a </a:t>
            </a:r>
            <a:r>
              <a:rPr lang="en-US" dirty="0" smtClean="0"/>
              <a:t> The concept of transform faulting.</a:t>
            </a:r>
          </a:p>
          <a:p>
            <a:r>
              <a:rPr lang="en-US" dirty="0" smtClean="0"/>
              <a:t>(a) Numerous transform faults segment the Mid-Atlantic Ridge.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76</a:t>
            </a:fld>
            <a:endParaRPr lang="en-US"/>
          </a:p>
        </p:txBody>
      </p:sp>
    </p:spTree>
    <p:extLst>
      <p:ext uri="{BB962C8B-B14F-4D97-AF65-F5344CB8AC3E}">
        <p14:creationId xmlns:p14="http://schemas.microsoft.com/office/powerpoint/2010/main" val="5893542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2.23b </a:t>
            </a:r>
            <a:r>
              <a:rPr lang="en-US" dirty="0" smtClean="0"/>
              <a:t> The concept of transform faulting.</a:t>
            </a:r>
          </a:p>
          <a:p>
            <a:r>
              <a:rPr lang="en-US" dirty="0" smtClean="0"/>
              <a:t>(</a:t>
            </a:r>
            <a:r>
              <a:rPr lang="en-US" dirty="0" err="1" smtClean="0"/>
              <a:t>b</a:t>
            </a:r>
            <a:r>
              <a:rPr lang="en-US" dirty="0" smtClean="0"/>
              <a:t>) A comparison of the old model of transform faults with the new model required by the seafloor-spreading hypothesis.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77</a:t>
            </a:fld>
            <a:endParaRPr lang="en-US"/>
          </a:p>
        </p:txBody>
      </p:sp>
    </p:spTree>
    <p:extLst>
      <p:ext uri="{BB962C8B-B14F-4D97-AF65-F5344CB8AC3E}">
        <p14:creationId xmlns:p14="http://schemas.microsoft.com/office/powerpoint/2010/main" val="39726665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2.23c </a:t>
            </a:r>
            <a:r>
              <a:rPr lang="en-US" dirty="0" smtClean="0"/>
              <a:t> The concept of transform faulting.</a:t>
            </a:r>
          </a:p>
          <a:p>
            <a:r>
              <a:rPr lang="en-US" dirty="0" smtClean="0"/>
              <a:t>(</a:t>
            </a:r>
            <a:r>
              <a:rPr lang="en-US" dirty="0" err="1" smtClean="0"/>
              <a:t>c</a:t>
            </a:r>
            <a:r>
              <a:rPr lang="en-US" dirty="0" smtClean="0"/>
              <a:t>) Note that only the segment of the fracture zone between the two ridge segments is active.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78</a:t>
            </a:fld>
            <a:endParaRPr lang="en-US"/>
          </a:p>
        </p:txBody>
      </p:sp>
    </p:spTree>
    <p:extLst>
      <p:ext uri="{BB962C8B-B14F-4D97-AF65-F5344CB8AC3E}">
        <p14:creationId xmlns:p14="http://schemas.microsoft.com/office/powerpoint/2010/main" val="35720121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2.24 </a:t>
            </a:r>
            <a:r>
              <a:rPr lang="en-US" dirty="0" smtClean="0"/>
              <a:t> The San Andreas fault—A continental transform boundary.</a:t>
            </a:r>
          </a:p>
          <a:p>
            <a:r>
              <a:rPr lang="en-US" dirty="0" smtClean="0"/>
              <a:t>(a) The San Andreas fault is a transform plate boundary between the North American and Pacific Plates. The Pacific is moving northwest, relative to North America. (</a:t>
            </a:r>
            <a:r>
              <a:rPr lang="en-US" dirty="0" err="1" smtClean="0"/>
              <a:t>b</a:t>
            </a:r>
            <a:r>
              <a:rPr lang="en-US" dirty="0" smtClean="0"/>
              <a:t>) In southern California, the San Andreas fault cuts a dry landscape. The fault trace is in the narrow valley. The land has been pushed up slightly along the fault.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79</a:t>
            </a:fld>
            <a:endParaRPr lang="en-US"/>
          </a:p>
        </p:txBody>
      </p:sp>
    </p:spTree>
    <p:extLst>
      <p:ext uri="{BB962C8B-B14F-4D97-AF65-F5344CB8AC3E}">
        <p14:creationId xmlns:p14="http://schemas.microsoft.com/office/powerpoint/2010/main" val="1643865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a:t>
            </a:r>
            <a:r>
              <a:rPr lang="en-US" dirty="0" smtClean="0"/>
              <a:t>  Wegener‘s evidence for continental drift came from analyzing the geologic record.</a:t>
            </a:r>
          </a:p>
          <a:p>
            <a:r>
              <a:rPr lang="en-US" dirty="0" smtClean="0"/>
              <a:t>(a) The distribution of late Paleozoic glacial deposits and striations on present-day Earth (left) are hard to explain. But on Pangaea (right), areas with glacial deposits fit together within a southern polar cap. (</a:t>
            </a:r>
            <a:r>
              <a:rPr lang="en-US" dirty="0" err="1" smtClean="0"/>
              <a:t>b</a:t>
            </a:r>
            <a:r>
              <a:rPr lang="en-US" dirty="0" smtClean="0"/>
              <a:t>) The distribution of late Paleozoic rock types plots sensibly in Pangaea’s climate belts. (</a:t>
            </a:r>
            <a:r>
              <a:rPr lang="en-US" dirty="0" err="1" smtClean="0"/>
              <a:t>c</a:t>
            </a:r>
            <a:r>
              <a:rPr lang="en-US" dirty="0" smtClean="0"/>
              <a:t>) A plot of fossil localities shows that Mesozoic land-dwelling organisms </a:t>
            </a:r>
            <a:r>
              <a:rPr lang="en-US" dirty="0" err="1" smtClean="0"/>
              <a:t>occured</a:t>
            </a:r>
            <a:r>
              <a:rPr lang="en-US" dirty="0" smtClean="0"/>
              <a:t> on multiple continents. This would be hard to explain if continents were separated.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7799462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2.24a </a:t>
            </a:r>
            <a:r>
              <a:rPr lang="en-US" dirty="0" smtClean="0"/>
              <a:t> The San Andreas fault—A continental transform boundary.</a:t>
            </a:r>
          </a:p>
          <a:p>
            <a:r>
              <a:rPr lang="en-US" dirty="0" smtClean="0"/>
              <a:t>(a) The San Andreas fault is a transform plate boundary between the North American and Pacific Plates. The Pacific is moving northwest, relative to North America.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80</a:t>
            </a:fld>
            <a:endParaRPr lang="en-US"/>
          </a:p>
        </p:txBody>
      </p:sp>
    </p:spTree>
    <p:extLst>
      <p:ext uri="{BB962C8B-B14F-4D97-AF65-F5344CB8AC3E}">
        <p14:creationId xmlns:p14="http://schemas.microsoft.com/office/powerpoint/2010/main" val="11584838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2.24b </a:t>
            </a:r>
            <a:r>
              <a:rPr lang="en-US" dirty="0" smtClean="0"/>
              <a:t> The San Andreas fault—A continental transform boundary.</a:t>
            </a:r>
          </a:p>
          <a:p>
            <a:r>
              <a:rPr lang="en-US" dirty="0" smtClean="0"/>
              <a:t>(</a:t>
            </a:r>
            <a:r>
              <a:rPr lang="en-US" dirty="0" err="1" smtClean="0"/>
              <a:t>b</a:t>
            </a:r>
            <a:r>
              <a:rPr lang="en-US" dirty="0" smtClean="0"/>
              <a:t>) In southern California, the San Andreas fault cuts a dry landscape. The fault trace is in the narrow valley. The land has been pushed up slightly along the fault.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81</a:t>
            </a:fld>
            <a:endParaRPr lang="en-US"/>
          </a:p>
        </p:txBody>
      </p:sp>
    </p:spTree>
    <p:extLst>
      <p:ext uri="{BB962C8B-B14F-4D97-AF65-F5344CB8AC3E}">
        <p14:creationId xmlns:p14="http://schemas.microsoft.com/office/powerpoint/2010/main" val="37505914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2.25 </a:t>
            </a:r>
            <a:r>
              <a:rPr lang="en-US" dirty="0" smtClean="0"/>
              <a:t> Examples of triple junctions. The triple junctions are marked by dots.</a:t>
            </a:r>
          </a:p>
          <a:p>
            <a:r>
              <a:rPr lang="en-US" dirty="0" smtClean="0"/>
              <a:t>(a) A ridge-ridge-ridge triple junction occurs in the Indian Ocean. (</a:t>
            </a:r>
            <a:r>
              <a:rPr lang="en-US" dirty="0" err="1" smtClean="0"/>
              <a:t>b</a:t>
            </a:r>
            <a:r>
              <a:rPr lang="en-US" dirty="0" smtClean="0"/>
              <a:t>) A trench-transform-transform triple junction occurs at the north end of the San Andreas fault.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82</a:t>
            </a:fld>
            <a:endParaRPr lang="en-US"/>
          </a:p>
        </p:txBody>
      </p:sp>
    </p:spTree>
    <p:extLst>
      <p:ext uri="{BB962C8B-B14F-4D97-AF65-F5344CB8AC3E}">
        <p14:creationId xmlns:p14="http://schemas.microsoft.com/office/powerpoint/2010/main" val="35039674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2.26</a:t>
            </a:r>
            <a:r>
              <a:rPr lang="en-US" dirty="0" smtClean="0"/>
              <a:t>  Locations of selected hot-spot volcanoes and hot-spot tracks. The most recent volcano (dot) is at one end of the track (red lines). Some of these volcanoes are extinct. Some hot spots are fairly recent and do not have tracks. Dashed tracks were broken by seafloor spreading.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83</a:t>
            </a:fld>
            <a:endParaRPr lang="en-US"/>
          </a:p>
        </p:txBody>
      </p:sp>
    </p:spTree>
    <p:extLst>
      <p:ext uri="{BB962C8B-B14F-4D97-AF65-F5344CB8AC3E}">
        <p14:creationId xmlns:p14="http://schemas.microsoft.com/office/powerpoint/2010/main" val="39455986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2.27</a:t>
            </a:r>
            <a:r>
              <a:rPr lang="en-US" dirty="0" smtClean="0"/>
              <a:t>  The deep mantle plume hypothesis for the formation of hot-spot tracks.</a:t>
            </a:r>
          </a:p>
          <a:p>
            <a:r>
              <a:rPr lang="en-US" dirty="0" smtClean="0"/>
              <a:t>(a) A bathymetric map showing the hot-spot tracks of the Pacific Ocean. (</a:t>
            </a:r>
            <a:r>
              <a:rPr lang="en-US" dirty="0" err="1" smtClean="0"/>
              <a:t>b</a:t>
            </a:r>
            <a:r>
              <a:rPr lang="en-US" dirty="0" smtClean="0"/>
              <a:t>) Progressive stages in the development of a hot-spot track, according to the plume model. (</a:t>
            </a:r>
            <a:r>
              <a:rPr lang="en-US" dirty="0" err="1" smtClean="0"/>
              <a:t>c</a:t>
            </a:r>
            <a:r>
              <a:rPr lang="en-US" dirty="0" smtClean="0"/>
              <a:t>) According to the plume model, the Hawaiian island chain is a hot-spot track that formed as the Pacific Plate moved northwest relative to a plume. (</a:t>
            </a:r>
            <a:r>
              <a:rPr lang="en-US" dirty="0" err="1" smtClean="0"/>
              <a:t>d</a:t>
            </a:r>
            <a:r>
              <a:rPr lang="en-US" dirty="0" smtClean="0"/>
              <a:t>) As a volcano moves off the hot spot, it gradually sinks below sea level due to sinking of the plate, erosion, and submarine landslides.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84</a:t>
            </a:fld>
            <a:endParaRPr lang="en-US"/>
          </a:p>
        </p:txBody>
      </p:sp>
    </p:spTree>
    <p:extLst>
      <p:ext uri="{BB962C8B-B14F-4D97-AF65-F5344CB8AC3E}">
        <p14:creationId xmlns:p14="http://schemas.microsoft.com/office/powerpoint/2010/main" val="31233099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2.27a</a:t>
            </a:r>
            <a:r>
              <a:rPr lang="en-US" dirty="0" smtClean="0"/>
              <a:t>  The deep mantle plume hypothesis for the formation of hot-spot tracks.</a:t>
            </a:r>
          </a:p>
          <a:p>
            <a:r>
              <a:rPr lang="en-US" dirty="0" smtClean="0"/>
              <a:t>(a) A bathymetric map showing the hot-spot tracks of the Pacific Ocean.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85</a:t>
            </a:fld>
            <a:endParaRPr lang="en-US"/>
          </a:p>
        </p:txBody>
      </p:sp>
    </p:spTree>
    <p:extLst>
      <p:ext uri="{BB962C8B-B14F-4D97-AF65-F5344CB8AC3E}">
        <p14:creationId xmlns:p14="http://schemas.microsoft.com/office/powerpoint/2010/main" val="34115340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2.27b</a:t>
            </a:r>
            <a:r>
              <a:rPr lang="en-US" dirty="0" smtClean="0"/>
              <a:t>  The deep mantle plume hypothesis for the formation of hot-spot tracks.</a:t>
            </a:r>
          </a:p>
          <a:p>
            <a:r>
              <a:rPr lang="en-US" dirty="0" smtClean="0"/>
              <a:t>(</a:t>
            </a:r>
            <a:r>
              <a:rPr lang="en-US" dirty="0" err="1" smtClean="0"/>
              <a:t>b</a:t>
            </a:r>
            <a:r>
              <a:rPr lang="en-US" dirty="0" smtClean="0"/>
              <a:t>) Progressive stages in the development of a hot-spot track, according to the plume model.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86</a:t>
            </a:fld>
            <a:endParaRPr lang="en-US"/>
          </a:p>
        </p:txBody>
      </p:sp>
    </p:spTree>
    <p:extLst>
      <p:ext uri="{BB962C8B-B14F-4D97-AF65-F5344CB8AC3E}">
        <p14:creationId xmlns:p14="http://schemas.microsoft.com/office/powerpoint/2010/main" val="42250641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2.27c</a:t>
            </a:r>
            <a:r>
              <a:rPr lang="en-US" dirty="0" smtClean="0"/>
              <a:t>  The deep mantle plume hypothesis for the formation of hot-spot tracks.</a:t>
            </a:r>
          </a:p>
          <a:p>
            <a:r>
              <a:rPr lang="en-US" dirty="0" smtClean="0"/>
              <a:t>(</a:t>
            </a:r>
            <a:r>
              <a:rPr lang="en-US" dirty="0" err="1" smtClean="0"/>
              <a:t>c</a:t>
            </a:r>
            <a:r>
              <a:rPr lang="en-US" dirty="0" smtClean="0"/>
              <a:t>) According to the plume model, the Hawaiian island chain is a hot-spot track that formed as the Pacific Plate moved northwest relative to a plume.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87</a:t>
            </a:fld>
            <a:endParaRPr lang="en-US"/>
          </a:p>
        </p:txBody>
      </p:sp>
    </p:spTree>
    <p:extLst>
      <p:ext uri="{BB962C8B-B14F-4D97-AF65-F5344CB8AC3E}">
        <p14:creationId xmlns:p14="http://schemas.microsoft.com/office/powerpoint/2010/main" val="14963872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2.27d</a:t>
            </a:r>
            <a:r>
              <a:rPr lang="en-US" dirty="0" smtClean="0"/>
              <a:t>  The deep mantle plume hypothesis for the formation of hot-spot tracks.</a:t>
            </a:r>
          </a:p>
          <a:p>
            <a:r>
              <a:rPr lang="en-US" dirty="0" smtClean="0"/>
              <a:t>(</a:t>
            </a:r>
            <a:r>
              <a:rPr lang="en-US" dirty="0" err="1" smtClean="0"/>
              <a:t>d</a:t>
            </a:r>
            <a:r>
              <a:rPr lang="en-US" dirty="0" smtClean="0"/>
              <a:t>) As a volcano moves off the hot spot, it gradually sinks below sea level due to sinking of the plate, erosion, and submarine landslides.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88</a:t>
            </a:fld>
            <a:endParaRPr lang="en-US"/>
          </a:p>
        </p:txBody>
      </p:sp>
    </p:spTree>
    <p:extLst>
      <p:ext uri="{BB962C8B-B14F-4D97-AF65-F5344CB8AC3E}">
        <p14:creationId xmlns:p14="http://schemas.microsoft.com/office/powerpoint/2010/main" val="22418379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2.28 </a:t>
            </a:r>
            <a:r>
              <a:rPr lang="en-US" dirty="0" smtClean="0"/>
              <a:t> During rifting, continental lithosphere stretches and thins. If rifting succeeds, a new mid-ocean ridge forms.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89</a:t>
            </a:fld>
            <a:endParaRPr lang="en-US"/>
          </a:p>
        </p:txBody>
      </p:sp>
    </p:spTree>
    <p:extLst>
      <p:ext uri="{BB962C8B-B14F-4D97-AF65-F5344CB8AC3E}">
        <p14:creationId xmlns:p14="http://schemas.microsoft.com/office/powerpoint/2010/main" val="1079418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2.2a</a:t>
            </a:r>
            <a:r>
              <a:rPr lang="en-US" dirty="0" smtClean="0"/>
              <a:t>  Wegener‘s evidence for continental drift came from analyzing the geologic record.</a:t>
            </a:r>
          </a:p>
          <a:p>
            <a:r>
              <a:rPr lang="en-US" dirty="0" smtClean="0"/>
              <a:t>(a) The distribution of late Paleozoic glacial deposits and striations on present-day Earth (left) are hard to explain. But on Pangaea (right), areas with glacial deposits fit together within a southern polar cap.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21308061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2.29</a:t>
            </a:r>
            <a:r>
              <a:rPr lang="en-US" dirty="0" smtClean="0"/>
              <a:t>  Examples of present-day crustal rifting.</a:t>
            </a:r>
          </a:p>
          <a:p>
            <a:r>
              <a:rPr lang="en-US" dirty="0" smtClean="0"/>
              <a:t>(a) The East African Rift is growing today. The Red Sea started as a rift. The inset shows the map location relative to the rest of Africa. (</a:t>
            </a:r>
            <a:r>
              <a:rPr lang="en-US" dirty="0" err="1" smtClean="0"/>
              <a:t>b</a:t>
            </a:r>
            <a:r>
              <a:rPr lang="en-US" dirty="0" smtClean="0"/>
              <a:t>) An air photo of the northern end of the East African Rift, showing faults and volcanoes. (</a:t>
            </a:r>
            <a:r>
              <a:rPr lang="en-US" dirty="0" err="1" smtClean="0"/>
              <a:t>c</a:t>
            </a:r>
            <a:r>
              <a:rPr lang="en-US" dirty="0" smtClean="0"/>
              <a:t>) The Basin and Range Province is a rift. Faulting bounds the narrow north-south-trending mountains, separated by basins. The arrows indicate the direction of stretching.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90</a:t>
            </a:fld>
            <a:endParaRPr lang="en-US"/>
          </a:p>
        </p:txBody>
      </p:sp>
    </p:spTree>
    <p:extLst>
      <p:ext uri="{BB962C8B-B14F-4D97-AF65-F5344CB8AC3E}">
        <p14:creationId xmlns:p14="http://schemas.microsoft.com/office/powerpoint/2010/main" val="2508754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2.29a</a:t>
            </a:r>
            <a:r>
              <a:rPr lang="en-US" dirty="0" smtClean="0"/>
              <a:t>  Examples of present-day crustal rifting.</a:t>
            </a:r>
          </a:p>
          <a:p>
            <a:r>
              <a:rPr lang="en-US" dirty="0" smtClean="0"/>
              <a:t>(a) The East African Rift is growing today. The Red Sea started as a rift. The inset shows the map location relative to the rest of Africa.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91</a:t>
            </a:fld>
            <a:endParaRPr lang="en-US"/>
          </a:p>
        </p:txBody>
      </p:sp>
    </p:spTree>
    <p:extLst>
      <p:ext uri="{BB962C8B-B14F-4D97-AF65-F5344CB8AC3E}">
        <p14:creationId xmlns:p14="http://schemas.microsoft.com/office/powerpoint/2010/main" val="34516332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2.29b</a:t>
            </a:r>
            <a:r>
              <a:rPr lang="en-US" dirty="0" smtClean="0"/>
              <a:t>  Examples of present-day crustal rifting.</a:t>
            </a:r>
          </a:p>
          <a:p>
            <a:r>
              <a:rPr lang="en-US" dirty="0" smtClean="0"/>
              <a:t>(</a:t>
            </a:r>
            <a:r>
              <a:rPr lang="en-US" dirty="0" err="1" smtClean="0"/>
              <a:t>b</a:t>
            </a:r>
            <a:r>
              <a:rPr lang="en-US" dirty="0" smtClean="0"/>
              <a:t>) An air photo of the northern end of the East African Rift, showing faults and volcanoes.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92</a:t>
            </a:fld>
            <a:endParaRPr lang="en-US"/>
          </a:p>
        </p:txBody>
      </p:sp>
    </p:spTree>
    <p:extLst>
      <p:ext uri="{BB962C8B-B14F-4D97-AF65-F5344CB8AC3E}">
        <p14:creationId xmlns:p14="http://schemas.microsoft.com/office/powerpoint/2010/main" val="20741924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2.29c</a:t>
            </a:r>
            <a:r>
              <a:rPr lang="en-US" dirty="0" smtClean="0"/>
              <a:t>  Examples of present-day crustal rifting.</a:t>
            </a:r>
          </a:p>
          <a:p>
            <a:r>
              <a:rPr lang="en-US" dirty="0" smtClean="0"/>
              <a:t>(</a:t>
            </a:r>
            <a:r>
              <a:rPr lang="en-US" dirty="0" err="1" smtClean="0"/>
              <a:t>c</a:t>
            </a:r>
            <a:r>
              <a:rPr lang="en-US" dirty="0" smtClean="0"/>
              <a:t>) The Basin and Range Province is a rift. Faulting bounds the narrow north-south-trending mountains, separated by basins. The arrows indicate the direction of stretching.</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93</a:t>
            </a:fld>
            <a:endParaRPr lang="en-US"/>
          </a:p>
        </p:txBody>
      </p:sp>
    </p:spTree>
    <p:extLst>
      <p:ext uri="{BB962C8B-B14F-4D97-AF65-F5344CB8AC3E}">
        <p14:creationId xmlns:p14="http://schemas.microsoft.com/office/powerpoint/2010/main" val="26604499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2.30</a:t>
            </a:r>
            <a:r>
              <a:rPr lang="en-US" dirty="0" smtClean="0"/>
              <a:t>  Continental collision (not to scale).</a:t>
            </a:r>
          </a:p>
          <a:p>
            <a:r>
              <a:rPr lang="en-US" dirty="0" smtClean="0"/>
              <a:t>(a) </a:t>
            </a:r>
            <a:r>
              <a:rPr lang="en-US" dirty="0" err="1" smtClean="0"/>
              <a:t>Subduction</a:t>
            </a:r>
            <a:r>
              <a:rPr lang="en-US" dirty="0" smtClean="0"/>
              <a:t> consumes an oceanic plate until two continents collide. (</a:t>
            </a:r>
            <a:r>
              <a:rPr lang="en-US" dirty="0" err="1" smtClean="0"/>
              <a:t>b</a:t>
            </a:r>
            <a:r>
              <a:rPr lang="en-US" dirty="0" smtClean="0"/>
              <a:t>) After the collision, the oceanic plate detaches and sinks into the mantle. Rock caught in the collision zone gets broken, bent, and squashed and forms a mountain range.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94</a:t>
            </a:fld>
            <a:endParaRPr lang="en-US"/>
          </a:p>
        </p:txBody>
      </p:sp>
    </p:spTree>
    <p:extLst>
      <p:ext uri="{BB962C8B-B14F-4D97-AF65-F5344CB8AC3E}">
        <p14:creationId xmlns:p14="http://schemas.microsoft.com/office/powerpoint/2010/main" val="7859097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HIMALAYAN COLLISION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95</a:t>
            </a:fld>
            <a:endParaRPr lang="en-US"/>
          </a:p>
        </p:txBody>
      </p:sp>
    </p:spTree>
    <p:extLst>
      <p:ext uri="{BB962C8B-B14F-4D97-AF65-F5344CB8AC3E}">
        <p14:creationId xmlns:p14="http://schemas.microsoft.com/office/powerpoint/2010/main" val="280374852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2.31 </a:t>
            </a:r>
            <a:r>
              <a:rPr lang="en-US" dirty="0" smtClean="0"/>
              <a:t> Forces driving plate motions.</a:t>
            </a:r>
          </a:p>
          <a:p>
            <a:r>
              <a:rPr lang="en-US" dirty="0" smtClean="0"/>
              <a:t>(a) The old, incorrect, image of simple convection cells. In this image, the plates were viewed as passive rafts carried along by </a:t>
            </a:r>
            <a:r>
              <a:rPr lang="en-US" dirty="0" err="1" smtClean="0"/>
              <a:t>convecting</a:t>
            </a:r>
            <a:r>
              <a:rPr lang="en-US" dirty="0" smtClean="0"/>
              <a:t> mantle. (</a:t>
            </a:r>
            <a:r>
              <a:rPr lang="en-US" dirty="0" err="1" smtClean="0"/>
              <a:t>b</a:t>
            </a:r>
            <a:r>
              <a:rPr lang="en-US" dirty="0" smtClean="0"/>
              <a:t>) Modern studies show that convective flow in the mantle is complicated. Warm (redder) areas rise, and blue (cooler) areas sink. (</a:t>
            </a:r>
            <a:r>
              <a:rPr lang="en-US" dirty="0" err="1" smtClean="0"/>
              <a:t>c</a:t>
            </a:r>
            <a:r>
              <a:rPr lang="en-US" dirty="0" smtClean="0"/>
              <a:t>) Ridge push develops because the region of a rift is elevated. Like a wedge of honey with a sloping surface, the mass of the ridge pushes sideways. (</a:t>
            </a:r>
            <a:r>
              <a:rPr lang="en-US" dirty="0" err="1" smtClean="0"/>
              <a:t>d</a:t>
            </a:r>
            <a:r>
              <a:rPr lang="en-US" dirty="0" smtClean="0"/>
              <a:t>) Slab pull develops because lithosphere is denser than the underlying </a:t>
            </a:r>
            <a:r>
              <a:rPr lang="en-US" dirty="0" err="1" smtClean="0"/>
              <a:t>asthenosphere</a:t>
            </a:r>
            <a:r>
              <a:rPr lang="en-US" dirty="0" smtClean="0"/>
              <a:t> and sinks like a stone in water (though much more slowly).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96</a:t>
            </a:fld>
            <a:endParaRPr lang="en-US"/>
          </a:p>
        </p:txBody>
      </p:sp>
    </p:spTree>
    <p:extLst>
      <p:ext uri="{BB962C8B-B14F-4D97-AF65-F5344CB8AC3E}">
        <p14:creationId xmlns:p14="http://schemas.microsoft.com/office/powerpoint/2010/main" val="38333933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2.31a </a:t>
            </a:r>
            <a:r>
              <a:rPr lang="en-US" dirty="0" smtClean="0"/>
              <a:t> Forces driving plate motions.</a:t>
            </a:r>
          </a:p>
          <a:p>
            <a:r>
              <a:rPr lang="en-US" dirty="0" smtClean="0"/>
              <a:t>(a) The old, incorrect, image of simple convection cells. In this image, the plates were viewed as passive rafts carried along by </a:t>
            </a:r>
            <a:r>
              <a:rPr lang="en-US" dirty="0" err="1" smtClean="0"/>
              <a:t>convecting</a:t>
            </a:r>
            <a:r>
              <a:rPr lang="en-US" dirty="0" smtClean="0"/>
              <a:t> mantle.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97</a:t>
            </a:fld>
            <a:endParaRPr lang="en-US"/>
          </a:p>
        </p:txBody>
      </p:sp>
    </p:spTree>
    <p:extLst>
      <p:ext uri="{BB962C8B-B14F-4D97-AF65-F5344CB8AC3E}">
        <p14:creationId xmlns:p14="http://schemas.microsoft.com/office/powerpoint/2010/main" val="149773945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2.31b </a:t>
            </a:r>
            <a:r>
              <a:rPr lang="en-US" dirty="0" smtClean="0"/>
              <a:t> Forces driving plate motions.</a:t>
            </a:r>
          </a:p>
          <a:p>
            <a:r>
              <a:rPr lang="en-US" dirty="0" smtClean="0"/>
              <a:t>(</a:t>
            </a:r>
            <a:r>
              <a:rPr lang="en-US" dirty="0" err="1" smtClean="0"/>
              <a:t>b</a:t>
            </a:r>
            <a:r>
              <a:rPr lang="en-US" dirty="0" smtClean="0"/>
              <a:t>) Modern studies show that convective flow in the mantle is complicated. Warm (redder) areas rise, and blue (cooler) areas sink.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98</a:t>
            </a:fld>
            <a:endParaRPr lang="en-US"/>
          </a:p>
        </p:txBody>
      </p:sp>
    </p:spTree>
    <p:extLst>
      <p:ext uri="{BB962C8B-B14F-4D97-AF65-F5344CB8AC3E}">
        <p14:creationId xmlns:p14="http://schemas.microsoft.com/office/powerpoint/2010/main" val="29666276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2.31c </a:t>
            </a:r>
            <a:r>
              <a:rPr lang="en-US" dirty="0" smtClean="0"/>
              <a:t> Forces driving plate motions.</a:t>
            </a:r>
          </a:p>
          <a:p>
            <a:r>
              <a:rPr lang="en-US" dirty="0" smtClean="0"/>
              <a:t>(</a:t>
            </a:r>
            <a:r>
              <a:rPr lang="en-US" dirty="0" err="1" smtClean="0"/>
              <a:t>c</a:t>
            </a:r>
            <a:r>
              <a:rPr lang="en-US" dirty="0" smtClean="0"/>
              <a:t>) Ridge push develops because the region of a rift is elevated. Like a wedge of honey with a sloping surface, the mass of the ridge pushes sideways.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99</a:t>
            </a:fld>
            <a:endParaRPr lang="en-US"/>
          </a:p>
        </p:txBody>
      </p:sp>
    </p:spTree>
    <p:extLst>
      <p:ext uri="{BB962C8B-B14F-4D97-AF65-F5344CB8AC3E}">
        <p14:creationId xmlns:p14="http://schemas.microsoft.com/office/powerpoint/2010/main" val="1134515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371600" y="4572000"/>
            <a:ext cx="6400800" cy="1524000"/>
          </a:xfrm>
          <a:prstGeom prst="rect">
            <a:avLst/>
          </a:prstGeom>
          <a:noFill/>
          <a:ln w="9525">
            <a:noFill/>
            <a:miter lim="800000"/>
            <a:headEnd/>
            <a:tailEnd/>
          </a:ln>
          <a:effectLst/>
        </p:spPr>
        <p:txBody>
          <a:bodyPr>
            <a:prstTxWarp prst="textNoShape">
              <a:avLst/>
            </a:prstTxWarp>
          </a:bodyPr>
          <a:lstStyle/>
          <a:p>
            <a:pPr algn="ctr"/>
            <a:r>
              <a:rPr lang="en-US" sz="2800" b="1" dirty="0">
                <a:solidFill>
                  <a:schemeClr val="tx2"/>
                </a:solidFill>
                <a:latin typeface="Verdana" charset="0"/>
              </a:rPr>
              <a:t>Chapter</a:t>
            </a:r>
            <a:r>
              <a:rPr lang="en-US" sz="2800" b="1" dirty="0" smtClean="0">
                <a:solidFill>
                  <a:schemeClr val="tx2"/>
                </a:solidFill>
                <a:latin typeface="Verdana" charset="0"/>
              </a:rPr>
              <a:t> 2</a:t>
            </a:r>
          </a:p>
          <a:p>
            <a:pPr algn="ctr"/>
            <a:r>
              <a:rPr lang="en-US" sz="2800" dirty="0" smtClean="0">
                <a:solidFill>
                  <a:schemeClr val="tx2"/>
                </a:solidFill>
                <a:latin typeface="Verdana" charset="0"/>
              </a:rPr>
              <a:t>The Way the Earth Works:</a:t>
            </a:r>
          </a:p>
          <a:p>
            <a:pPr algn="ctr"/>
            <a:r>
              <a:rPr lang="en-US" sz="2800" dirty="0" smtClean="0">
                <a:solidFill>
                  <a:schemeClr val="tx2"/>
                </a:solidFill>
                <a:latin typeface="Verdana" charset="0"/>
              </a:rPr>
              <a:t>Plate Tectonics</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demonstrates the distribution of late Paleozoic rock types’ plots sensibly in Pangaea’s climate belts. Continents are divided into three climatic zones: glaciated area, which involves Antarctica and part of South America, Africa, India and Australia; Desert area, which involves middle part of South America, Africa, part of India and Australia, northern part of North America, Europe and Asia; Tropics area, which involves south part of North America, Europe, Asia and northern part of South America and Africa. According to the map, salt deposits and desert sand prevail in deserts. Reefs and coal swamp prevail in tropics while in glaciated area, there are no rocks. "/>
          <p:cNvPicPr>
            <a:picLocks noChangeAspect="1"/>
          </p:cNvPicPr>
          <p:nvPr/>
        </p:nvPicPr>
        <p:blipFill>
          <a:blip r:embed="rId3"/>
          <a:stretch>
            <a:fillRect/>
          </a:stretch>
        </p:blipFill>
        <p:spPr>
          <a:xfrm>
            <a:off x="1987295" y="318516"/>
            <a:ext cx="5169408" cy="5839968"/>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cross-sectional view of Earth’s layers. The image illustrates the slab sinking into the asthenosphere. Red arrow shows the direction in which sinking slab pulls the rest of the plate along behind it. At the spot of boundary between the curved slab and earth surface a trench appears. As an illustration of the process in the bottom-left corner you can observe a rock sinking in water."/>
          <p:cNvPicPr>
            <a:picLocks noChangeAspect="1"/>
          </p:cNvPicPr>
          <p:nvPr/>
        </p:nvPicPr>
        <p:blipFill>
          <a:blip r:embed="rId3"/>
          <a:stretch>
            <a:fillRect/>
          </a:stretch>
        </p:blipFill>
        <p:spPr>
          <a:xfrm>
            <a:off x="304800" y="821435"/>
            <a:ext cx="8534400" cy="4834128"/>
          </a:xfrm>
          <a:prstGeom prst="rect">
            <a:avLst/>
          </a:prstGeo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ap of all continents and oceans. The map contains the following designations: black-arrows show relative plate motions; outward-pointing arrows indicate spreading (divergent boundaries); inward-pointing arrows indicate subduction (convergent boundaries); dashed lines show transform motion; red arrows show absolute plate motions. The length of an arrow represents the velocity. According to the map, relative plate motions is 5.5 centimeters per year."/>
          <p:cNvPicPr>
            <a:picLocks noChangeAspect="1"/>
          </p:cNvPicPr>
          <p:nvPr/>
        </p:nvPicPr>
        <p:blipFill>
          <a:blip r:embed="rId3"/>
          <a:stretch>
            <a:fillRect/>
          </a:stretch>
        </p:blipFill>
        <p:spPr>
          <a:xfrm>
            <a:off x="304800" y="1367027"/>
            <a:ext cx="8534400" cy="3742944"/>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ive models of the Earth showing the surface changes due to plate tectonics. The first element is the model describing the Earth’s surface 400 million years ago. According to this model continents prevailed below the equator. The second element is the model describing the Earth’s surface 250 million years ago. According to this model continents were situated as above the equator and below it, and were concentrated together. The third element is the model describing the Earth’s surface 150 million years ago. According to this model continents prevailed above the equator. The fourth element is the model describing the Earth’s surface 70 million years ago. According to this model continents were situated roughly like at present time, but with some differences. The last element is the model shows a present day map of the Earth. "/>
          <p:cNvPicPr>
            <a:picLocks noChangeAspect="1"/>
          </p:cNvPicPr>
          <p:nvPr/>
        </p:nvPicPr>
        <p:blipFill>
          <a:blip r:embed="rId3"/>
          <a:stretch>
            <a:fillRect/>
          </a:stretch>
        </p:blipFill>
        <p:spPr>
          <a:xfrm>
            <a:off x="304800" y="1888235"/>
            <a:ext cx="8534400" cy="2700528"/>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cross-sectional view of the Earth in the background. There are hot-spot volcano on the surface of the ocean; volcanic arc and trench, which appeared at the spot of convergent plate boundary; mid-ocean ridge, which appeared at the spot of divergent plate boundary. At the spot of divergent plate boundary you also can observe process of the seafloor spreading, direction of which is marked with yellow arrows, transform-plate boundary, and triple junction. There are continental rift and continental mountain belt overland. The continental rift is growing, which is shown with yellow arrows. The collisional mountain belt appeared in consequence of continental crust collision. According to the view, continental lithosphere consists of continental crust and lithospheric mantle.In the foreground you can observe a segment of the Earth showing a piece of the ocean and the Earth’s layers under it, namely asthenosphere, lithospheric mantle, and oceanic crust. On the surface the following objects are shown: active hot-spot volcano, which corresponds to the mantel plume in the interior of the Earth, and inactive (extinct) hot-spot volcano."/>
          <p:cNvPicPr>
            <a:picLocks noChangeAspect="1"/>
          </p:cNvPicPr>
          <p:nvPr/>
        </p:nvPicPr>
        <p:blipFill>
          <a:blip r:embed="rId3"/>
          <a:stretch>
            <a:fillRect/>
          </a:stretch>
        </p:blipFill>
        <p:spPr>
          <a:xfrm>
            <a:off x="304800" y="617220"/>
            <a:ext cx="8534400" cy="524256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demonstrates habitat of Mesozoic land-dwelling organisms, namely Mesosaurus, which corresponds to yellow dot; Cynognathus, which corresponds to purple dot; Lystrosaurus, which corresponds to orange dot, and Glossopteris, which corresponds to green dot. The dots on continents are associated with habitats of these species. According to this maps, Mesosaurus lived in Africa and South America; Cynognathus lived in Africa and South America; Lystrosaurus lived in Africa, Antarctica, and India; Glossopteris lived in all southern continents."/>
          <p:cNvPicPr>
            <a:picLocks noChangeAspect="1"/>
          </p:cNvPicPr>
          <p:nvPr/>
        </p:nvPicPr>
        <p:blipFill>
          <a:blip r:embed="rId3"/>
          <a:stretch>
            <a:fillRect/>
          </a:stretch>
        </p:blipFill>
        <p:spPr>
          <a:xfrm>
            <a:off x="1143000" y="318516"/>
            <a:ext cx="6858000" cy="583996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b, and c. Part a demonstrates two continents: Africa and South America. There are two types of designations: Archean crust corresponds to purple colour and Proterozoic mountain belts corresponds to brown colour. Distinctive belts of rock in South America align with similar ones in Africa. Part b shows North America, Africa, Greenland, and Europe. The mountain belt corresponds to brown colour while flat ground corresponds to green colour. The mountain belt in North America adjoins the mountain belt in Africa. The mountain belt in Greenland also adjoins the mountain belt in western Europe. Part c illustrates a modern reconstruction showing the positions of the mountain belts in Pangaea. The image includes North America, which is located above the Equator, and South America and Africa, which are located below the Equator. The continents are adjacent to each other. Modern continents are outlined in white. The black box in the middle of the picture shows the area represented in part b. "/>
          <p:cNvPicPr>
            <a:picLocks noChangeAspect="1"/>
          </p:cNvPicPr>
          <p:nvPr/>
        </p:nvPicPr>
        <p:blipFill>
          <a:blip r:embed="rId3"/>
          <a:stretch>
            <a:fillRect/>
          </a:stretch>
        </p:blipFill>
        <p:spPr>
          <a:xfrm>
            <a:off x="308560" y="1510283"/>
            <a:ext cx="8526880" cy="345643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demonstrates two continents: Africa and South America. There are two types of designations: Archean crust is marked with purple colour while Proterozoic mountain belts are marked with brown colour. Distinctive belts of rock in South America align with similar ones in Africa."/>
          <p:cNvPicPr>
            <a:picLocks noChangeAspect="1"/>
          </p:cNvPicPr>
          <p:nvPr/>
        </p:nvPicPr>
        <p:blipFill>
          <a:blip r:embed="rId3"/>
          <a:stretch>
            <a:fillRect/>
          </a:stretch>
        </p:blipFill>
        <p:spPr>
          <a:xfrm>
            <a:off x="1685544" y="318516"/>
            <a:ext cx="5772912" cy="583996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North America, Africa, Greenland, and Europe. The mountain belt corresponds to brown colour while flat ground corresponds to green colour. The mountain belt in North America adjoins the mountain belt in Africa. The mountain belt in Greenland also adjoins the mountain belt in western Europe."/>
          <p:cNvPicPr>
            <a:picLocks noChangeAspect="1"/>
          </p:cNvPicPr>
          <p:nvPr/>
        </p:nvPicPr>
        <p:blipFill>
          <a:blip r:embed="rId3"/>
          <a:stretch>
            <a:fillRect/>
          </a:stretch>
        </p:blipFill>
        <p:spPr>
          <a:xfrm>
            <a:off x="2261616" y="318516"/>
            <a:ext cx="4620768" cy="583996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odern reconstruction showing the positions of the mountain belts in Pangaea. The image includes North America, which is located above the Equator, and South America and Africa, which are located below the Equator. The continents are adjacent to each other. Modern continents are outlined in white. "/>
          <p:cNvPicPr>
            <a:picLocks noChangeAspect="1"/>
          </p:cNvPicPr>
          <p:nvPr/>
        </p:nvPicPr>
        <p:blipFill>
          <a:blip r:embed="rId3"/>
          <a:stretch>
            <a:fillRect/>
          </a:stretch>
        </p:blipFill>
        <p:spPr>
          <a:xfrm>
            <a:off x="2036064" y="318516"/>
            <a:ext cx="5071872" cy="583996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b, c, and d. Part a shows the Earth with its core in the middle, its magnetic pole, and its magnetic-field lines. The magnetic-field lines are located around the Earth and have a shape of pointed arcs. The magnetic pole is marked with a blue dashed line crossing the Earth in the middle. The geographic pole matches a yellow solid line crossing the Earth in the middle as well. The lines make an angle of 10 degrees. Part b is a piece of map showing North and South America, magnetic-field lines surrounding them, and a compass showing a declination of 12 degrees to the west as an angle between the compass needle and its original position at a point near North America’s eastern shore. A notification says that, the declination observed today varies with location. Part c is a map of the Earth’s fragment around the north pole, including part of Siberia, Russia, Canada, and Greenland. The Arctic Circle is marked with yellow solid line. Position of the north magnetic pole is marked by a red dot. The position changes over time. The trajectory of the position is located in the center of the Arctic Circle. Part d shows the Earth, which is divided into two parts by the magnetic axis. The part which lies above the magnetic axis, is represented in a cross-sectional view. A dipole lying on the magnetic axis is directed to the geographic south. In the cross-sectional view of the Earth, magnetic field lines starts from the surface of the Earth, illustrated by and almost perpendicular to the surface dip needle, then curves and descend to the Earth’s surface. The magnetic equator is marked with a blue dashed line. On the magnetic equator, the deep needle has a horizontal tilt. The spin axis is marked as a yellow solid line crossing the magnetic axis in the center of the Earth. The spin axis and the magnetic axis make an angle of 10 degrees. The angle is called the magnetic inclination."/>
          <p:cNvPicPr>
            <a:picLocks noChangeAspect="1"/>
          </p:cNvPicPr>
          <p:nvPr/>
        </p:nvPicPr>
        <p:blipFill>
          <a:blip r:embed="rId3"/>
          <a:stretch>
            <a:fillRect/>
          </a:stretch>
        </p:blipFill>
        <p:spPr>
          <a:xfrm>
            <a:off x="807720" y="324989"/>
            <a:ext cx="7528560" cy="5827021"/>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llustrates the Earth with core in the middle and magnetic-field lines, which exist around it in the shape of oriented arcs. The magnetic pole corresponds to blue dashed line going from the bottom upwards and crossing the Earth in the middle. The geographic pole corresponds to yellow solid line going from the bottom upwards and crossing the Earth in the middle. The lines are not parallel. The angle between the magnetic pole and the geographic pole is 10 degrees."/>
          <p:cNvPicPr>
            <a:picLocks noChangeAspect="1"/>
          </p:cNvPicPr>
          <p:nvPr/>
        </p:nvPicPr>
        <p:blipFill>
          <a:blip r:embed="rId3"/>
          <a:stretch>
            <a:fillRect/>
          </a:stretch>
        </p:blipFill>
        <p:spPr>
          <a:xfrm>
            <a:off x="569976" y="318516"/>
            <a:ext cx="8004048" cy="58399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iece of map of North and South America. There are a lot of magnetic-field lines near the Earth’s surface. In the lower left-hand corner compass is located, which shows the magnetic pole and the longitude. The magnetic pole corresponds to dashed line, the direction of which corresponds to the compass needle direction. The longitude corresponds to solid line, the direction of which corresponds to direction of geographic north. The angle between the direction that a compass needle points and a line of longitude is called the declination. The compass shows declination equals to 12 degrees west."/>
          <p:cNvPicPr>
            <a:picLocks noChangeAspect="1"/>
          </p:cNvPicPr>
          <p:nvPr/>
        </p:nvPicPr>
        <p:blipFill>
          <a:blip r:embed="rId3"/>
          <a:stretch>
            <a:fillRect/>
          </a:stretch>
        </p:blipFill>
        <p:spPr>
          <a:xfrm>
            <a:off x="862584" y="318516"/>
            <a:ext cx="7418832" cy="583996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ap of the Earth’s fragment around the north pole including part of Siberia, Russia, Canada, and Greenland. The Arctic Circle corresponds to yellow solid line. Position of the north magnetic pole, changing with time, corresponds to red dot. The set of dots, in which each point corresponds to position of the north magnetic pole in particular time, forms curved contour line. The contour line is located in the center of the Arctic Circle."/>
          <p:cNvPicPr>
            <a:picLocks noChangeAspect="1"/>
          </p:cNvPicPr>
          <p:nvPr/>
        </p:nvPicPr>
        <p:blipFill>
          <a:blip r:embed="rId3"/>
          <a:stretch>
            <a:fillRect/>
          </a:stretch>
        </p:blipFill>
        <p:spPr>
          <a:xfrm>
            <a:off x="304800" y="574548"/>
            <a:ext cx="8534400" cy="532790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ap including Eurasian plate, Anatolian plate, Eurasian plate, Arabian plate, African plate, the Mediterranean sea, and the Black sea. Each yellow arrow indicates the velocity of the point at the end of the arrow. Red arrows give overall plate-movement direction. According to the measurements with GPS, Turkey is moving west relative to Asia; the Mediterranean sea and Arabian plate are moving northwards. "/>
          <p:cNvPicPr>
            <a:picLocks noChangeAspect="1"/>
          </p:cNvPicPr>
          <p:nvPr/>
        </p:nvPicPr>
        <p:blipFill>
          <a:blip r:embed="rId3"/>
          <a:stretch>
            <a:fillRect/>
          </a:stretch>
        </p:blipFill>
        <p:spPr>
          <a:xfrm>
            <a:off x="457200" y="333755"/>
            <a:ext cx="8229600" cy="580948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the Earth, which is divided into two parts by the north magnetic pole. The part which lies above the north magnetic pole, is represented in a cross-sectional view. A dipole which lies on the line of the north magnetic pole, shows its direction. In a cross-sectional view of the Earth, the field lines comes from the surface of the Earth, when the dip needle tilt is almost vertical, and after that, it curves and descend to the Earth’s surface. The magnetic equator corresponds to blue dashed line. On the magnetic equator, the deep needle has a horizontal tilt. The north geographic pole corresponds to yellow solid line, which crosses the north magnetic pole in the center of the Earth. The angle between the north geographic pole and the north magnetic pole at 10 degrees to the spin axis, is called the magnetic inclination."/>
          <p:cNvPicPr>
            <a:picLocks noChangeAspect="1"/>
          </p:cNvPicPr>
          <p:nvPr/>
        </p:nvPicPr>
        <p:blipFill>
          <a:blip r:embed="rId3"/>
          <a:stretch>
            <a:fillRect/>
          </a:stretch>
        </p:blipFill>
        <p:spPr>
          <a:xfrm>
            <a:off x="746759" y="318516"/>
            <a:ext cx="7650480" cy="583996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 a and part b. Part a shows a geologist near an ancient rock sample, which was found by her. She compares today’s paleomagnetic declination and the declination for magnetic field, in which an ancient rock sample appeared. The figures significantly differ from each other. Part b includes two phases. According to the phase 1, in hot lava, the dipoles change orientation rapidly, so lava cannot have permanent magnetization. According to the phase 2, as rock cools, dipoles align with Earth’s magnetic field. With more cooling, dipoles lock into this orientation. "/>
          <p:cNvPicPr>
            <a:picLocks noChangeAspect="1"/>
          </p:cNvPicPr>
          <p:nvPr/>
        </p:nvPicPr>
        <p:blipFill>
          <a:blip r:embed="rId3"/>
          <a:stretch>
            <a:fillRect/>
          </a:stretch>
        </p:blipFill>
        <p:spPr>
          <a:xfrm>
            <a:off x="304800" y="1101851"/>
            <a:ext cx="8534400" cy="427329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geologist near an ancient rock sample, which was found by her. She compares today’s paleomagnetic declination and the declination for magnetic field, in which an ancient rock sample appeared. The figures significantly differ from each other."/>
          <p:cNvPicPr>
            <a:picLocks noChangeAspect="1"/>
          </p:cNvPicPr>
          <p:nvPr/>
        </p:nvPicPr>
        <p:blipFill>
          <a:blip r:embed="rId3"/>
          <a:stretch>
            <a:fillRect/>
          </a:stretch>
        </p:blipFill>
        <p:spPr>
          <a:xfrm>
            <a:off x="1709927" y="318516"/>
            <a:ext cx="5724144" cy="583996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two phases. According to the phase 1, in hot lava, the dipoles have different orientations, which differ from orientation of the Earth’s magnetic field. According to the phase 2, as rock cools, dipoles align with the Earth’s magnetic field."/>
          <p:cNvPicPr>
            <a:picLocks noChangeAspect="1"/>
          </p:cNvPicPr>
          <p:nvPr/>
        </p:nvPicPr>
        <p:blipFill>
          <a:blip r:embed="rId3"/>
          <a:stretch>
            <a:fillRect/>
          </a:stretch>
        </p:blipFill>
        <p:spPr>
          <a:xfrm>
            <a:off x="1414272" y="318516"/>
            <a:ext cx="6315456" cy="583996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ncludes parts a, b and c. Part a illustrates a segment of terrestrial rock, which consist of seven rock layers. The rock layers age varies from 600 million years to 0 (which is equivalent to current period). Depending on the rock age, the paleomagnetic inclination and declination changed successively. A succession of paleopoles defines an apparent polar-wander path. Part b shows the Earth, on which the apparent polar-wander paths of North America, which corresponds to red line; Europe, which corresponds to yellow line, and Africa, which corresponds to purple line, are defined. The paths are not the same. Part c includes two Earth’s models. According to the first model, the pole must wander, if the continent is fixed. According to the second model, if the pole is fixed, the continent must drift."/>
          <p:cNvPicPr>
            <a:picLocks noChangeAspect="1"/>
          </p:cNvPicPr>
          <p:nvPr/>
        </p:nvPicPr>
        <p:blipFill>
          <a:blip r:embed="rId3"/>
          <a:stretch>
            <a:fillRect/>
          </a:stretch>
        </p:blipFill>
        <p:spPr>
          <a:xfrm>
            <a:off x="746759" y="318516"/>
            <a:ext cx="7650480" cy="583996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llustrates a segment of terrestrial rock, which consist of seven rock layers. The rock layers age varies from 600 million years to 0 (which is equivalent to current period). Depending on the rock age, the paleomagnetic inclination and declination changed successively. A succession of paleopoles defines an apparent polar-wander path. "/>
          <p:cNvPicPr>
            <a:picLocks noChangeAspect="1"/>
          </p:cNvPicPr>
          <p:nvPr/>
        </p:nvPicPr>
        <p:blipFill>
          <a:blip r:embed="rId3"/>
          <a:stretch>
            <a:fillRect/>
          </a:stretch>
        </p:blipFill>
        <p:spPr>
          <a:xfrm>
            <a:off x="2072639" y="318516"/>
            <a:ext cx="4998720" cy="583996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the Earth, on which the apparent polar-wander path of North America, which corresponds to red line; Europe, which corresponds to yellow line, and Africa, which corresponds to purple line, are defined. The paths are not the same."/>
          <p:cNvPicPr>
            <a:picLocks noChangeAspect="1"/>
          </p:cNvPicPr>
          <p:nvPr/>
        </p:nvPicPr>
        <p:blipFill>
          <a:blip r:embed="rId3"/>
          <a:stretch>
            <a:fillRect/>
          </a:stretch>
        </p:blipFill>
        <p:spPr>
          <a:xfrm>
            <a:off x="1752600" y="318516"/>
            <a:ext cx="5638800" cy="583996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ncludes two Earth’s models. According to the first model, the pole must wander, if the continent is fixed. According to the second model, if the pole is fixed, the continent must drift."/>
          <p:cNvPicPr>
            <a:picLocks noChangeAspect="1"/>
          </p:cNvPicPr>
          <p:nvPr/>
        </p:nvPicPr>
        <p:blipFill>
          <a:blip r:embed="rId3"/>
          <a:stretch>
            <a:fillRect/>
          </a:stretch>
        </p:blipFill>
        <p:spPr>
          <a:xfrm>
            <a:off x="868679" y="318516"/>
            <a:ext cx="7406640" cy="583996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bathymetric maps of the seafloor. There are several types of designations: fracture zone corresponds to black dashed line; mid-ocean ridge corresponds to black solid line; deep-ocean trench corresponds to purple solid line; shallow corresponds to blue colour; deep corresponds to solid-blue. According to the seafloor model, which is located in the lower right-hand corner, a ridge axis is not continuous across a fracture zone. "/>
          <p:cNvPicPr>
            <a:picLocks noChangeAspect="1"/>
          </p:cNvPicPr>
          <p:nvPr/>
        </p:nvPicPr>
        <p:blipFill>
          <a:blip r:embed="rId3"/>
          <a:stretch>
            <a:fillRect/>
          </a:stretch>
        </p:blipFill>
        <p:spPr>
          <a:xfrm>
            <a:off x="304800" y="376427"/>
            <a:ext cx="8534400" cy="5724144"/>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bathymetric profile along line XX'. In the center of the profile you can observe the ridge axis. The line XX' starts and ends on the continental shelf. The water surface is designated as sea level. After the descent from the continental shelf under the water and before it (at the point X'), you can observe the abyssal plain. Abyssal plains are broad, relatively flat regions of the ocean. Between abyssal plains, mid-ocean ridge lies. Mid-ocean ridges include submarine mountain ranges whose peaks lie below sea level. The mid-ocean ridge is also roughly symmetrical—bathymetry on one side of the axis is nearly a mirror image of bathymetry on the other side."/>
          <p:cNvPicPr>
            <a:picLocks noChangeAspect="1"/>
          </p:cNvPicPr>
          <p:nvPr/>
        </p:nvPicPr>
        <p:blipFill>
          <a:blip r:embed="rId3"/>
          <a:stretch>
            <a:fillRect/>
          </a:stretch>
        </p:blipFill>
        <p:spPr>
          <a:xfrm>
            <a:off x="304800" y="2540508"/>
            <a:ext cx="8534400" cy="139598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is a photo of Wegner in Greenland. Part b, which contains four elements, illustrates the model of continental drift from past to present. The first element is a map illustrating a modern reconstruction of Pangaea, based on studies in the 1960s-1990s. The second element is a map with continents fit together. The third element is a map showing intermediate position of continents drifting apart with time. And the last element is a present day map of Earth."/>
          <p:cNvPicPr>
            <a:picLocks noChangeAspect="1"/>
          </p:cNvPicPr>
          <p:nvPr/>
        </p:nvPicPr>
        <p:blipFill>
          <a:blip r:embed="rId3"/>
          <a:stretch>
            <a:fillRect/>
          </a:stretch>
        </p:blipFill>
        <p:spPr>
          <a:xfrm>
            <a:off x="304800" y="839723"/>
            <a:ext cx="8534400" cy="4797552"/>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two parts. The first part is a bathymetric profile along line YY'. The line YY' starts on the continental shelf and ends on the volcanic arc. The profile demonstrates the following important features of the seafloor: volcanic island, which rise above sea level; trench and abyssal plain; flat-topped seamount (guyot); mid-ocean ridge and seamount whose peak lies below sea level. The second part of the image is a piece of map showing an area near Japan, which embraces trenches line, the western edge of the Pacific Ocean. The yellow line on the map, which cross the trenches line, shows the location of the profile. "/>
          <p:cNvPicPr>
            <a:picLocks noChangeAspect="1"/>
          </p:cNvPicPr>
          <p:nvPr/>
        </p:nvPicPr>
        <p:blipFill>
          <a:blip r:embed="rId3"/>
          <a:stretch>
            <a:fillRect/>
          </a:stretch>
        </p:blipFill>
        <p:spPr>
          <a:xfrm>
            <a:off x="304800" y="1818132"/>
            <a:ext cx="8534400" cy="2840736"/>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iece of map, showing continent’s zone and ocean’s zone. Dark blue areas on the surface of the ocean corresponds to the trenches."/>
          <p:cNvPicPr>
            <a:picLocks noChangeAspect="1"/>
          </p:cNvPicPr>
          <p:nvPr/>
        </p:nvPicPr>
        <p:blipFill>
          <a:blip r:embed="rId3"/>
          <a:stretch>
            <a:fillRect/>
          </a:stretch>
        </p:blipFill>
        <p:spPr>
          <a:xfrm>
            <a:off x="1676400" y="257555"/>
            <a:ext cx="5791200" cy="596188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ap showing all continents and oceans. Earthquake locations in ocean basins correspond to red dots. The dots concentrates in belts. Namely, number of points prevails in belt of the North Pacific Ocean, in belt of the Indian Ocean, and in the area, which is located between Australia and Thailand."/>
          <p:cNvPicPr>
            <a:picLocks noChangeAspect="1"/>
          </p:cNvPicPr>
          <p:nvPr/>
        </p:nvPicPr>
        <p:blipFill>
          <a:blip r:embed="rId3"/>
          <a:stretch>
            <a:fillRect/>
          </a:stretch>
        </p:blipFill>
        <p:spPr>
          <a:xfrm>
            <a:off x="1182623" y="318516"/>
            <a:ext cx="6778752" cy="583996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 can observe a process of seafloor spreading. During the process, oceanic plate descends into mantle and guyot from distant ridge descends into trench through earthquakes. A resurgence of a mantle material generates new oceanic plate. The mantle material rises and spreads over the seafloor horizontally. Also, the figure shows the following features: sea level, which is determined by a water surface; erupting volcano; continental shelf at the bottom of the volcano under the sea level; continental slope, which is formed by elevation changes; continental rift valley and mid-ocean volcanic island, which are formed by resurgence of the mantle material."/>
          <p:cNvPicPr>
            <a:picLocks noChangeAspect="1"/>
          </p:cNvPicPr>
          <p:nvPr/>
        </p:nvPicPr>
        <p:blipFill>
          <a:blip r:embed="rId3"/>
          <a:stretch>
            <a:fillRect/>
          </a:stretch>
        </p:blipFill>
        <p:spPr>
          <a:xfrm>
            <a:off x="304800" y="1857755"/>
            <a:ext cx="8534400" cy="276148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tains three parts: a, b, and c. Part a illustrates an ocean segment. The ship tows a magnetometer detecting changes in the strength of the magnetic field. Note that the ship moves to the right. Part b demonstrates a paper record with measurements. Black horizontal line in the middle of the paper designates average level of magnetism. Red line on the paper traces changes of magnetism. The line fluctuates describing magnetism strength and crosses the average line. Areas below the average line corresponds to weak magnetism (negative anomalies). Areas above the average line corresponds to strong magnetism (positive anomalies). Part c is a map showing the west coast of North America. The map shows areas of positive anomalies, which correspond to dark colour, and negative anomalies, which correspond to light colour. Notice that, the pattern of anomalies is symmetrical, relative to mid-ocean ridges. Red lines designate Crest of Juan de Fuca Ridge, which goes from southwest to northeast, and Crest of Gorda Ridge, which has the same direction. Notice that, Crest of Juan de Fuca Ridge lies further north than Crest of Gorda Ridge."/>
          <p:cNvPicPr>
            <a:picLocks noChangeAspect="1"/>
          </p:cNvPicPr>
          <p:nvPr/>
        </p:nvPicPr>
        <p:blipFill>
          <a:blip r:embed="rId3"/>
          <a:stretch>
            <a:fillRect/>
          </a:stretch>
        </p:blipFill>
        <p:spPr>
          <a:xfrm>
            <a:off x="304800" y="1095755"/>
            <a:ext cx="8534400" cy="428548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tains two parts: a and b. Part a illustrates an ocean segment. The ship tows a magnetometer detecting changes in the strength of the magnetic field. Note that the ship moves to the right. Part b demonstrates a paper record with measurements. Black horizontal line in the middle of the paper designates average level of magnetism. Red line on the paper traces changes of magnetism. The line fluctuates describing magnetism strength and crosses the average line. Areas below the average line corresponds to weak magnetism (negative anomalies). Areas above the average line corresponds to strong magnetism (positive anomalies)."/>
          <p:cNvPicPr>
            <a:picLocks noChangeAspect="1"/>
          </p:cNvPicPr>
          <p:nvPr/>
        </p:nvPicPr>
        <p:blipFill>
          <a:blip r:embed="rId3"/>
          <a:stretch>
            <a:fillRect/>
          </a:stretch>
        </p:blipFill>
        <p:spPr>
          <a:xfrm>
            <a:off x="1082040" y="318516"/>
            <a:ext cx="6979920" cy="583996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ap of the west coast of North America. The map shows areas of positive anomalies, which correspond to dark colour, and negative anomalies, which correspond to light colour. Notice that, the pattern of anomalies is symmetrical, relative to mid-ocean ridges. Red lines designate Crest of Juan de Fuca Ridge, which goes from southwest to northeast, and Crest of Gorda Ridge, which has the same direction. Notice that, Crest of Juan de Fuca Ridge lies further north than Crest of Gorda Ridge."/>
          <p:cNvPicPr>
            <a:picLocks noChangeAspect="1"/>
          </p:cNvPicPr>
          <p:nvPr/>
        </p:nvPicPr>
        <p:blipFill>
          <a:blip r:embed="rId3"/>
          <a:stretch>
            <a:fillRect/>
          </a:stretch>
        </p:blipFill>
        <p:spPr>
          <a:xfrm>
            <a:off x="1636776" y="318516"/>
            <a:ext cx="5870448" cy="583996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ncludes two elements. The first elements is a cross-sectional view of the volcano and layers of lava appearing after each ejection. Near the first element you can observe the segment showing layers of lava successively. The Earth’s magnetic field can be represented by a dipole that points from the north magnetic pole to the south. Every now and then, the magnetic polarity reverses. According to this picture, the Earth’s magnetic-reversal chronology and scientists’ names for each period are the following (from the bottom upwards): reversed polarity (Gilbert); normal polarity (Gauss); reversed polarity (Matuyama); normal polarity (Brunches). "/>
          <p:cNvPicPr>
            <a:picLocks noChangeAspect="1"/>
          </p:cNvPicPr>
          <p:nvPr/>
        </p:nvPicPr>
        <p:blipFill>
          <a:blip r:embed="rId3"/>
          <a:stretch>
            <a:fillRect/>
          </a:stretch>
        </p:blipFill>
        <p:spPr>
          <a:xfrm>
            <a:off x="304800" y="1580388"/>
            <a:ext cx="8534400" cy="3316224"/>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ncludes part a and part b. Part a consists of two elements. The first element demonstrates direction of the Earth’s magnetic field during normal polarity. In this case the dipole points to the south. The second element demonstrates direction of the Earth’s magnetic field during reversed polarity. After magnetic reversal magnetic-field lines reverse the direction, such that the dipole points to the north. Part b is a diagram representing the Earth’s magnetic-reversal chronology. According to the diagram reversals do not occur regularly, so the lengths of different polarity chrons are different. Now we are in Brunches normal-polarity chron. Before that, Matuyama reversed-polarity chron occurred. Gauss normal-polarity chron goes before Matuyama reversed chron. Gauss reversed-polarity chron goes before Gauss normal chron. Some chrons have subchrons. For instance, according to the diagram, Matuyama reversed chron includes Jaramillo normal and Olduvai normal subchrons; Gauss normal chron includes Mammoth reversed subchron; Gilbert reversed chron include Cochiti normal and Nunivak normal subchrons."/>
          <p:cNvPicPr>
            <a:picLocks noChangeAspect="1"/>
          </p:cNvPicPr>
          <p:nvPr/>
        </p:nvPicPr>
        <p:blipFill>
          <a:blip r:embed="rId3"/>
          <a:stretch>
            <a:fillRect/>
          </a:stretch>
        </p:blipFill>
        <p:spPr>
          <a:xfrm>
            <a:off x="1085088" y="318516"/>
            <a:ext cx="6973824" cy="5839968"/>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ncludes two elements. The first element demonstrates direction of the Earth’s magnetic field during normal polarity. In this case the dipole points to the south. The second element demonstrates direction of the Earth’s magnetic field during reversed polarity. After magnetic reversal magnetic-field lines reverse the direction, such that the dipole points to the north."/>
          <p:cNvPicPr>
            <a:picLocks noChangeAspect="1"/>
          </p:cNvPicPr>
          <p:nvPr/>
        </p:nvPicPr>
        <p:blipFill>
          <a:blip r:embed="rId3"/>
          <a:stretch>
            <a:fillRect/>
          </a:stretch>
        </p:blipFill>
        <p:spPr>
          <a:xfrm>
            <a:off x="2551176" y="318516"/>
            <a:ext cx="4041648" cy="583996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black-and-white photo, which shows Alfred Wegner in Greenland. The photo illustrates Wegner sitting on the box and smoking the pipe while reading some notes in his jotter."/>
          <p:cNvPicPr>
            <a:picLocks noChangeAspect="1"/>
          </p:cNvPicPr>
          <p:nvPr/>
        </p:nvPicPr>
        <p:blipFill>
          <a:blip r:embed="rId3"/>
          <a:stretch>
            <a:fillRect/>
          </a:stretch>
        </p:blipFill>
        <p:spPr>
          <a:xfrm>
            <a:off x="2712720" y="318516"/>
            <a:ext cx="3718560" cy="583996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diagram representing the Earth’s magnetic-reversal chronology. According to the diagram reversals do not occur regularly, so the lengths of different polarity chrons are different. Now we are in Brunches normal-polarity chron. Before that, Matuyama reversed-polarity chron occurred. Gauss normal-polarity chron goes before Matuyama reversed chron. Gauss reversed-polarity chron goes before Gauss normal chron. Some chrons have subchrons. For instance, according to the diagram, Matuyama reversed chron includes Jaramillo normal and Olduvai normal subchrons; Gauss normal chron includes Mammoth reversed subchron; Gilbert reversed chron include Cochiti normal and Nunivak normal subchrons."/>
          <p:cNvPicPr>
            <a:picLocks noChangeAspect="1"/>
          </p:cNvPicPr>
          <p:nvPr/>
        </p:nvPicPr>
        <p:blipFill>
          <a:blip r:embed="rId3"/>
          <a:stretch>
            <a:fillRect/>
          </a:stretch>
        </p:blipFill>
        <p:spPr>
          <a:xfrm>
            <a:off x="2953511" y="318516"/>
            <a:ext cx="3236976" cy="583996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ncludes several parts: a, b, c, and d. Part a consists of two blocks. According to the fist block, positive anomalies form when seafloor rock has the same polarity as present magnetic field. Negative anomalies form when seafloor rock has polarity that opposite to the present field. Part b is a map showing Canada, Greenland, Iceland, and part of the North Atlantic Ocean. Red polyline passing through the middle of the ocean corresponds to the mid-ocean ridge. Also you can see a blown-up segment of the seafloor showing that magnetic anomalies are symmetrical relative to the mid-ocean ridge. Part c, which contains three elements, illustrate process of seafloor spreading during the time. The first element is the seafloor model at the time 1 in the past. According to this model, the Earth’s magnetic field has normal polarity. The process of seafloor forming is the following: the basalt rising at the mid-ocean ridge moves away from the ridge axis, so half goes to the right and half to the left, then cools, and solidifies; the magnetic grains in basalt align with the Earth’s field and thus the rock as a whole has a normal polarity. The seafloor formed during time 1 corresponds to a dark line (because of normal polarity). The second element is the seafloor model at the time 2. According to this model, the Earth’s magnetic field has reversed polarity. Seafloor basalt formed during this time, therefore, has reversed polarity, and corresponds to a light stripe on the map. The process of seafloor forming is the following: the basalt rising at the mid-ocean ridge moves away from the ridge axis, so half goes to the right and half to the left, then cools, and solidifies; stripes with normal polarity, which appeared at time 1, move away accordingly; the magnetic grains in basalt align with the Earth’s field and thus the rock as a whole has a reversed polarity. The third element is the seafloor model at the time 3. According to this model, the Earth’s magnetic field has normal polarity. The process described hereinbefore repeats again, but in this time stripes of the seafloor with normal polarity appears. Part d illustrates the seafloor segment showing alternating stripes of normal-polarity and reversed-polarity. Also there are two lines above the segment: black horizontal line designates average level of magnetism; red line traces changes of magnetism; the red line fluctuates describing magnetism strength and crosses the average line. Areas below the average line corresponds to weak magnetism (negative anomalies). Areas above the average line corresponds to strong magnetism (positive anomalies). According to this scheme the width of magnetic stripes on the seafloor is proportional to the duration of chrons."/>
          <p:cNvPicPr>
            <a:picLocks noChangeAspect="1"/>
          </p:cNvPicPr>
          <p:nvPr/>
        </p:nvPicPr>
        <p:blipFill>
          <a:blip r:embed="rId3"/>
          <a:stretch>
            <a:fillRect/>
          </a:stretch>
        </p:blipFill>
        <p:spPr>
          <a:xfrm>
            <a:off x="542544" y="322901"/>
            <a:ext cx="8058912" cy="583119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two blocks. According to the fist block, positive anomalies form when seafloor rock has the same polarity as present magnetic field. Negative anomalies form when seafloor rock has polarity that opposite to the present field."/>
          <p:cNvPicPr>
            <a:picLocks noChangeAspect="1"/>
          </p:cNvPicPr>
          <p:nvPr/>
        </p:nvPicPr>
        <p:blipFill>
          <a:blip r:embed="rId3"/>
          <a:stretch>
            <a:fillRect/>
          </a:stretch>
        </p:blipFill>
        <p:spPr>
          <a:xfrm>
            <a:off x="304800" y="1711452"/>
            <a:ext cx="8534400" cy="3054096"/>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ap of Canada, Greenland, Iceland, and part of the North Atlantic Ocean. Red polyline passing through the middle of the ocean corresponds to the mid-ocean ridge. Also you can see a blown-up segment of the seafloor showing that magnetic anomalies are symmetrical relative to the mid-ocean ridge."/>
          <p:cNvPicPr>
            <a:picLocks noChangeAspect="1"/>
          </p:cNvPicPr>
          <p:nvPr/>
        </p:nvPicPr>
        <p:blipFill>
          <a:blip r:embed="rId3"/>
          <a:stretch>
            <a:fillRect/>
          </a:stretch>
        </p:blipFill>
        <p:spPr>
          <a:xfrm>
            <a:off x="323088" y="318516"/>
            <a:ext cx="8497824" cy="583996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which contains three elements, illustrates process of seafloor spreading during the time. The first element is the seafloor model at the time 1 in the past. According to this model, the Earth’s magnetic field has normal polarity. The process of seafloor forming is the following: the basalt rising at the mid-ocean ridge moves away from the ridge axis, so half goes to the right and half to the left, then cools, and solidifies; the magnetic grains in basalt align with the Earth’s field and thus the rock as a whole has a normal polarity. The seafloor formed during time 1 corresponds to a dark line (because of normal polarity). The second element is the seafloor model at the time 2. According to this model, the Earth’s magnetic field has reversed polarity. Seafloor basalt formed during this time, therefore, has reversed polarity, and corresponds to a light stripe on the map. The process of seafloor forming is the following: the basalt rising at the mid-ocean ridge moves away from the ridge axis, so half goes to the right and half to the left, then cools, and solidifies; stripes with normal polarity, which appeared at time 1, move away accordingly; the magnetic grains in basalt align with the Earth’s field and thus the rock as a whole has a reversed polarity. The third element is the seafloor model at the time 3. According to this model, the Earth’s magnetic field has normal polarity. The process described hereinbefore repeats again, but in this time stripes of the seafloor with normal polarity appears. "/>
          <p:cNvPicPr>
            <a:picLocks noChangeAspect="1"/>
          </p:cNvPicPr>
          <p:nvPr/>
        </p:nvPicPr>
        <p:blipFill>
          <a:blip r:embed="rId3"/>
          <a:stretch>
            <a:fillRect/>
          </a:stretch>
        </p:blipFill>
        <p:spPr>
          <a:xfrm>
            <a:off x="329184" y="318516"/>
            <a:ext cx="8485632" cy="583996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the seafloor segment showing alternating stripes of normal-polarity and reversed-polarity. Also there are two lines above the segment: black horizontal line designates average level of magnetism; red line traces changes of magnetism; the red line fluctuates describing magnetism strength and crosses the average line. Areas below the average line corresponds to weak magnetism (negative anomalies). Areas above the average line corresponds to strong magnetism (positive anomalies). According to this scheme the width of magnetic stripes on the seafloor is proportional to the duration of chrons."/>
          <p:cNvPicPr>
            <a:picLocks noChangeAspect="1"/>
          </p:cNvPicPr>
          <p:nvPr/>
        </p:nvPicPr>
        <p:blipFill>
          <a:blip r:embed="rId3"/>
          <a:stretch>
            <a:fillRect/>
          </a:stretch>
        </p:blipFill>
        <p:spPr>
          <a:xfrm>
            <a:off x="304800" y="690372"/>
            <a:ext cx="8534400" cy="5096256"/>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cross-section view of the ocean. There is a drilling ship on the surface of the water. You can observe the mid-ocean ridge axis on the right hand. The thickness of oceanic crust (basalt), which corresponds to grey colour, decreases from mid-ocean ridge axis to the left. The thickness of oceanic sediments, which lie on the oceanic crust successively, increases from the mid-ocean ridge axis to the left. There are four intervals marked with points (from left to right): A, B, C, and D, which shows to the thickness of oceanic sediments. According to this figure, thicker sediment is older. For example, point A is older than point B."/>
          <p:cNvPicPr>
            <a:picLocks noChangeAspect="1"/>
          </p:cNvPicPr>
          <p:nvPr/>
        </p:nvPicPr>
        <p:blipFill>
          <a:blip r:embed="rId3"/>
          <a:stretch>
            <a:fillRect/>
          </a:stretch>
        </p:blipFill>
        <p:spPr>
          <a:xfrm>
            <a:off x="304800" y="1498092"/>
            <a:ext cx="8534400" cy="3480816"/>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two elements. Element 1 corresponds to time 1 and shows the Earth’s segment, where (bottom-upwards): the asthenosphere corresponds to orange layer, the lithosphere corresponds to purple layer, and surface of the Earth corresponds to beige layer. A load is placed on the surface of the Earth. Element 2 corresponds to time 2 and shows layers deformation under a pressure of the load. The behavior of the layers under a pressure of the load is following: the Earth’s surface cracks; the lithosphere bends; the asthenosphere flows."/>
          <p:cNvPicPr>
            <a:picLocks noChangeAspect="1"/>
          </p:cNvPicPr>
          <p:nvPr/>
        </p:nvPicPr>
        <p:blipFill>
          <a:blip r:embed="rId3"/>
          <a:stretch>
            <a:fillRect/>
          </a:stretch>
        </p:blipFill>
        <p:spPr>
          <a:xfrm>
            <a:off x="2596895" y="318516"/>
            <a:ext cx="3950208" cy="583996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cross-sectional view of Earth’s segment showing the following layers: asthenosphere, lithospheric mantle, continental crust, and oceanic crust. On the top of the segment you can observe change from continent to continental shelf and then to abyssal plain. The continental shelf is the top surface of a passive-margin basin. The sediment of the basin overlies stretched lithosphere. Lithospheric mantle and continental crust compound the continental lithosphere in aggregate. Lithospheric mantle and oceanic crust compound the oceanic lithosphere in aggregate. Notice that, the lithosphere is thicker beneath continents than beneath oceans. According to this figure, asthenosphere is relatively soft and able to flow; lithosphere is relatively rigid and cannot flow. "/>
          <p:cNvPicPr>
            <a:picLocks noChangeAspect="1"/>
          </p:cNvPicPr>
          <p:nvPr/>
        </p:nvPicPr>
        <p:blipFill>
          <a:blip r:embed="rId3"/>
          <a:stretch>
            <a:fillRect/>
          </a:stretch>
        </p:blipFill>
        <p:spPr>
          <a:xfrm>
            <a:off x="1008888" y="318516"/>
            <a:ext cx="7126224" cy="583996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b, and c. Part a is a map showing major plates: African plate, Arabian plate, Iran plate, Eurasian plate, Australian-Indian plate, Antarctic plate, Philippine plate, Bismarck plate, Pacific plate, Juan de Fuca plate, Cocos plate, North American plate, Nazca plate, Antarctic plate, Caribbean plate, South American plate, Scotia plate. According to this map, some plates consist entirely of oceanic lithosphere, whereas others consist of both continental and oceanic lithosphere. There are also three types of designations: trench or collision zone corresponds to dashed line; ridge corresponds to solid line; transform boundary corresponds to light line. Note that, active continental margins lie along plate boundaries; passive margins do not. Part b is a world map showing earthquake locations. Each earthquake corresponds to red dot on the map. Red dots concentrate in distinct bands that correspond to plate boundaries. Relatively few earthquakes occur in the more stable plate interiors. Places of earthquakes concentration called the earthquake belt. Part c is a figure showing an exploded view of the plates, which were mentioned in part a. The image emphasizes that each plate has a unique shape and size."/>
          <p:cNvPicPr>
            <a:picLocks noChangeAspect="1"/>
          </p:cNvPicPr>
          <p:nvPr/>
        </p:nvPicPr>
        <p:blipFill>
          <a:blip r:embed="rId3"/>
          <a:stretch>
            <a:fillRect/>
          </a:stretch>
        </p:blipFill>
        <p:spPr>
          <a:xfrm>
            <a:off x="2441725" y="318516"/>
            <a:ext cx="4260549" cy="58399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our elements, which illustrates the model of continental drift from past to present. The first element is a map illustrating a modern reconstruction of Pangaea, based on studies in the 1960s-1990s. The second element is a map with continents fit together. The third element is a map showing intermediate position of continents drifting apart with time. And the last element is a present day map of the Earth."/>
          <p:cNvPicPr>
            <a:picLocks noChangeAspect="1"/>
          </p:cNvPicPr>
          <p:nvPr/>
        </p:nvPicPr>
        <p:blipFill>
          <a:blip r:embed="rId3"/>
          <a:stretch>
            <a:fillRect/>
          </a:stretch>
        </p:blipFill>
        <p:spPr>
          <a:xfrm>
            <a:off x="304800" y="397764"/>
            <a:ext cx="8534400" cy="5681472"/>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ap of major plates: African plate, Arabian plate, Iran plate, Eurasian plate, Australian-Indian plate, Antarctic plate, Philippine plate, Bismarck plate, Pacific plate, Juan de Fuca plate, Cocos plate, North American plate, Nazca plate, Antarctic plate, Caribbean plate, South American plate, Scotia plate. According to this map, some plates consist entirely of oceanic lithosphere, whereas others consist of both continental and oceanic lithosphere. There are also three types of designations: trench or collision zone corresponds to dashed line; ridge corresponds to solid line; transform boundary corresponds to light line. Note that, active continental margins lie along plate boundaries; passive margins do not."/>
          <p:cNvPicPr>
            <a:picLocks noChangeAspect="1"/>
          </p:cNvPicPr>
          <p:nvPr/>
        </p:nvPicPr>
        <p:blipFill>
          <a:blip r:embed="rId3"/>
          <a:stretch>
            <a:fillRect/>
          </a:stretch>
        </p:blipFill>
        <p:spPr>
          <a:xfrm>
            <a:off x="304800" y="1251204"/>
            <a:ext cx="8534400" cy="3974592"/>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world map of earthquake locations. Each earthquake corresponds to red dot on the map. Red dots concentrate in distinct bands that correspond to plate boundaries. Relatively few earthquakes occur in the more stable plate interiors. Places of earthquakes concentration called the earthquake belt. "/>
          <p:cNvPicPr>
            <a:picLocks noChangeAspect="1"/>
          </p:cNvPicPr>
          <p:nvPr/>
        </p:nvPicPr>
        <p:blipFill>
          <a:blip r:embed="rId3"/>
          <a:stretch>
            <a:fillRect/>
          </a:stretch>
        </p:blipFill>
        <p:spPr>
          <a:xfrm>
            <a:off x="304800" y="1330451"/>
            <a:ext cx="8534400" cy="3816096"/>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n exploded view of major plates: African plate, Arabian plate, Iran plate, Eurasian plate, Australian-Indian plate, Antarctic plate, Philippine plate, Bismarck plate, Pacific plate, Juan de Fuca plate, Cocos plate, North American plate, Nazca plate, Antarctic plate, Caribbean plate, South American plate, Scotia plate. The image emphasizes that each plate has a unique shape and size."/>
          <p:cNvPicPr>
            <a:picLocks noChangeAspect="1"/>
          </p:cNvPicPr>
          <p:nvPr/>
        </p:nvPicPr>
        <p:blipFill>
          <a:blip r:embed="rId3"/>
          <a:stretch>
            <a:fillRect/>
          </a:stretch>
        </p:blipFill>
        <p:spPr>
          <a:xfrm>
            <a:off x="304800" y="989076"/>
            <a:ext cx="8534400" cy="4498848"/>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ree types of plate boundaries are represents in parts a, b, and c. Part a represents a divergent boundary, which is formed by two moving apart plates due to the magma coming out through the oceans’ ridges. Lithosphere thickens away from the axis of the ridge. Part b represents a convergent boundary, which is formed on the seashore, where oceanic plate moves under the continental plate. Trench is formed in the ocean near the shore, volcanic activity due to the magma abruption could be observed on the shore. The continental plate is called overriding plate and the process of consuming a plate is called subduction. Part c represents a transform boundary, which is formed by two sliding plates. They move parallel to each other, such that no new plate forms, and no old plate is consumed."/>
          <p:cNvPicPr>
            <a:picLocks noChangeAspect="1"/>
          </p:cNvPicPr>
          <p:nvPr/>
        </p:nvPicPr>
        <p:blipFill>
          <a:blip r:embed="rId3"/>
          <a:stretch>
            <a:fillRect/>
          </a:stretch>
        </p:blipFill>
        <p:spPr>
          <a:xfrm>
            <a:off x="304800" y="1808988"/>
            <a:ext cx="8534400" cy="2859024"/>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gma is coming out from the Asthenosphere to the ocean’s surface. The Asthenosphere narrows melting the lithospheric mantle. As a result it comes out through a narrow line. Magma reaching the ocean’s bottom produces relief defects on the surface of the ocean’s bottom. The area, where the defects are present, is called mid-ocean ridge. The plates move apart."/>
          <p:cNvPicPr>
            <a:picLocks noChangeAspect="1"/>
          </p:cNvPicPr>
          <p:nvPr/>
        </p:nvPicPr>
        <p:blipFill>
          <a:blip r:embed="rId3"/>
          <a:stretch>
            <a:fillRect/>
          </a:stretch>
        </p:blipFill>
        <p:spPr>
          <a:xfrm>
            <a:off x="1426464" y="318516"/>
            <a:ext cx="6291072" cy="5839968"/>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nvergent boundary is formed on the seashore, where oceanic plate moves under the continental plate. Trench is formed on the ocean near the shore, volcanic activity due to the magma abruption could be observed on the shore. The continental plate is called overriding plate and the process of consuming a plate is called subduction."/>
          <p:cNvPicPr>
            <a:picLocks noChangeAspect="1"/>
          </p:cNvPicPr>
          <p:nvPr/>
        </p:nvPicPr>
        <p:blipFill>
          <a:blip r:embed="rId3"/>
          <a:stretch>
            <a:fillRect/>
          </a:stretch>
        </p:blipFill>
        <p:spPr>
          <a:xfrm>
            <a:off x="1255776" y="318516"/>
            <a:ext cx="6632448" cy="5839968"/>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uboid is divided into four different segments. The bottom orange segment represents the asthenosphere. The other three segments are parts of two different shifted plates. The violet segment above the orange one is wider than the grey one and top blue one. The plates slide past each other. The boundary between them is called transform fault. No new plate is formed in the process of sliding and no old plate is consumed."/>
          <p:cNvPicPr>
            <a:picLocks noChangeAspect="1"/>
          </p:cNvPicPr>
          <p:nvPr/>
        </p:nvPicPr>
        <p:blipFill>
          <a:blip r:embed="rId3"/>
          <a:stretch>
            <a:fillRect/>
          </a:stretch>
        </p:blipFill>
        <p:spPr>
          <a:xfrm>
            <a:off x="1374648" y="318516"/>
            <a:ext cx="6394704" cy="583996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illustarting the formation of the sea floor. Part a represents three stages of formation of the sea floor. The first stage is the beginning of the sea-floor formation. The asthenosphere makes its way through the mantle above it converging to a crack in the crust, which is called mid-ocean ridge. Mid-ocean ridge divides the top layers of the mantle into parts A and B. These parts go apart as the magma goes out the ridge and spreads. Stage three shows the youngest ocean floor located closer to the ridge, and the oldest ocean floor located further from the ridge. Parts A and B of the mantle continue moving apart. Part b of the figure represents an example of the mid-ocean ridge. It goes through the Atlantic ocean between South America and Africa. The line of the ridge follows the outline of Africa’s west shore and is almost equally distanced from both Africa and South America. This line branches into two somewhere at the point, which is to the southwest of Africa. This point is called the triple junction. Mid-ocean ridge width increases at the speed of 1.7 centimeters per year. Its transform zones and the youngest crust zones could be observed. Some features of the relief are shown in part b. There are Abyssal plain, seamounts, continental shelf, Peru-Chile Trench, Andes, passive continental margin."/>
          <p:cNvPicPr>
            <a:picLocks noChangeAspect="1"/>
          </p:cNvPicPr>
          <p:nvPr/>
        </p:nvPicPr>
        <p:blipFill>
          <a:blip r:embed="rId3"/>
          <a:stretch>
            <a:fillRect/>
          </a:stretch>
        </p:blipFill>
        <p:spPr>
          <a:xfrm>
            <a:off x="304800" y="964692"/>
            <a:ext cx="8534400" cy="4547616"/>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stages of formation of the sea-floor. The first stage is the beginning of the sea-floor formation. The asthenosphere makes it way through the mantle above it converging to a line, which is called mid-ocean ridge. Mid-ocean ridge divides the Top layers of the mantle into parts A and B. These parts go apart as the magma goes out the ridge and spreads. The youngest ocean floor in the surroundings of the ridge, and the oldest ocean floor far from the ridge are shown at the stage three. Parts A and B of the mantle do not stop moving apart."/>
          <p:cNvPicPr>
            <a:picLocks noChangeAspect="1"/>
          </p:cNvPicPr>
          <p:nvPr/>
        </p:nvPicPr>
        <p:blipFill>
          <a:blip r:embed="rId3"/>
          <a:stretch>
            <a:fillRect/>
          </a:stretch>
        </p:blipFill>
        <p:spPr>
          <a:xfrm>
            <a:off x="1956816" y="318516"/>
            <a:ext cx="5230368" cy="5839968"/>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example of formation of the mid-ocean ridge is shown. The ridge goes through the Atlantic ocean between South America and Africa. The line of the ridge follows the outline of Africa’s west shore and is almost equally distanced from both Africa and South America. This line branches into two somewhere at the point, which is to the south west of Africa. This point is called the triple junction. Mid-ocean ridge width increases at the speed of 1.7 centimeters per year. Its transform zones and the youngest crust zones could be observed. Some features of the relief are shown in part b. There are Abyssal plain, seamounts, continental shelf, Peru-Chile Trench, Andes, passive continental margin."/>
          <p:cNvPicPr>
            <a:picLocks noChangeAspect="1"/>
          </p:cNvPicPr>
          <p:nvPr/>
        </p:nvPicPr>
        <p:blipFill>
          <a:blip r:embed="rId3"/>
          <a:stretch>
            <a:fillRect/>
          </a:stretch>
        </p:blipFill>
        <p:spPr>
          <a:xfrm>
            <a:off x="804671" y="318516"/>
            <a:ext cx="7534656" cy="583996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three-dimensional model of the Earth. The model shows the Atlantic ocean and continents around."/>
          <p:cNvPicPr>
            <a:picLocks noChangeAspect="1"/>
          </p:cNvPicPr>
          <p:nvPr/>
        </p:nvPicPr>
        <p:blipFill>
          <a:blip r:embed="rId3"/>
          <a:stretch>
            <a:fillRect/>
          </a:stretch>
        </p:blipFill>
        <p:spPr>
          <a:xfrm>
            <a:off x="1682495" y="263651"/>
            <a:ext cx="5779008" cy="5949696"/>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gma is coming out from the Asthenosphere to the ocean’s surface. The Asthenosphere narrows melting the lithospheric mantle and gabbro. As a result it comes out through a narrow line, which is called mid-ocean ridge axis. Crystal mush formed in the melted gabbro part of the magma’s way put obstacles in the way of magma. Magma reaching the ocean’s bottom solidifies and produces fault scraps on the surface of the ocean’s bottom. The plates move apart and the faults are formed in the upper layers of rock. The area surrounding the mid-ocean ridge axis is called median valley. Pillow basalt layer is strongly deformed and sediment layer is absent in the median valley."/>
          <p:cNvPicPr>
            <a:picLocks noChangeAspect="1"/>
          </p:cNvPicPr>
          <p:nvPr/>
        </p:nvPicPr>
        <p:blipFill>
          <a:blip r:embed="rId3"/>
          <a:stretch>
            <a:fillRect/>
          </a:stretch>
        </p:blipFill>
        <p:spPr>
          <a:xfrm>
            <a:off x="841247" y="318516"/>
            <a:ext cx="7461504" cy="5839968"/>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living organisms near the mid-ocean ridge. The close presence of the ridge is indicated by a black smoke, consisting of small hot particles, coming out from the ocean’s bottom, where organisms find a place to live. Thermometer is placed under the water, near the black smokers."/>
          <p:cNvPicPr>
            <a:picLocks noChangeAspect="1"/>
          </p:cNvPicPr>
          <p:nvPr/>
        </p:nvPicPr>
        <p:blipFill>
          <a:blip r:embed="rId3"/>
          <a:stretch>
            <a:fillRect/>
          </a:stretch>
        </p:blipFill>
        <p:spPr>
          <a:xfrm>
            <a:off x="792479" y="318516"/>
            <a:ext cx="7559040" cy="5839968"/>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iece of map showing the Atlantic ocean, particularly the mid-Atlantic ridge, which corresponds to the blue area, and continent’s zone, which corresponds to the green-brown area."/>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world map. The oceans are painted into different colors from red to violet. Each color corresponds to the age of the specified area of the ocean’s bottom. The oceans which are adjacent to the north and south east shores of North America, to the east shore of South America, to the west shores of South Europe and Africa, to the west shore of Australia, and different parts of Antarctica, are about 120 millions of years old. The part of the bottom of the Pacific ocean between Australia and Asia to the right of Malaysia is about 120 millions of years old too. Almost all the other oceans’ bottoms parts are between 0 and 60 millions of years old. Only small part of the north east shore of North America, small part of the west shore of Africa, and the Mediterranian are more than 180 millions of years old. The Mediterranian sea’ bottom and all the other adjacent to it sea bottoms are the oldest. Their age is more than 220 millions of years."/>
          <p:cNvPicPr>
            <a:picLocks noChangeAspect="1"/>
          </p:cNvPicPr>
          <p:nvPr/>
        </p:nvPicPr>
        <p:blipFill>
          <a:blip r:embed="rId3"/>
          <a:stretch>
            <a:fillRect/>
          </a:stretch>
        </p:blipFill>
        <p:spPr>
          <a:xfrm>
            <a:off x="304800" y="787907"/>
            <a:ext cx="8534400" cy="4901184"/>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urrounding plates of the mid-ocean ridge are shown. The further from the ridge the width of the lithospheric mantle is measured, the greater it is. The width of the ocean’s crust stays almost unchanged. The greater the width of the lithospheric mantle, the deeper the ocean. It is due to the greater mass of the wider lithospheric mantle parts, which are pulled down by their weight."/>
          <p:cNvPicPr>
            <a:picLocks noChangeAspect="1"/>
          </p:cNvPicPr>
          <p:nvPr/>
        </p:nvPicPr>
        <p:blipFill>
          <a:blip r:embed="rId3"/>
          <a:stretch>
            <a:fillRect/>
          </a:stretch>
        </p:blipFill>
        <p:spPr>
          <a:xfrm>
            <a:off x="972311" y="318516"/>
            <a:ext cx="7199376" cy="5839968"/>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illustrates the part of the Earth, where Pacific plate moves toward the east shore of Japan, seen from space. Part b represents the analogy between the anchor dipping into the water and the process of formation a divergent boundary. As time passes, the anchor goes deeper, the length of floating line becomes shorter. This is what happens with the plate going under the other one plate. Due to their movement towards each other, the downgoing plate becomes more and more inclined and goes deeper into asthenosphere. Part c of the figure represents the depth of the mantle, that sinking lithosphere may reach. Several individual parts of the plate may be observed in the Lower mantle and below, which is approximately more than 700 kilometers below the sea level. The bottom part of the whole plate may be observed in the transition zone, which is approximately between 400 and 700 kilometers deep. Wadati-Benioff zone is marked on the downgoing plate by dots. The Upper mantle is approximately between 50 and 400 kilometers deep. The last top layers are the lithosphere, the crust and the ocean. Volcanic arc is shown on the land, which is formed above the area of plates contact."/>
          <p:cNvPicPr>
            <a:picLocks noChangeAspect="1"/>
          </p:cNvPicPr>
          <p:nvPr/>
        </p:nvPicPr>
        <p:blipFill>
          <a:blip r:embed="rId3"/>
          <a:stretch>
            <a:fillRect/>
          </a:stretch>
        </p:blipFill>
        <p:spPr>
          <a:xfrm>
            <a:off x="893064" y="318516"/>
            <a:ext cx="7357872" cy="5839968"/>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 seen from space, some plate moves toward the east shore of Japan."/>
          <p:cNvPicPr>
            <a:picLocks noChangeAspect="1"/>
          </p:cNvPicPr>
          <p:nvPr/>
        </p:nvPicPr>
        <p:blipFill>
          <a:blip r:embed="rId3"/>
          <a:stretch>
            <a:fillRect/>
          </a:stretch>
        </p:blipFill>
        <p:spPr>
          <a:xfrm>
            <a:off x="420623" y="318516"/>
            <a:ext cx="8302752" cy="5839968"/>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n analogy between the anchor dipping into the water and the process of formation a divergent boundary. As time passes, the anchor goes deeper, the length of floating line becomes shorter. This is what happens with the plate going under the other one plate. Due to their movement towards each other, the downgoing plate becomes more and more inclined and goes deeper into asthenosphere. The volcanic arc is formed on the upper plate. It will change its position as the downgoing plate goes deeper and becomes more inclined."/>
          <p:cNvPicPr>
            <a:picLocks noChangeAspect="1"/>
          </p:cNvPicPr>
          <p:nvPr/>
        </p:nvPicPr>
        <p:blipFill>
          <a:blip r:embed="rId3"/>
          <a:stretch>
            <a:fillRect/>
          </a:stretch>
        </p:blipFill>
        <p:spPr>
          <a:xfrm>
            <a:off x="841247" y="318516"/>
            <a:ext cx="7461504" cy="5839968"/>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e depth of the mantle, that may be reached by sinking lithosphere. Several individual parts of the plate may be observed in the Lower mantle and below, which is approximately more than 700 kilometers below the sea level. The bottom part of the whole plate may be observed in the transition zone, which is approximately between 400 and 700 kilometers deep. Wadati-Benioff zone is marked on the downgoing plate by dots. The Upper mantle is approximately between 50 and 400 kilometers deep. The last top layers are the lithosphere, the crust and the ocean. Volcanic arc is shown on the land, which is formed above the area of plates contact."/>
          <p:cNvPicPr>
            <a:picLocks noChangeAspect="1"/>
          </p:cNvPicPr>
          <p:nvPr/>
        </p:nvPicPr>
        <p:blipFill>
          <a:blip r:embed="rId3"/>
          <a:stretch>
            <a:fillRect/>
          </a:stretch>
        </p:blipFill>
        <p:spPr>
          <a:xfrm>
            <a:off x="2090927" y="318516"/>
            <a:ext cx="4962144" cy="5839968"/>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ive parts representing different variations of convergent plate margins. Part a represents the convergent boundary between the oceanic plate and the continental plate. The downgoing oceanic plate produces the pressure on the asthenosphere under the overriding continental plate, such that the magma comes out, and due to compression, a fault belt is formed on the continent. As a result, a continental volcanic arc is formed next to the fault belt. The sea, which surrounds the continent, divides it into the forearc basin and an accretionary prism. Part c of the figure provides an analogy between the formation of the accretionary prism, and the sediment scraped up by a bulldozer. Part b of the figure is an example of a convergent plate boundary. The Peru-Chile Trench and The Andes seen from space are in this part of the figure. Part d of the figure is the second variant of the convergent plate margin. Both meeting plates are oceanic. Part d is similar to part a, except that the volcanic arc is formed as an island in the ocean, not as the continental arc. Part e of the figure shows the third example of a formation of the convergent-plate margin, how an island volcanic arc is formed. Marginal sea (back-arc basin) appears between the continent and the volcanic island arc, due to an extension of the overriding plate. The marginal sea ridge is formed by an additional process coming out of magma through the crust."/>
          <p:cNvPicPr>
            <a:picLocks noChangeAspect="1"/>
          </p:cNvPicPr>
          <p:nvPr/>
        </p:nvPicPr>
        <p:blipFill>
          <a:blip r:embed="rId3"/>
          <a:stretch>
            <a:fillRect/>
          </a:stretch>
        </p:blipFill>
        <p:spPr>
          <a:xfrm>
            <a:off x="1014984" y="320076"/>
            <a:ext cx="7114032" cy="583684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three-dimensional model of the Earth showing area of North and South America. The yellow lines corresponds to the following climatic belts: the Equator, tropic of Cancer (above the equator), tropic of Capricorn (below the equator), Arctic circle, and Antarctic circle."/>
          <p:cNvPicPr>
            <a:picLocks noChangeAspect="1"/>
          </p:cNvPicPr>
          <p:nvPr/>
        </p:nvPicPr>
        <p:blipFill>
          <a:blip r:embed="rId3"/>
          <a:stretch>
            <a:fillRect/>
          </a:stretch>
        </p:blipFill>
        <p:spPr>
          <a:xfrm>
            <a:off x="1676400" y="257555"/>
            <a:ext cx="5791200" cy="5961888"/>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nvergent boundary between the oceanic plate and the continental plate is shown. The downgoing oceanic plate produces the pressure on the asthenosphere under the overriding continental plate, such that the magma comes out, and due to compression, a fault belt is formed on the continent. As a result , a continental volcanic arc is formed next to the fault belt. The sea, which surrounds the continent divides it into a forearc basin and accretionary prism."/>
          <p:cNvPicPr>
            <a:picLocks noChangeAspect="1"/>
          </p:cNvPicPr>
          <p:nvPr/>
        </p:nvPicPr>
        <p:blipFill>
          <a:blip r:embed="rId3"/>
          <a:stretch>
            <a:fillRect/>
          </a:stretch>
        </p:blipFill>
        <p:spPr>
          <a:xfrm>
            <a:off x="1005840" y="318516"/>
            <a:ext cx="7132320" cy="5839968"/>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South America and the Andes as seen from space. The Peru-Chile Trench follows the outline of the west coast of South America. A note in the figure says that the Andes were formed in association with a convergent plate boundary along the west coast of South America."/>
          <p:cNvPicPr>
            <a:picLocks noChangeAspect="1"/>
          </p:cNvPicPr>
          <p:nvPr/>
        </p:nvPicPr>
        <p:blipFill>
          <a:blip r:embed="rId3"/>
          <a:stretch>
            <a:fillRect/>
          </a:stretch>
        </p:blipFill>
        <p:spPr>
          <a:xfrm>
            <a:off x="304800" y="745235"/>
            <a:ext cx="8534400" cy="4986528"/>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ulldozer is scraping up the sediment, which forms an accretionary prism."/>
          <p:cNvPicPr>
            <a:picLocks noChangeAspect="1"/>
          </p:cNvPicPr>
          <p:nvPr/>
        </p:nvPicPr>
        <p:blipFill>
          <a:blip r:embed="rId3"/>
          <a:stretch>
            <a:fillRect/>
          </a:stretch>
        </p:blipFill>
        <p:spPr>
          <a:xfrm>
            <a:off x="304800" y="1772411"/>
            <a:ext cx="8534400" cy="2932176"/>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variant of the convergent plate margin is shown. Both meeting plates are oceanic. Subducting lithosphere causes the melting of plates and the formation of volcanoes above the point, where the downgoing plate sinks into the mantle under the overriding plate. A volcanic arc is formed as an island in the ocean, not as the continental arc. A trench appears above the area, where the plates collide."/>
          <p:cNvPicPr>
            <a:picLocks noChangeAspect="1"/>
          </p:cNvPicPr>
          <p:nvPr/>
        </p:nvPicPr>
        <p:blipFill>
          <a:blip r:embed="rId3"/>
          <a:stretch>
            <a:fillRect/>
          </a:stretch>
        </p:blipFill>
        <p:spPr>
          <a:xfrm>
            <a:off x="1094232" y="318516"/>
            <a:ext cx="6955536" cy="5839968"/>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example of formation of the convergent-plate margin is shown. The island volcanic arc is formed. Marginal sea (back-arc basin) appears between the continent and the volcanic island arc, due to an extension of the overriding plate. The marginal sea ridge is formed by an additional process of the magma coming out through the crust. A trench appears above the area, where the plates collide."/>
          <p:cNvPicPr>
            <a:picLocks noChangeAspect="1"/>
          </p:cNvPicPr>
          <p:nvPr/>
        </p:nvPicPr>
        <p:blipFill>
          <a:blip r:embed="rId3"/>
          <a:stretch>
            <a:fillRect/>
          </a:stretch>
        </p:blipFill>
        <p:spPr>
          <a:xfrm>
            <a:off x="304800" y="577595"/>
            <a:ext cx="8534400" cy="5321808"/>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illustrating the concept of the transform faulting. Part A represents two different views of the Atlantic ocean. The first view is the ocean with different blue color tints, and the second view is the same ocean with different straight-line segments. Yellow lines and red lines marked on the light blue part in the middle of the Atlantic ocean represent fracture zones and ridge segments respectively. Part b illustrates two views of the movement of the sliding plates. Each plate slides past the other. A strike-slip fault is a line that separates two plates. Two plates slide past each other and broaden their boundaries as a comprehensive whole. The oceanic line, which separates the two plates is the fracture zone. Part c represents the motion of two plates’ ridges towards each other while the plates slide past each other. The active transform zone is the area of the fracture zone between two mid-ocean ridges. The inactive fracture zone is the other two other segments of the fracture zone."/>
          <p:cNvPicPr>
            <a:picLocks noChangeAspect="1"/>
          </p:cNvPicPr>
          <p:nvPr/>
        </p:nvPicPr>
        <p:blipFill>
          <a:blip r:embed="rId3"/>
          <a:stretch>
            <a:fillRect/>
          </a:stretch>
        </p:blipFill>
        <p:spPr>
          <a:xfrm>
            <a:off x="1325879" y="318516"/>
            <a:ext cx="6492240" cy="5839968"/>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different views of the Atlantic ocean are shown. The first view is the ocean with different blue color tints and the second view is the ocean with straight line segments on it. Yellow lines and red lines marked on the light blue part in the middle of the Atlantic ocean represent actively transforming fracture zones and ridge segments respectively. Dashed black lines extend each yellow line. Active transform corresponds only to yellow segments. The area of the red and yellow segments follows the outline of South America’s east coast."/>
          <p:cNvPicPr>
            <a:picLocks noChangeAspect="1"/>
          </p:cNvPicPr>
          <p:nvPr/>
        </p:nvPicPr>
        <p:blipFill>
          <a:blip r:embed="rId3"/>
          <a:stretch>
            <a:fillRect/>
          </a:stretch>
        </p:blipFill>
        <p:spPr>
          <a:xfrm>
            <a:off x="2054351" y="318516"/>
            <a:ext cx="5035296" cy="5839968"/>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views of the movement of the sliding plates. Each of the two plates slides past the other. A strike-slip fault is a line that separates two plates. Two plates slide past each other and broaden their boundaries as a comprehensive whole. The oceanic line, which separates the two plates is the fracture zone."/>
          <p:cNvPicPr>
            <a:picLocks noChangeAspect="1"/>
          </p:cNvPicPr>
          <p:nvPr/>
        </p:nvPicPr>
        <p:blipFill>
          <a:blip r:embed="rId3"/>
          <a:stretch>
            <a:fillRect/>
          </a:stretch>
        </p:blipFill>
        <p:spPr>
          <a:xfrm>
            <a:off x="304800" y="431292"/>
            <a:ext cx="8534400" cy="5614416"/>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plates’ ridges are moving towards each other while the plates slide past each other. The active transform zone is the area of the fracture zone between two mid-ocean ridges. The inactive fracture zone is two other segments of the fracture zone."/>
          <p:cNvPicPr>
            <a:picLocks noChangeAspect="1"/>
          </p:cNvPicPr>
          <p:nvPr/>
        </p:nvPicPr>
        <p:blipFill>
          <a:blip r:embed="rId3"/>
          <a:stretch>
            <a:fillRect/>
          </a:stretch>
        </p:blipFill>
        <p:spPr>
          <a:xfrm>
            <a:off x="1987295" y="318516"/>
            <a:ext cx="5169408" cy="5839968"/>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represents the map of the San Andreas fault. The black line of the fault follows the outline of the North American coast between Mendocino Transform, which is about 400 kilometers to the north of San Francisco, and the mid-oceanic ridge in the Gulf of California. Yellow arrows indicate that the Pacific Plate moves northwest and the North American Plate moves in the opposite direction. Cascade Trench starts at Mendocino Transform and follows the outline of the South America outline. There are three ridge segments near the Trench almost at the right angles to it. The mid-oceanic ridge in the Gulf of California consists of many short transform zones and small ridge segments. Part b of the figure is the photograph of the San Andreas fault. Picturesque fault trace is indicated."/>
          <p:cNvPicPr>
            <a:picLocks noChangeAspect="1"/>
          </p:cNvPicPr>
          <p:nvPr/>
        </p:nvPicPr>
        <p:blipFill>
          <a:blip r:embed="rId3"/>
          <a:stretch>
            <a:fillRect/>
          </a:stretch>
        </p:blipFill>
        <p:spPr>
          <a:xfrm>
            <a:off x="304800" y="541020"/>
            <a:ext cx="8534400" cy="539496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Two figures are contained in Part a. The first part is the map illustrating the distribution of late Paleozoic glacial deposits and striations on present day Earth. Glacial deposits and striations correspond to white colour and dashed line. According to this, late Paleozoic glaciation occurred in southern South America, southern Africa, southern India, southern Australia, and Antarctica. These places are now widely separated and, with the exception of Antarctica, do not currently lie in cold polar regions. But the second figure of part a, is Pangaea’s reconstruction and it shows that areas with glacial deposits fit together within a southern polar cap. Part b demonstrates the distribution of late Paleozoic rock types’ plots sensibly in Pangaea’s climate belts. Continents are divided into three climatic zones: Glaciated area, which involves Antarctica and part of South America, Africa, India, and Australia; Desert area, which involves middle part of South America, Africa, part of India and Australia, northern part of North America, Europe and Asia; and Tropics area, which involves south part of North America, Europe, Asia, and northern part of South America and Africa. According to the map, salt deposits and desert sand prevail in deserts. Reefs and coal swamp prevail in tropics while in glaciated area, there are no rocks. The third part demonstrates habitat of Mesozoic land-dwelling organisms, namely Mesosaurus, which corresponds to yellow dot; Cynognathus, which corresponds to purple dot; Lystrosaurus, which corresponds to orange dot, and Glossopteris, which corresponds to green dot. The dots on continents are associated with habitats of these species. According to this maps, Mesosaurus lived in Africa and South America; Cynognathus lived in Africa and South America; Lystrosaurus lived in Africa, Antarctica, and India; Glossopteris lived in all southern continents."/>
          <p:cNvPicPr>
            <a:picLocks noChangeAspect="1"/>
          </p:cNvPicPr>
          <p:nvPr/>
        </p:nvPicPr>
        <p:blipFill>
          <a:blip r:embed="rId3"/>
          <a:stretch>
            <a:fillRect/>
          </a:stretch>
        </p:blipFill>
        <p:spPr>
          <a:xfrm>
            <a:off x="1091184" y="336577"/>
            <a:ext cx="6961632" cy="5803846"/>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map of the San Andreas fault. The black line of the fault follows the outline of the North American coast between Mendocino Transform, which is about 400 kilometers to the north of San Francisco, and the mid-oceanic ridge in the Gulf of California. Yellow arrows indicate that the Pacific Plate moves northwest and the North American Plate moves in the opposite direction. Cascade Trench starts at Mendocino Transform and follows the outline of the South America. There are three ridge segments near the Trench almost at the right angles to it. The mid-oceanic ridge in the Gulf of California consists of many short transform zones and small ridge segments."/>
          <p:cNvPicPr>
            <a:picLocks noChangeAspect="1"/>
          </p:cNvPicPr>
          <p:nvPr/>
        </p:nvPicPr>
        <p:blipFill>
          <a:blip r:embed="rId3"/>
          <a:stretch>
            <a:fillRect/>
          </a:stretch>
        </p:blipFill>
        <p:spPr>
          <a:xfrm>
            <a:off x="2179320" y="318516"/>
            <a:ext cx="4785360" cy="5839968"/>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graph of the San Andreas fault. Picturesque fault trace is indicated."/>
          <p:cNvPicPr>
            <a:picLocks noChangeAspect="1"/>
          </p:cNvPicPr>
          <p:nvPr/>
        </p:nvPicPr>
        <p:blipFill>
          <a:blip r:embed="rId3"/>
          <a:stretch>
            <a:fillRect/>
          </a:stretch>
        </p:blipFill>
        <p:spPr>
          <a:xfrm>
            <a:off x="2218944" y="318516"/>
            <a:ext cx="4706112" cy="5839968"/>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pieces of the map illustrate three junctions. Part a represents the point of intersection of the Atlantic Plate, the Indian Plate, and the African Plate. Part b represents two triple junctions of the Pacific Plate, the North American Plate, and the Juan de Fuca Plate. "/>
          <p:cNvPicPr>
            <a:picLocks noChangeAspect="1"/>
          </p:cNvPicPr>
          <p:nvPr/>
        </p:nvPicPr>
        <p:blipFill>
          <a:blip r:embed="rId3"/>
          <a:stretch>
            <a:fillRect/>
          </a:stretch>
        </p:blipFill>
        <p:spPr>
          <a:xfrm>
            <a:off x="304800" y="1229867"/>
            <a:ext cx="8534400" cy="4017264"/>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map has hotspot volcanoes and their hotspot tracks. Most of them are in the oceans except for the Yellowstone. There are some motionless volcanoes in Africa, almost all the others move inside the oceans. Only the Yellowstone moves inside the continent."/>
          <p:cNvPicPr>
            <a:picLocks noChangeAspect="1"/>
          </p:cNvPicPr>
          <p:nvPr/>
        </p:nvPicPr>
        <p:blipFill>
          <a:blip r:embed="rId3"/>
          <a:stretch>
            <a:fillRect/>
          </a:stretch>
        </p:blipFill>
        <p:spPr>
          <a:xfrm>
            <a:off x="304800" y="1208532"/>
            <a:ext cx="8534400" cy="4059936"/>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our parts showing the concept of formation of hotspot tracks. Part a represents the Pacific Ocean’s bathymetry map, where Hawaiian seamounts and Emperor seamounts are visible. Part b represents volcanoes formation above the mantle plume. The plume is motionless with respect to the plate. As the plate moves, old volcanoes move away from the mantle plum, so they first die and then become seamounts, which are the remnants of volcanoes. Dead volcanoes sink. Part c represents an example of formation of a hotspot track. It shows the Hawaiian Islands as follows: Niihau, Oahu, Molokai, Lanai, Maui, Kahoolawe and Hawaii. The plate moves away from Niihau so that Hawaii is an active volcano at the moment. The last part shows what a geologist imagines about how the seafloor sinks as it ages, so the old volcano goes below the sea level. Erosion destructs the top of the volcano as well as its other parts."/>
          <p:cNvPicPr>
            <a:picLocks noChangeAspect="1"/>
          </p:cNvPicPr>
          <p:nvPr/>
        </p:nvPicPr>
        <p:blipFill>
          <a:blip r:embed="rId3"/>
          <a:stretch>
            <a:fillRect/>
          </a:stretch>
        </p:blipFill>
        <p:spPr>
          <a:xfrm>
            <a:off x="1984248" y="321127"/>
            <a:ext cx="5175504" cy="5834746"/>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e Pacific Ocean’s bathymetry map, where Hawaiian and Emperor seamounts are visible."/>
          <p:cNvPicPr>
            <a:picLocks noChangeAspect="1"/>
          </p:cNvPicPr>
          <p:nvPr/>
        </p:nvPicPr>
        <p:blipFill>
          <a:blip r:embed="rId3"/>
          <a:stretch>
            <a:fillRect/>
          </a:stretch>
        </p:blipFill>
        <p:spPr>
          <a:xfrm>
            <a:off x="923544" y="318516"/>
            <a:ext cx="7296912" cy="5839968"/>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volcanoes formation above the mantle plume. The plume is motionless with respect to the plate. As the plate moves, old volcanoes move away from the mantle plum, so they first die and then become seamounts, which are the remnants of volcanoes. Dead volcanoes sink."/>
          <p:cNvPicPr>
            <a:picLocks noChangeAspect="1"/>
          </p:cNvPicPr>
          <p:nvPr/>
        </p:nvPicPr>
        <p:blipFill>
          <a:blip r:embed="rId3"/>
          <a:stretch>
            <a:fillRect/>
          </a:stretch>
        </p:blipFill>
        <p:spPr>
          <a:xfrm>
            <a:off x="1837944" y="318516"/>
            <a:ext cx="5468112" cy="5839968"/>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example of formation of a hotspot track is shown. It illustrates the Hawaiian Islands as follows: Niihau, Oahu, Molokai, Lanai, Maui, Kahoolawe and Hawaii. The plate moves away from Niihau so that Hawaii is an active volcano at the moment due to the vertically rising plume of hot mantle rock. Hot mantle rock rises from the outer core, then passes through lower and upper mantle, and lithosphere to form a volcano."/>
          <p:cNvPicPr>
            <a:picLocks noChangeAspect="1"/>
          </p:cNvPicPr>
          <p:nvPr/>
        </p:nvPicPr>
        <p:blipFill>
          <a:blip r:embed="rId3"/>
          <a:stretch>
            <a:fillRect/>
          </a:stretch>
        </p:blipFill>
        <p:spPr>
          <a:xfrm>
            <a:off x="1941576" y="318516"/>
            <a:ext cx="5260848" cy="5839968"/>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what a geologist imagines about how the seafloor sinks as it ages, so the old volcano goes below the sea level. Erosion destructs the top of the volcano as well as its other parts. Seafloor warps down due to the load, provided by the mass of the volcano. Different parts of the top of the volcano slide to the seafloor. Reef forms on the volcano’s top, which is below the sea level. At first there is a volcanic island, which then sinks. "/>
          <p:cNvPicPr>
            <a:picLocks noChangeAspect="1"/>
          </p:cNvPicPr>
          <p:nvPr/>
        </p:nvPicPr>
        <p:blipFill>
          <a:blip r:embed="rId3"/>
          <a:stretch>
            <a:fillRect/>
          </a:stretch>
        </p:blipFill>
        <p:spPr>
          <a:xfrm>
            <a:off x="304800" y="2055876"/>
            <a:ext cx="8534400" cy="2365248"/>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stages of a new mid-oceanic ridge formation. The first stage is the beginning of the stretching of the plate. New volcanoes form on the surface of the Earth due to the rise of magma. Magma’s way through the lithosphere divides it into two parts. These two parts are moving in different directions. The second stage is the formation of a basin called wide rift. The third stage is the formation of the oceanic and mid-oceanic ridge. New passive margin and new sediment form. New mid-oceanic ridge divides the initial plate into two parts."/>
          <p:cNvPicPr>
            <a:picLocks noChangeAspect="1"/>
          </p:cNvPicPr>
          <p:nvPr/>
        </p:nvPicPr>
        <p:blipFill>
          <a:blip r:embed="rId3"/>
          <a:stretch>
            <a:fillRect/>
          </a:stretch>
        </p:blipFill>
        <p:spPr>
          <a:xfrm>
            <a:off x="780288" y="318516"/>
            <a:ext cx="7583424" cy="583996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tains two parts. There is a map illustrating the distribution of late Paleozoic glacial deposits and striations on present-day Earth in the first part. Glacial deposits and striations correspond to white color and dashed line. According to this, late Paleozoic glaciation occurred in southern South America, southern Africa, southern India, southern Australia, and Antarctica. These places are now widely separated and, with the exception of Antarctica, do not currently lie in cold polar regions. But the second part is Pangaea reconstructions which shows that areas with glacial deposits fit together within a southern polar cap."/>
          <p:cNvPicPr>
            <a:picLocks noChangeAspect="1"/>
          </p:cNvPicPr>
          <p:nvPr/>
        </p:nvPicPr>
        <p:blipFill>
          <a:blip r:embed="rId3"/>
          <a:stretch>
            <a:fillRect/>
          </a:stretch>
        </p:blipFill>
        <p:spPr>
          <a:xfrm>
            <a:off x="304800" y="1891283"/>
            <a:ext cx="8534400" cy="2694432"/>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tains parts a, b, and c. Part a is a map including the east part of Africa, part of the Indian ocean, and Arabian Peninsula. Red line, which passes through the Red sea and gulf of Aden, and then extends to the Indian ocean, corresponds to plate boundaries. Yellow area corresponds to the East African Rift. In the region of the rift you can observe the following lakes: Lake Turkana, Lake Victoria, Lake Tanganyika, and Lake Malawi. Notice that, in the region of the rift you can also observe Mountain Kilimanjaro. The inset in the lower right corner shows the map location relative to the rest of Africa. Part b is an air photo of the northern end of the East African Rift. The photo shows faults and volcanoes. Part c shows the western part of United States. Red dashed polyline in the western part of United States corresponds to the Basin and Range Rift. The arrows pointing to north-west and south-east indicate the direction of its stretching. Black dots in the area of the rift designate Salt Lake City and Reno. Within the Basin and Range Rift territory you can observe San Andreas fault. To the east of San Andreas fault you can observe Rio Grande Rift. "/>
          <p:cNvPicPr>
            <a:picLocks noChangeAspect="1"/>
          </p:cNvPicPr>
          <p:nvPr/>
        </p:nvPicPr>
        <p:blipFill>
          <a:blip r:embed="rId3"/>
          <a:stretch>
            <a:fillRect/>
          </a:stretch>
        </p:blipFill>
        <p:spPr>
          <a:xfrm>
            <a:off x="1292352" y="318516"/>
            <a:ext cx="6559296" cy="5839968"/>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ap including the east part of Africa, part of the Indian ocean, and Arabian Peninsula. Red line, which passes through the Red sea and gulf of Aden, and then extends to the Indian ocean, corresponds to plate boundaries. Yellow area corresponds to the East African Rift. In the region of the rift you can observe the following lakes: Lake Turkana, Lake Victoria, Lake Tanganyika, and Lake Malawi. Notice that, in the region of the rift you can also observe Mountain Kilimanjaro. The inset in the lower right corner shows the map location relative to the rest of Africa."/>
          <p:cNvPicPr>
            <a:picLocks noChangeAspect="1"/>
          </p:cNvPicPr>
          <p:nvPr/>
        </p:nvPicPr>
        <p:blipFill>
          <a:blip r:embed="rId3"/>
          <a:stretch>
            <a:fillRect/>
          </a:stretch>
        </p:blipFill>
        <p:spPr>
          <a:xfrm>
            <a:off x="2139695" y="318516"/>
            <a:ext cx="4864608" cy="5839968"/>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n air photo of the northern end of the East African Rift. The photo shows faults and volcanoes."/>
          <p:cNvPicPr>
            <a:picLocks noChangeAspect="1"/>
          </p:cNvPicPr>
          <p:nvPr/>
        </p:nvPicPr>
        <p:blipFill>
          <a:blip r:embed="rId3"/>
          <a:stretch>
            <a:fillRect/>
          </a:stretch>
        </p:blipFill>
        <p:spPr>
          <a:xfrm>
            <a:off x="304800" y="306323"/>
            <a:ext cx="8534400" cy="5864352"/>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the western part of United States. Red dashed polyline in the western part of United States corresponds to the Basin and Range Rift. The arrows pointing to north-west and south-east indicate the direction of its stretching. Black dots in the area of the rift designate Salt Lake City and Reno. Within the Basin and Range Rift territory you can observe San Andreas fault. To the east of San Andreas fault you can observe Rio Grande Rift."/>
          <p:cNvPicPr>
            <a:picLocks noChangeAspect="1"/>
          </p:cNvPicPr>
          <p:nvPr/>
        </p:nvPicPr>
        <p:blipFill>
          <a:blip r:embed="rId3"/>
          <a:stretch>
            <a:fillRect/>
          </a:stretch>
        </p:blipFill>
        <p:spPr>
          <a:xfrm>
            <a:off x="1097279" y="318516"/>
            <a:ext cx="6949440" cy="5839968"/>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 a and part b. Part a shows time 1 corresponding to the condition before continental collision. According to this time, two buoyant pieces of lithosphere converge and squeeze together. Yellow arrows indicate reverse direction of lithosphere layers. At the spot of the layers boundaries on the top of the ground you can observe a trench. To the right of the trench you can observe a volcanic arc. Part b shows time 2 corresponding to the condition after continental collision. According to this time, when a collision is complete, the convergent boundary that existed between the two colliding pieces at the moment 1 ceases to exist. At the site of the trench a collisional mountain belt appears. In consequence of the collision a suture appears on the top of the ground."/>
          <p:cNvPicPr>
            <a:picLocks noChangeAspect="1"/>
          </p:cNvPicPr>
          <p:nvPr/>
        </p:nvPicPr>
        <p:blipFill>
          <a:blip r:embed="rId3"/>
          <a:stretch>
            <a:fillRect/>
          </a:stretch>
        </p:blipFill>
        <p:spPr>
          <a:xfrm>
            <a:off x="2791967" y="318516"/>
            <a:ext cx="3560064" cy="5839968"/>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ap tile of Asia and oceans around it. Blue colour corresponds to the oceans, and continents are colored with green and beige depending on type of locality. In the center of the map you can observe the Himalayas. "/>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c, and d. Part a is simplified model of the Earth describing the old, incorrect image of simple convection cells. According to this model, mantle flows move in the direction from the center of the Earth’s core and collide with each other. As a consequence of this, plates are carried by convecting mantle. Part b is a simplified model of the Earth describing the modern model of convective flow in the mantle. The model includes two layers: top multicolored layer corresponds to mantle; bottom single-colored layer corresponds to earth core. According to this model, warm (redder) areas rise, and blue (coolers) areas sink. Part c shows process of mid-ocean ridge elevating. On the top of the ground to the right of the mid-ocean ridge you can observe abyssal plain. Red arrows pointing in sideways direction from the ridge indicate motion direction of layers. In consequence of the mid-ocean ridge elevating land surface ascends at the site of fault and attains a slope. As an illustration of the process in the bottom-left corner you can observe a glass containing a layer of water over a layer of honey. The arrow indicates the direction of the slope between substances, which was created by tilting the glass. Part d is a cross-sectional view of Earth’s layers. The image illustrates the slab sinking into the asthenosphere. Red arrow shows the direction in which sinking slab pulls the rest of the plate along behind it. At the spot of boundary between the curved slab and earth surface a trench appears. As an illustration of the process in the bottom-left corner you can observe a rock sinking in water."/>
          <p:cNvPicPr>
            <a:picLocks noChangeAspect="1"/>
          </p:cNvPicPr>
          <p:nvPr/>
        </p:nvPicPr>
        <p:blipFill>
          <a:blip r:embed="rId3"/>
          <a:stretch>
            <a:fillRect/>
          </a:stretch>
        </p:blipFill>
        <p:spPr>
          <a:xfrm>
            <a:off x="304800" y="772667"/>
            <a:ext cx="8534400" cy="4931664"/>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simplified model of the Earth describing the old, incorrect image of simple convection cells. According to this model, mantle flows move in the direction from the center of the Earth’s core and collide with each other. As a consequence of this, plates are carried by convecting mantle."/>
          <p:cNvPicPr>
            <a:picLocks noChangeAspect="1"/>
          </p:cNvPicPr>
          <p:nvPr/>
        </p:nvPicPr>
        <p:blipFill>
          <a:blip r:embed="rId3"/>
          <a:stretch>
            <a:fillRect/>
          </a:stretch>
        </p:blipFill>
        <p:spPr>
          <a:xfrm>
            <a:off x="304800" y="1376172"/>
            <a:ext cx="8534400" cy="3724656"/>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simplified model of the Earth describing the modern model of convective flow in the mantle. The model includes two layers: top multicolored layer corresponds to mantle; bottom single-colored layer corresponds to earth core. According to this model, warm (redder) areas rise, and blue (coolers) areas sink."/>
          <p:cNvPicPr>
            <a:picLocks noChangeAspect="1"/>
          </p:cNvPicPr>
          <p:nvPr/>
        </p:nvPicPr>
        <p:blipFill>
          <a:blip r:embed="rId3"/>
          <a:stretch>
            <a:fillRect/>
          </a:stretch>
        </p:blipFill>
        <p:spPr>
          <a:xfrm>
            <a:off x="304800" y="1360932"/>
            <a:ext cx="8534400" cy="3755136"/>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 can observe a process of mid-ocean ridge elevating. On the top of the ground to the right of the mid-ocean ridge you can observe abyssal plain. Red arrows pointing in sideways direction from the ridge indicate motion direction of layers. In consequence of the mid-ocean ridge elevating land surface ascends at the site of fault and attains a slope. As an illustration of the process in the bottom-left corner you can observe a glass containing a layer of water over a layer of honey. The arrow indicates the direction of the slope between substances, which was created by tilting the glass."/>
          <p:cNvPicPr>
            <a:picLocks noChangeAspect="1"/>
          </p:cNvPicPr>
          <p:nvPr/>
        </p:nvPicPr>
        <p:blipFill>
          <a:blip r:embed="rId3"/>
          <a:stretch>
            <a:fillRect/>
          </a:stretch>
        </p:blipFill>
        <p:spPr>
          <a:xfrm>
            <a:off x="304800" y="909827"/>
            <a:ext cx="8534400" cy="465734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153</TotalTime>
  <Words>4868</Words>
  <Application>Microsoft Office PowerPoint</Application>
  <PresentationFormat>On-screen Show (4:3)</PresentationFormat>
  <Paragraphs>306</Paragraphs>
  <Slides>103</Slides>
  <Notes>103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103</vt:i4>
      </vt:variant>
    </vt:vector>
  </HeadingPairs>
  <TitlesOfParts>
    <vt:vector size="111"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45</cp:revision>
  <dcterms:created xsi:type="dcterms:W3CDTF">2016-01-20T04:48:13Z</dcterms:created>
  <dcterms:modified xsi:type="dcterms:W3CDTF">2016-04-08T20:26:28Z</dcterms:modified>
  <cp:category/>
</cp:coreProperties>
</file>