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Lst>
  <p:notesMasterIdLst>
    <p:notesMasterId r:id="rId30"/>
  </p:notesMasterIdLst>
  <p:sldIdLst>
    <p:sldId id="258" r:id="rId2"/>
    <p:sldId id="283" r:id="rId3"/>
    <p:sldId id="259" r:id="rId4"/>
    <p:sldId id="260" r:id="rId5"/>
    <p:sldId id="261" r:id="rId6"/>
    <p:sldId id="262" r:id="rId7"/>
    <p:sldId id="263" r:id="rId8"/>
    <p:sldId id="276" r:id="rId9"/>
    <p:sldId id="277" r:id="rId10"/>
    <p:sldId id="278" r:id="rId11"/>
    <p:sldId id="279" r:id="rId12"/>
    <p:sldId id="264" r:id="rId13"/>
    <p:sldId id="265" r:id="rId14"/>
    <p:sldId id="266" r:id="rId15"/>
    <p:sldId id="267" r:id="rId16"/>
    <p:sldId id="268" r:id="rId17"/>
    <p:sldId id="269" r:id="rId18"/>
    <p:sldId id="270" r:id="rId19"/>
    <p:sldId id="284" r:id="rId20"/>
    <p:sldId id="285" r:id="rId21"/>
    <p:sldId id="271" r:id="rId22"/>
    <p:sldId id="272" r:id="rId23"/>
    <p:sldId id="273" r:id="rId24"/>
    <p:sldId id="274" r:id="rId25"/>
    <p:sldId id="275" r:id="rId26"/>
    <p:sldId id="280" r:id="rId27"/>
    <p:sldId id="281" r:id="rId28"/>
    <p:sldId id="282" r:id="rId2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457200" rtl="0" eaLnBrk="1" latinLnBrk="0" hangingPunct="1">
      <a:defRPr sz="2400" kern="1200">
        <a:solidFill>
          <a:schemeClr val="tx1"/>
        </a:solidFill>
        <a:latin typeface="Times" charset="0"/>
        <a:ea typeface="+mn-ea"/>
        <a:cs typeface="+mn-cs"/>
      </a:defRPr>
    </a:lvl6pPr>
    <a:lvl7pPr marL="2743200" algn="l" defTabSz="457200" rtl="0" eaLnBrk="1" latinLnBrk="0" hangingPunct="1">
      <a:defRPr sz="2400" kern="1200">
        <a:solidFill>
          <a:schemeClr val="tx1"/>
        </a:solidFill>
        <a:latin typeface="Times" charset="0"/>
        <a:ea typeface="+mn-ea"/>
        <a:cs typeface="+mn-cs"/>
      </a:defRPr>
    </a:lvl7pPr>
    <a:lvl8pPr marL="3200400" algn="l" defTabSz="457200" rtl="0" eaLnBrk="1" latinLnBrk="0" hangingPunct="1">
      <a:defRPr sz="2400" kern="1200">
        <a:solidFill>
          <a:schemeClr val="tx1"/>
        </a:solidFill>
        <a:latin typeface="Times" charset="0"/>
        <a:ea typeface="+mn-ea"/>
        <a:cs typeface="+mn-cs"/>
      </a:defRPr>
    </a:lvl8pPr>
    <a:lvl9pPr marL="3657600" algn="l" defTabSz="457200" rtl="0" eaLnBrk="1" latinLnBrk="0" hangingPunct="1">
      <a:defRPr sz="2400" kern="1200">
        <a:solidFill>
          <a:schemeClr val="tx1"/>
        </a:solidFill>
        <a:latin typeface="Times"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1AA"/>
    <a:srgbClr val="E88C2A"/>
    <a:srgbClr val="D63F22"/>
    <a:srgbClr val="D22F21"/>
    <a:srgbClr val="EEEFEE"/>
    <a:srgbClr val="006486"/>
    <a:srgbClr val="00688D"/>
    <a:srgbClr val="C14824"/>
    <a:srgbClr val="008B9F"/>
    <a:srgbClr val="504C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01" autoAdjust="0"/>
    <p:restoredTop sz="90929"/>
  </p:normalViewPr>
  <p:slideViewPr>
    <p:cSldViewPr>
      <p:cViewPr varScale="1">
        <p:scale>
          <a:sx n="100" d="100"/>
          <a:sy n="100" d="100"/>
        </p:scale>
        <p:origin x="68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60" d="100"/>
          <a:sy n="160" d="100"/>
        </p:scale>
        <p:origin x="-5552"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75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075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75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5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075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5C856FE-FC20-6448-904C-C4DA41A45E6B}" type="slidenum">
              <a:rPr lang="en-US"/>
              <a:pPr/>
              <a:t>‹#›</a:t>
            </a:fld>
            <a:endParaRPr lang="en-US"/>
          </a:p>
        </p:txBody>
      </p:sp>
    </p:spTree>
    <p:extLst>
      <p:ext uri="{BB962C8B-B14F-4D97-AF65-F5344CB8AC3E}">
        <p14:creationId xmlns:p14="http://schemas.microsoft.com/office/powerpoint/2010/main" val="367983691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charset="0"/>
        <a:ea typeface="+mn-ea"/>
        <a:cs typeface="+mn-cs"/>
      </a:defRPr>
    </a:lvl1pPr>
    <a:lvl2pPr marL="457200" algn="l" rtl="0" fontAlgn="base">
      <a:spcBef>
        <a:spcPct val="30000"/>
      </a:spcBef>
      <a:spcAft>
        <a:spcPct val="0"/>
      </a:spcAft>
      <a:defRPr sz="1200" kern="1200">
        <a:solidFill>
          <a:schemeClr val="tx1"/>
        </a:solidFill>
        <a:latin typeface="Times" charset="0"/>
        <a:ea typeface="ＭＳ Ｐゴシック" charset="-128"/>
        <a:cs typeface="+mn-cs"/>
      </a:defRPr>
    </a:lvl2pPr>
    <a:lvl3pPr marL="914400" algn="l" rtl="0" fontAlgn="base">
      <a:spcBef>
        <a:spcPct val="30000"/>
      </a:spcBef>
      <a:spcAft>
        <a:spcPct val="0"/>
      </a:spcAft>
      <a:defRPr sz="1200" kern="1200">
        <a:solidFill>
          <a:schemeClr val="tx1"/>
        </a:solidFill>
        <a:latin typeface="Times" charset="0"/>
        <a:ea typeface="ＭＳ Ｐゴシック" charset="-128"/>
        <a:cs typeface="+mn-cs"/>
      </a:defRPr>
    </a:lvl3pPr>
    <a:lvl4pPr marL="1371600" algn="l" rtl="0" fontAlgn="base">
      <a:spcBef>
        <a:spcPct val="30000"/>
      </a:spcBef>
      <a:spcAft>
        <a:spcPct val="0"/>
      </a:spcAft>
      <a:defRPr sz="1200" kern="1200">
        <a:solidFill>
          <a:schemeClr val="tx1"/>
        </a:solidFill>
        <a:latin typeface="Times" charset="0"/>
        <a:ea typeface="ＭＳ Ｐゴシック" charset="-128"/>
        <a:cs typeface="+mn-cs"/>
      </a:defRPr>
    </a:lvl4pPr>
    <a:lvl5pPr marL="1828800" algn="l" rtl="0" fontAlgn="base">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C856FE-FC20-6448-904C-C4DA41A45E6B}" type="slidenum">
              <a:rPr lang="en-US" smtClean="0"/>
              <a:pPr/>
              <a:t>1</a:t>
            </a:fld>
            <a:endParaRPr lang="en-US"/>
          </a:p>
        </p:txBody>
      </p:sp>
    </p:spTree>
    <p:extLst>
      <p:ext uri="{BB962C8B-B14F-4D97-AF65-F5344CB8AC3E}">
        <p14:creationId xmlns:p14="http://schemas.microsoft.com/office/powerpoint/2010/main" val="3887811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BxF.1c </a:t>
            </a:r>
            <a:r>
              <a:rPr lang="en-US" dirty="0" smtClean="0"/>
              <a:t> Topographic maps and profiles.</a:t>
            </a:r>
          </a:p>
          <a:p>
            <a:r>
              <a:rPr lang="en-US" dirty="0" smtClean="0"/>
              <a:t>(</a:t>
            </a:r>
            <a:r>
              <a:rPr lang="en-US" dirty="0" err="1" smtClean="0"/>
              <a:t>c</a:t>
            </a:r>
            <a:r>
              <a:rPr lang="en-US" dirty="0" smtClean="0"/>
              <a:t>) A topographic profile (along section line XX') shows the shape of the land surface as seen in a vertical slice.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10</a:t>
            </a:fld>
            <a:endParaRPr lang="en-US"/>
          </a:p>
        </p:txBody>
      </p:sp>
    </p:spTree>
    <p:extLst>
      <p:ext uri="{BB962C8B-B14F-4D97-AF65-F5344CB8AC3E}">
        <p14:creationId xmlns:p14="http://schemas.microsoft.com/office/powerpoint/2010/main" val="3192431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BxF.1d </a:t>
            </a:r>
            <a:r>
              <a:rPr lang="en-US" dirty="0" smtClean="0"/>
              <a:t> Topographic maps and profiles.</a:t>
            </a:r>
          </a:p>
          <a:p>
            <a:r>
              <a:rPr lang="en-US" dirty="0" smtClean="0"/>
              <a:t>(</a:t>
            </a:r>
            <a:r>
              <a:rPr lang="en-US" dirty="0" err="1" smtClean="0"/>
              <a:t>d</a:t>
            </a:r>
            <a:r>
              <a:rPr lang="en-US" dirty="0" smtClean="0"/>
              <a:t>) This topographic map shows a distinct cliff. A cross section (right) depicts a geologist’s interpretation of the subsurface along YY'. The cliff is the edge of a resistant rock layer.</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11</a:t>
            </a:fld>
            <a:endParaRPr lang="en-US"/>
          </a:p>
        </p:txBody>
      </p:sp>
    </p:spTree>
    <p:extLst>
      <p:ext uri="{BB962C8B-B14F-4D97-AF65-F5344CB8AC3E}">
        <p14:creationId xmlns:p14="http://schemas.microsoft.com/office/powerpoint/2010/main" val="1263290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F.2 </a:t>
            </a:r>
            <a:r>
              <a:rPr lang="en-US" dirty="0" smtClean="0"/>
              <a:t> The processes of uplift, subsidence, erosion, and deposition can be slow or rapid.</a:t>
            </a:r>
          </a:p>
          <a:p>
            <a:r>
              <a:rPr lang="en-US" dirty="0" smtClean="0"/>
              <a:t>(a) Uplifted beach terraces form where the coast is rising relative to sea level. Present-day wave erosion is forming a new terrace and cutting a cliff on the edge of the old one. (</a:t>
            </a:r>
            <a:r>
              <a:rPr lang="en-US" dirty="0" err="1" smtClean="0"/>
              <a:t>b</a:t>
            </a:r>
            <a:r>
              <a:rPr lang="en-US" dirty="0" smtClean="0"/>
              <a:t>) So much erosion can take place during a single hurricane that houses built along the beach become undermined. This example happened as a result of “</a:t>
            </a:r>
            <a:r>
              <a:rPr lang="en-US" dirty="0" err="1" smtClean="0"/>
              <a:t>Superstorm</a:t>
            </a:r>
            <a:r>
              <a:rPr lang="en-US" dirty="0" smtClean="0"/>
              <a:t> Sandy” in 2012.</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12</a:t>
            </a:fld>
            <a:endParaRPr lang="en-US"/>
          </a:p>
        </p:txBody>
      </p:sp>
    </p:spTree>
    <p:extLst>
      <p:ext uri="{BB962C8B-B14F-4D97-AF65-F5344CB8AC3E}">
        <p14:creationId xmlns:p14="http://schemas.microsoft.com/office/powerpoint/2010/main" val="1022135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F.2a </a:t>
            </a:r>
            <a:r>
              <a:rPr lang="en-US" dirty="0" smtClean="0"/>
              <a:t> The processes of uplift, subsidence, erosion, and deposition can be slow or rapid.</a:t>
            </a:r>
          </a:p>
          <a:p>
            <a:r>
              <a:rPr lang="en-US" dirty="0" smtClean="0"/>
              <a:t>(a) Uplifted beach terraces form where the coast is rising relative to sea level. Present-day wave erosion is forming a new terrace and cutting a cliff on the edge of the old one.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13</a:t>
            </a:fld>
            <a:endParaRPr lang="en-US"/>
          </a:p>
        </p:txBody>
      </p:sp>
    </p:spTree>
    <p:extLst>
      <p:ext uri="{BB962C8B-B14F-4D97-AF65-F5344CB8AC3E}">
        <p14:creationId xmlns:p14="http://schemas.microsoft.com/office/powerpoint/2010/main" val="168656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F.2b </a:t>
            </a:r>
            <a:r>
              <a:rPr lang="en-US" dirty="0" smtClean="0"/>
              <a:t> The processes of uplift, subsidence, erosion, and deposition can be slow or rapid.</a:t>
            </a:r>
          </a:p>
          <a:p>
            <a:r>
              <a:rPr lang="en-US" dirty="0" smtClean="0"/>
              <a:t>(</a:t>
            </a:r>
            <a:r>
              <a:rPr lang="en-US" dirty="0" err="1" smtClean="0"/>
              <a:t>b</a:t>
            </a:r>
            <a:r>
              <a:rPr lang="en-US" dirty="0" smtClean="0"/>
              <a:t>) So much erosion can take place during a single hurricane that houses built along the beach become undermined. This example happened as a result of “</a:t>
            </a:r>
            <a:r>
              <a:rPr lang="en-US" dirty="0" err="1" smtClean="0"/>
              <a:t>Superstorm</a:t>
            </a:r>
            <a:r>
              <a:rPr lang="en-US" dirty="0" smtClean="0"/>
              <a:t> Sandy” in 2012.</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14</a:t>
            </a:fld>
            <a:endParaRPr lang="en-US"/>
          </a:p>
        </p:txBody>
      </p:sp>
    </p:spTree>
    <p:extLst>
      <p:ext uri="{BB962C8B-B14F-4D97-AF65-F5344CB8AC3E}">
        <p14:creationId xmlns:p14="http://schemas.microsoft.com/office/powerpoint/2010/main" val="1157982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F.3  </a:t>
            </a:r>
            <a:r>
              <a:rPr lang="en-US" dirty="0" smtClean="0"/>
              <a:t>Human influence on a geologic scale.</a:t>
            </a:r>
          </a:p>
          <a:p>
            <a:r>
              <a:rPr lang="en-US" dirty="0" smtClean="0"/>
              <a:t>(a) The pyramids of Egypt are human-made hills that rise above the desert sands. They have lasted for thousands of years. (</a:t>
            </a:r>
            <a:r>
              <a:rPr lang="en-US" dirty="0" err="1" smtClean="0"/>
              <a:t>b</a:t>
            </a:r>
            <a:r>
              <a:rPr lang="en-US" dirty="0" smtClean="0"/>
              <a:t>) In the process of making highway cuts, deep valleys are cut through high ridges. This example borders a highway near Denver. (</a:t>
            </a:r>
            <a:r>
              <a:rPr lang="en-US" dirty="0" err="1" smtClean="0"/>
              <a:t>c</a:t>
            </a:r>
            <a:r>
              <a:rPr lang="en-US" dirty="0" smtClean="0"/>
              <a:t>) This stone dam holds back a reservoir in Colorado. Think about how long it would take a glacier to pile up so much sediment.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15</a:t>
            </a:fld>
            <a:endParaRPr lang="en-US"/>
          </a:p>
        </p:txBody>
      </p:sp>
    </p:spTree>
    <p:extLst>
      <p:ext uri="{BB962C8B-B14F-4D97-AF65-F5344CB8AC3E}">
        <p14:creationId xmlns:p14="http://schemas.microsoft.com/office/powerpoint/2010/main" val="1029271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F.3a  </a:t>
            </a:r>
            <a:r>
              <a:rPr lang="en-US" dirty="0" smtClean="0"/>
              <a:t>Human influence on a geologic scale.</a:t>
            </a:r>
          </a:p>
          <a:p>
            <a:r>
              <a:rPr lang="en-US" dirty="0" smtClean="0"/>
              <a:t>(a) The pyramids of Egypt are human-made hills that rise above the desert sands. They have lasted for thousands of years.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16</a:t>
            </a:fld>
            <a:endParaRPr lang="en-US"/>
          </a:p>
        </p:txBody>
      </p:sp>
    </p:spTree>
    <p:extLst>
      <p:ext uri="{BB962C8B-B14F-4D97-AF65-F5344CB8AC3E}">
        <p14:creationId xmlns:p14="http://schemas.microsoft.com/office/powerpoint/2010/main" val="14726757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F.3b  </a:t>
            </a:r>
            <a:r>
              <a:rPr lang="en-US" dirty="0" smtClean="0"/>
              <a:t>Human influence on a geologic scale.</a:t>
            </a:r>
          </a:p>
          <a:p>
            <a:r>
              <a:rPr lang="en-US" dirty="0" smtClean="0"/>
              <a:t>(</a:t>
            </a:r>
            <a:r>
              <a:rPr lang="en-US" dirty="0" err="1" smtClean="0"/>
              <a:t>b</a:t>
            </a:r>
            <a:r>
              <a:rPr lang="en-US" dirty="0" smtClean="0"/>
              <a:t>) In the process of making highway cuts, deep valleys are cut through high ridges. This example borders a highway near Denver.</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17</a:t>
            </a:fld>
            <a:endParaRPr lang="en-US"/>
          </a:p>
        </p:txBody>
      </p:sp>
    </p:spTree>
    <p:extLst>
      <p:ext uri="{BB962C8B-B14F-4D97-AF65-F5344CB8AC3E}">
        <p14:creationId xmlns:p14="http://schemas.microsoft.com/office/powerpoint/2010/main" val="10044300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F.3c  </a:t>
            </a:r>
            <a:r>
              <a:rPr lang="en-US" dirty="0" smtClean="0"/>
              <a:t>Human influence on a geologic scale.</a:t>
            </a:r>
          </a:p>
          <a:p>
            <a:r>
              <a:rPr lang="en-US" dirty="0" smtClean="0"/>
              <a:t>(</a:t>
            </a:r>
            <a:r>
              <a:rPr lang="en-US" dirty="0" err="1" smtClean="0"/>
              <a:t>c</a:t>
            </a:r>
            <a:r>
              <a:rPr lang="en-US" dirty="0" smtClean="0"/>
              <a:t>) This stone dam holds back a reservoir in Colorado. Think about how long it would take a glacier to pile up so much sediment.</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18</a:t>
            </a:fld>
            <a:endParaRPr lang="en-US"/>
          </a:p>
        </p:txBody>
      </p:sp>
    </p:spTree>
    <p:extLst>
      <p:ext uri="{BB962C8B-B14F-4D97-AF65-F5344CB8AC3E}">
        <p14:creationId xmlns:p14="http://schemas.microsoft.com/office/powerpoint/2010/main" val="3740404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TABLE F.1 </a:t>
            </a:r>
            <a:r>
              <a:rPr lang="en-US" dirty="0" smtClean="0"/>
              <a:t> Major Water Reservoirs of the Earth’s Hydrosphere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19</a:t>
            </a:fld>
            <a:endParaRPr lang="en-US"/>
          </a:p>
        </p:txBody>
      </p:sp>
    </p:spTree>
    <p:extLst>
      <p:ext uri="{BB962C8B-B14F-4D97-AF65-F5344CB8AC3E}">
        <p14:creationId xmlns:p14="http://schemas.microsoft.com/office/powerpoint/2010/main" val="2297746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digital elevation model of the Atlantic City, New Jersey, region reveals the details of a landscape modified by the ocean surf on the east and stream erosion inland. Water cycles among the ocean, air, land surface, and subsurface in this region.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a:t>
            </a:fld>
            <a:endParaRPr lang="en-US"/>
          </a:p>
        </p:txBody>
      </p:sp>
    </p:spTree>
    <p:extLst>
      <p:ext uri="{BB962C8B-B14F-4D97-AF65-F5344CB8AC3E}">
        <p14:creationId xmlns:p14="http://schemas.microsoft.com/office/powerpoint/2010/main" val="39291560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GEOLOGY AT A GLANCE</a:t>
            </a:r>
          </a:p>
          <a:p>
            <a:r>
              <a:rPr lang="en-US" dirty="0" smtClean="0"/>
              <a:t>The Hydrologic Cycle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20</a:t>
            </a:fld>
            <a:endParaRPr lang="en-US"/>
          </a:p>
        </p:txBody>
      </p:sp>
    </p:spTree>
    <p:extLst>
      <p:ext uri="{BB962C8B-B14F-4D97-AF65-F5344CB8AC3E}">
        <p14:creationId xmlns:p14="http://schemas.microsoft.com/office/powerpoint/2010/main" val="30713374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F.4</a:t>
            </a:r>
            <a:r>
              <a:rPr lang="en-US" dirty="0" smtClean="0"/>
              <a:t>  Landscapes of other planets.</a:t>
            </a:r>
          </a:p>
          <a:p>
            <a:r>
              <a:rPr lang="en-US" dirty="0" smtClean="0"/>
              <a:t>(a) Astronomers estimate the crater </a:t>
            </a:r>
            <a:r>
              <a:rPr lang="en-US" dirty="0" err="1" smtClean="0"/>
              <a:t>Clavius</a:t>
            </a:r>
            <a:r>
              <a:rPr lang="en-US" dirty="0" smtClean="0"/>
              <a:t>, on the Moon, is about 3.8 to 3.9 billion years old, even though its outline remains very clear. It’s been around long enough for other craters to have impacted within it. (</a:t>
            </a:r>
            <a:r>
              <a:rPr lang="en-US" dirty="0" err="1" smtClean="0"/>
              <a:t>b</a:t>
            </a:r>
            <a:r>
              <a:rPr lang="en-US" dirty="0" smtClean="0"/>
              <a:t>) A DEM depicting the surface of Mars. Note the huge bulge of the </a:t>
            </a:r>
            <a:r>
              <a:rPr lang="en-US" dirty="0" err="1" smtClean="0"/>
              <a:t>Tharsis</a:t>
            </a:r>
            <a:r>
              <a:rPr lang="en-US" dirty="0" smtClean="0"/>
              <a:t> Ridge, the giant Olympus Mons volcano, and the deep </a:t>
            </a:r>
            <a:r>
              <a:rPr lang="en-US" dirty="0" err="1" smtClean="0"/>
              <a:t>Valles</a:t>
            </a:r>
            <a:r>
              <a:rPr lang="en-US" dirty="0" smtClean="0"/>
              <a:t> </a:t>
            </a:r>
            <a:r>
              <a:rPr lang="en-US" dirty="0" err="1" smtClean="0"/>
              <a:t>Marineris</a:t>
            </a:r>
            <a:r>
              <a:rPr lang="en-US" dirty="0" smtClean="0"/>
              <a:t> canyon. (</a:t>
            </a:r>
            <a:r>
              <a:rPr lang="en-US" dirty="0" err="1" smtClean="0"/>
              <a:t>c</a:t>
            </a:r>
            <a:r>
              <a:rPr lang="en-US" dirty="0" smtClean="0"/>
              <a:t>) A radar image of Venus. A thick blanket of clouds obscures the planet’s surface, so it can’t be seen through a telescope. Red areas are higher, blue areas lower. (</a:t>
            </a:r>
            <a:r>
              <a:rPr lang="en-US" dirty="0" err="1" smtClean="0"/>
              <a:t>d</a:t>
            </a:r>
            <a:r>
              <a:rPr lang="en-US" dirty="0" smtClean="0"/>
              <a:t>) In 2015, NASA captured the first high-resolution image of Pluto’s surface. Pluto is a dwarf planet.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21</a:t>
            </a:fld>
            <a:endParaRPr lang="en-US"/>
          </a:p>
        </p:txBody>
      </p:sp>
    </p:spTree>
    <p:extLst>
      <p:ext uri="{BB962C8B-B14F-4D97-AF65-F5344CB8AC3E}">
        <p14:creationId xmlns:p14="http://schemas.microsoft.com/office/powerpoint/2010/main" val="1419702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F.4a</a:t>
            </a:r>
            <a:r>
              <a:rPr lang="en-US" dirty="0" smtClean="0"/>
              <a:t>  Landscapes of other planets.</a:t>
            </a:r>
          </a:p>
          <a:p>
            <a:r>
              <a:rPr lang="en-US" dirty="0" smtClean="0"/>
              <a:t>(a) Astronomers estimate the crater </a:t>
            </a:r>
            <a:r>
              <a:rPr lang="en-US" dirty="0" err="1" smtClean="0"/>
              <a:t>Clavius</a:t>
            </a:r>
            <a:r>
              <a:rPr lang="en-US" dirty="0" smtClean="0"/>
              <a:t>, on the Moon, is about 3.8 to 3.9 billion years old, even though its outline remains very clear. It’s been around long enough for other craters to have impacted within it.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22</a:t>
            </a:fld>
            <a:endParaRPr lang="en-US"/>
          </a:p>
        </p:txBody>
      </p:sp>
    </p:spTree>
    <p:extLst>
      <p:ext uri="{BB962C8B-B14F-4D97-AF65-F5344CB8AC3E}">
        <p14:creationId xmlns:p14="http://schemas.microsoft.com/office/powerpoint/2010/main" val="26550306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F.4b</a:t>
            </a:r>
            <a:r>
              <a:rPr lang="en-US" dirty="0" smtClean="0"/>
              <a:t>  Landscapes of other planets.</a:t>
            </a:r>
          </a:p>
          <a:p>
            <a:r>
              <a:rPr lang="en-US" dirty="0" smtClean="0"/>
              <a:t>(</a:t>
            </a:r>
            <a:r>
              <a:rPr lang="en-US" dirty="0" err="1" smtClean="0"/>
              <a:t>b</a:t>
            </a:r>
            <a:r>
              <a:rPr lang="en-US" dirty="0" smtClean="0"/>
              <a:t>) A DEM depicting the surface of Mars. Note the huge bulge of the </a:t>
            </a:r>
            <a:r>
              <a:rPr lang="en-US" dirty="0" err="1" smtClean="0"/>
              <a:t>Tharsis</a:t>
            </a:r>
            <a:r>
              <a:rPr lang="en-US" dirty="0" smtClean="0"/>
              <a:t> Ridge, the giant Olympus Mons volcano, and the deep </a:t>
            </a:r>
            <a:r>
              <a:rPr lang="en-US" dirty="0" err="1" smtClean="0"/>
              <a:t>Valles</a:t>
            </a:r>
            <a:r>
              <a:rPr lang="en-US" dirty="0" smtClean="0"/>
              <a:t> </a:t>
            </a:r>
            <a:r>
              <a:rPr lang="en-US" dirty="0" err="1" smtClean="0"/>
              <a:t>Marineris</a:t>
            </a:r>
            <a:r>
              <a:rPr lang="en-US" dirty="0" smtClean="0"/>
              <a:t> canyon.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23</a:t>
            </a:fld>
            <a:endParaRPr lang="en-US"/>
          </a:p>
        </p:txBody>
      </p:sp>
    </p:spTree>
    <p:extLst>
      <p:ext uri="{BB962C8B-B14F-4D97-AF65-F5344CB8AC3E}">
        <p14:creationId xmlns:p14="http://schemas.microsoft.com/office/powerpoint/2010/main" val="38504253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F.4c</a:t>
            </a:r>
            <a:r>
              <a:rPr lang="en-US" dirty="0" smtClean="0"/>
              <a:t>  Landscapes of other planets.</a:t>
            </a:r>
          </a:p>
          <a:p>
            <a:r>
              <a:rPr lang="en-US" dirty="0" smtClean="0"/>
              <a:t>(</a:t>
            </a:r>
            <a:r>
              <a:rPr lang="en-US" dirty="0" err="1" smtClean="0"/>
              <a:t>c</a:t>
            </a:r>
            <a:r>
              <a:rPr lang="en-US" dirty="0" smtClean="0"/>
              <a:t>) A radar image of Venus. A thick blanket of clouds obscures the planet’s surface, so it can’t be seen through a telescope. Red areas are higher, blue areas lower.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24</a:t>
            </a:fld>
            <a:endParaRPr lang="en-US"/>
          </a:p>
        </p:txBody>
      </p:sp>
    </p:spTree>
    <p:extLst>
      <p:ext uri="{BB962C8B-B14F-4D97-AF65-F5344CB8AC3E}">
        <p14:creationId xmlns:p14="http://schemas.microsoft.com/office/powerpoint/2010/main" val="20721232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F.4d</a:t>
            </a:r>
            <a:r>
              <a:rPr lang="en-US" dirty="0" smtClean="0"/>
              <a:t>  Landscapes of other planets.</a:t>
            </a:r>
          </a:p>
          <a:p>
            <a:r>
              <a:rPr lang="en-US" dirty="0" smtClean="0"/>
              <a:t>(</a:t>
            </a:r>
            <a:r>
              <a:rPr lang="en-US" dirty="0" err="1" smtClean="0"/>
              <a:t>d</a:t>
            </a:r>
            <a:r>
              <a:rPr lang="en-US" dirty="0" smtClean="0"/>
              <a:t>) In 2015, NASA captured the first high-resolution image of Pluto’s surface. Pluto is a dwarf planet.</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25</a:t>
            </a:fld>
            <a:endParaRPr lang="en-US"/>
          </a:p>
        </p:txBody>
      </p:sp>
    </p:spTree>
    <p:extLst>
      <p:ext uri="{BB962C8B-B14F-4D97-AF65-F5344CB8AC3E}">
        <p14:creationId xmlns:p14="http://schemas.microsoft.com/office/powerpoint/2010/main" val="8018963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BxF.2</a:t>
            </a:r>
            <a:r>
              <a:rPr lang="en-US" dirty="0" smtClean="0"/>
              <a:t>  Water-carved landscapes on Mars, as photographed by satellites orbiting the planet.</a:t>
            </a:r>
          </a:p>
          <a:p>
            <a:r>
              <a:rPr lang="en-US" dirty="0" smtClean="0"/>
              <a:t>(a) An oblique view showing stream channels on Mars resembling channels cut by rivers on Earth. (</a:t>
            </a:r>
            <a:r>
              <a:rPr lang="en-US" dirty="0" err="1" smtClean="0"/>
              <a:t>b</a:t>
            </a:r>
            <a:r>
              <a:rPr lang="en-US" dirty="0" smtClean="0"/>
              <a:t>) Layers of strata, interpreted to be water deposited, in </a:t>
            </a:r>
            <a:r>
              <a:rPr lang="en-US" dirty="0" err="1" smtClean="0"/>
              <a:t>Chasma</a:t>
            </a:r>
            <a:r>
              <a:rPr lang="en-US" dirty="0" smtClean="0"/>
              <a:t> Canyon, Mars. Note the elongate islands in the channel, resembling islands that have been shaped by rivers on Earth.</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26</a:t>
            </a:fld>
            <a:endParaRPr lang="en-US"/>
          </a:p>
        </p:txBody>
      </p:sp>
    </p:spTree>
    <p:extLst>
      <p:ext uri="{BB962C8B-B14F-4D97-AF65-F5344CB8AC3E}">
        <p14:creationId xmlns:p14="http://schemas.microsoft.com/office/powerpoint/2010/main" val="7276500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BxF.2a</a:t>
            </a:r>
            <a:r>
              <a:rPr lang="en-US" dirty="0" smtClean="0"/>
              <a:t>  Water-carved landscapes on Mars, as photographed by satellites orbiting the planet.</a:t>
            </a:r>
          </a:p>
          <a:p>
            <a:r>
              <a:rPr lang="en-US" dirty="0" smtClean="0"/>
              <a:t>(a) An oblique view showing stream channels on Mars resembling channels cut by rivers on Earth.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27</a:t>
            </a:fld>
            <a:endParaRPr lang="en-US"/>
          </a:p>
        </p:txBody>
      </p:sp>
    </p:spTree>
    <p:extLst>
      <p:ext uri="{BB962C8B-B14F-4D97-AF65-F5344CB8AC3E}">
        <p14:creationId xmlns:p14="http://schemas.microsoft.com/office/powerpoint/2010/main" val="17554004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BxF.2b</a:t>
            </a:r>
            <a:r>
              <a:rPr lang="en-US" dirty="0" smtClean="0"/>
              <a:t>  Water-carved landscapes on Mars, as photographed by satellites orbiting the planet.</a:t>
            </a:r>
          </a:p>
          <a:p>
            <a:r>
              <a:rPr lang="en-US" dirty="0" smtClean="0"/>
              <a:t>(</a:t>
            </a:r>
            <a:r>
              <a:rPr lang="en-US" dirty="0" err="1" smtClean="0"/>
              <a:t>b</a:t>
            </a:r>
            <a:r>
              <a:rPr lang="en-US" dirty="0" smtClean="0"/>
              <a:t>) Layers of strata, interpreted to be water deposited, in </a:t>
            </a:r>
            <a:r>
              <a:rPr lang="en-US" dirty="0" err="1" smtClean="0"/>
              <a:t>Chasma</a:t>
            </a:r>
            <a:r>
              <a:rPr lang="en-US" dirty="0" smtClean="0"/>
              <a:t> Canyon, Mars. Note the elongate islands in the channel, resembling islands that have been shaped by rivers on Earth.</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28</a:t>
            </a:fld>
            <a:endParaRPr lang="en-US"/>
          </a:p>
        </p:txBody>
      </p:sp>
    </p:spTree>
    <p:extLst>
      <p:ext uri="{BB962C8B-B14F-4D97-AF65-F5344CB8AC3E}">
        <p14:creationId xmlns:p14="http://schemas.microsoft.com/office/powerpoint/2010/main" val="16823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F.1 </a:t>
            </a:r>
            <a:r>
              <a:rPr lang="en-US" dirty="0" smtClean="0"/>
              <a:t> Examples of the great variety of landscapes on Earth.</a:t>
            </a:r>
          </a:p>
          <a:p>
            <a:r>
              <a:rPr lang="en-US" dirty="0" smtClean="0"/>
              <a:t>(a) The Amazon jungle, Peru. (</a:t>
            </a:r>
            <a:r>
              <a:rPr lang="en-US" dirty="0" err="1" smtClean="0"/>
              <a:t>b</a:t>
            </a:r>
            <a:r>
              <a:rPr lang="en-US" dirty="0" smtClean="0"/>
              <a:t>) Glaciated peaks of the Alps, France. (</a:t>
            </a:r>
            <a:r>
              <a:rPr lang="en-US" dirty="0" err="1" smtClean="0"/>
              <a:t>c</a:t>
            </a:r>
            <a:r>
              <a:rPr lang="en-US" dirty="0" smtClean="0"/>
              <a:t>) Buttes of sandstone, Monument Valley, Arizona. (</a:t>
            </a:r>
            <a:r>
              <a:rPr lang="en-US" dirty="0" err="1" smtClean="0"/>
              <a:t>d</a:t>
            </a:r>
            <a:r>
              <a:rPr lang="en-US" dirty="0" smtClean="0"/>
              <a:t>) Cliffs rise from the forest in the Blue Mountains, Australia.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a:t>
            </a:fld>
            <a:endParaRPr lang="en-US"/>
          </a:p>
        </p:txBody>
      </p:sp>
    </p:spTree>
    <p:extLst>
      <p:ext uri="{BB962C8B-B14F-4D97-AF65-F5344CB8AC3E}">
        <p14:creationId xmlns:p14="http://schemas.microsoft.com/office/powerpoint/2010/main" val="1345784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F.1a </a:t>
            </a:r>
            <a:r>
              <a:rPr lang="en-US" dirty="0" smtClean="0"/>
              <a:t> Examples of the great variety of landscapes on Earth.</a:t>
            </a:r>
          </a:p>
          <a:p>
            <a:r>
              <a:rPr lang="en-US" dirty="0" smtClean="0"/>
              <a:t>(a) The Amazon jungle, Peru.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a:t>
            </a:fld>
            <a:endParaRPr lang="en-US"/>
          </a:p>
        </p:txBody>
      </p:sp>
    </p:spTree>
    <p:extLst>
      <p:ext uri="{BB962C8B-B14F-4D97-AF65-F5344CB8AC3E}">
        <p14:creationId xmlns:p14="http://schemas.microsoft.com/office/powerpoint/2010/main" val="1229580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F.1b </a:t>
            </a:r>
            <a:r>
              <a:rPr lang="en-US" dirty="0" smtClean="0"/>
              <a:t> Examples of the great variety of landscapes on Earth.</a:t>
            </a:r>
          </a:p>
          <a:p>
            <a:r>
              <a:rPr lang="en-US" dirty="0" smtClean="0"/>
              <a:t>(</a:t>
            </a:r>
            <a:r>
              <a:rPr lang="en-US" dirty="0" err="1" smtClean="0"/>
              <a:t>b</a:t>
            </a:r>
            <a:r>
              <a:rPr lang="en-US" dirty="0" smtClean="0"/>
              <a:t>) Glaciated peaks of the Alps, France.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a:t>
            </a:fld>
            <a:endParaRPr lang="en-US"/>
          </a:p>
        </p:txBody>
      </p:sp>
    </p:spTree>
    <p:extLst>
      <p:ext uri="{BB962C8B-B14F-4D97-AF65-F5344CB8AC3E}">
        <p14:creationId xmlns:p14="http://schemas.microsoft.com/office/powerpoint/2010/main" val="1515026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F.1c </a:t>
            </a:r>
            <a:r>
              <a:rPr lang="en-US" dirty="0" smtClean="0"/>
              <a:t> Examples of the great variety of landscapes on Earth.</a:t>
            </a:r>
          </a:p>
          <a:p>
            <a:r>
              <a:rPr lang="en-US" dirty="0" smtClean="0"/>
              <a:t>(</a:t>
            </a:r>
            <a:r>
              <a:rPr lang="en-US" dirty="0" err="1" smtClean="0"/>
              <a:t>c</a:t>
            </a:r>
            <a:r>
              <a:rPr lang="en-US" dirty="0" smtClean="0"/>
              <a:t>) Buttes of sandstone, Monument Valley, Arizona.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a:t>
            </a:fld>
            <a:endParaRPr lang="en-US"/>
          </a:p>
        </p:txBody>
      </p:sp>
    </p:spTree>
    <p:extLst>
      <p:ext uri="{BB962C8B-B14F-4D97-AF65-F5344CB8AC3E}">
        <p14:creationId xmlns:p14="http://schemas.microsoft.com/office/powerpoint/2010/main" val="1537205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F.1d </a:t>
            </a:r>
            <a:r>
              <a:rPr lang="en-US" dirty="0" smtClean="0"/>
              <a:t> Examples of the great variety of landscapes on Earth.</a:t>
            </a:r>
          </a:p>
          <a:p>
            <a:r>
              <a:rPr lang="en-US" dirty="0" smtClean="0"/>
              <a:t>(</a:t>
            </a:r>
            <a:r>
              <a:rPr lang="en-US" dirty="0" err="1" smtClean="0"/>
              <a:t>d</a:t>
            </a:r>
            <a:r>
              <a:rPr lang="en-US" dirty="0" smtClean="0"/>
              <a:t>) Cliffs rise from the forest in the Blue Mountains, Australia.</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a:t>
            </a:fld>
            <a:endParaRPr lang="en-US"/>
          </a:p>
        </p:txBody>
      </p:sp>
    </p:spTree>
    <p:extLst>
      <p:ext uri="{BB962C8B-B14F-4D97-AF65-F5344CB8AC3E}">
        <p14:creationId xmlns:p14="http://schemas.microsoft.com/office/powerpoint/2010/main" val="1852948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BxF.1a </a:t>
            </a:r>
            <a:r>
              <a:rPr lang="en-US" dirty="0" smtClean="0"/>
              <a:t> Topographic maps and profiles.</a:t>
            </a:r>
          </a:p>
          <a:p>
            <a:r>
              <a:rPr lang="en-US" dirty="0" smtClean="0"/>
              <a:t>(a) A contour line is the intersection of a horizontal plane with the land surface. This block diagram shows the map area.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a:t>
            </a:fld>
            <a:endParaRPr lang="en-US"/>
          </a:p>
        </p:txBody>
      </p:sp>
    </p:spTree>
    <p:extLst>
      <p:ext uri="{BB962C8B-B14F-4D97-AF65-F5344CB8AC3E}">
        <p14:creationId xmlns:p14="http://schemas.microsoft.com/office/powerpoint/2010/main" val="3581080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BxF.1b </a:t>
            </a:r>
            <a:r>
              <a:rPr lang="en-US" dirty="0" smtClean="0"/>
              <a:t> Topographic maps and profiles.</a:t>
            </a:r>
          </a:p>
          <a:p>
            <a:r>
              <a:rPr lang="en-US" dirty="0" smtClean="0"/>
              <a:t>(</a:t>
            </a:r>
            <a:r>
              <a:rPr lang="en-US" dirty="0" err="1" smtClean="0"/>
              <a:t>b</a:t>
            </a:r>
            <a:r>
              <a:rPr lang="en-US" dirty="0" smtClean="0"/>
              <a:t>) A topographic map depicts the shape of the land surface through the use of contour lines. The difference in elevation between two adjacent lines is the contour interval.</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a:t>
            </a:fld>
            <a:endParaRPr lang="en-US"/>
          </a:p>
        </p:txBody>
      </p:sp>
    </p:spTree>
    <p:extLst>
      <p:ext uri="{BB962C8B-B14F-4D97-AF65-F5344CB8AC3E}">
        <p14:creationId xmlns:p14="http://schemas.microsoft.com/office/powerpoint/2010/main" val="1571779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a:t>
            </a:r>
            <a:r>
              <a:rPr lang="en-US" sz="1200" dirty="0">
                <a:latin typeface="Arial"/>
                <a:cs typeface="Arial"/>
              </a:rPr>
              <a:t>Edition </a:t>
            </a:r>
          </a:p>
          <a:p>
            <a:pPr algn="r"/>
            <a:r>
              <a:rPr lang="en-US" sz="1200" dirty="0">
                <a:latin typeface="Arial"/>
                <a:cs typeface="Arial"/>
              </a:rPr>
              <a:t>Copyright © </a:t>
            </a:r>
            <a:r>
              <a:rPr lang="en-US" sz="1200" dirty="0" smtClean="0">
                <a:latin typeface="Arial"/>
                <a:cs typeface="Arial"/>
              </a:rPr>
              <a:t>2016 </a:t>
            </a:r>
            <a:r>
              <a:rPr lang="en-US" sz="1200" dirty="0">
                <a:latin typeface="Arial"/>
                <a:cs typeface="Arial"/>
              </a:rPr>
              <a:t>W. W. Norton &amp; Company</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Box 5"/>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685800" y="228600"/>
            <a:ext cx="7772400" cy="1524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5715" name="Rectangle 3"/>
          <p:cNvSpPr>
            <a:spLocks noGrp="1" noChangeArrowheads="1"/>
          </p:cNvSpPr>
          <p:nvPr>
            <p:ph type="body" idx="1"/>
          </p:nvPr>
        </p:nvSpPr>
        <p:spPr bwMode="auto">
          <a:xfrm>
            <a:off x="685800" y="1905000"/>
            <a:ext cx="7772400" cy="4191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717" name="Rectangle 5"/>
          <p:cNvSpPr>
            <a:spLocks noGrp="1" noChangeArrowheads="1"/>
          </p:cNvSpPr>
          <p:nvPr>
            <p:ph type="ftr" sz="quarter" idx="3"/>
          </p:nvPr>
        </p:nvSpPr>
        <p:spPr bwMode="auto">
          <a:xfrm>
            <a:off x="685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mn-ea"/>
                <a:cs typeface="+mn-cs"/>
              </a:defRPr>
            </a:lvl1pPr>
          </a:lstStyle>
          <a:p>
            <a:endParaRPr lang="en-US"/>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2pPr>
      <a:lvl3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3pPr>
      <a:lvl4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4pPr>
      <a:lvl5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6pPr>
      <a:lvl7pPr marL="9144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7pPr>
      <a:lvl8pPr marL="13716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8pPr>
      <a:lvl9pPr marL="18288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9pPr>
    </p:titleStyle>
    <p:bodyStyle>
      <a:lvl1pPr marL="342900" indent="-342900" algn="l" rtl="0" fontAlgn="base">
        <a:spcBef>
          <a:spcPct val="20000"/>
        </a:spcBef>
        <a:spcAft>
          <a:spcPct val="0"/>
        </a:spcAft>
        <a:buFont typeface="Wingdings" charset="2"/>
        <a:buChar char="s"/>
        <a:defRPr sz="3200">
          <a:solidFill>
            <a:schemeClr val="tx1"/>
          </a:solidFill>
          <a:latin typeface="+mn-lt"/>
          <a:ea typeface="+mn-ea"/>
          <a:cs typeface="+mn-cs"/>
        </a:defRPr>
      </a:lvl1pPr>
      <a:lvl2pPr marL="742950" indent="-285750" algn="l" rtl="0" fontAlgn="base">
        <a:spcBef>
          <a:spcPct val="20000"/>
        </a:spcBef>
        <a:spcAft>
          <a:spcPct val="0"/>
        </a:spcAft>
        <a:buFont typeface="Wingdings" charset="2"/>
        <a:buChar char="s"/>
        <a:defRPr sz="2800">
          <a:solidFill>
            <a:schemeClr val="tx1"/>
          </a:solidFill>
          <a:latin typeface="+mn-lt"/>
          <a:ea typeface="+mn-ea"/>
          <a:cs typeface="+mn-cs"/>
        </a:defRPr>
      </a:lvl2pPr>
      <a:lvl3pPr marL="1143000" indent="-228600" algn="l" rtl="0" fontAlgn="base">
        <a:spcBef>
          <a:spcPct val="20000"/>
        </a:spcBef>
        <a:spcAft>
          <a:spcPct val="0"/>
        </a:spcAft>
        <a:buFont typeface="Wingdings" charset="2"/>
        <a:buChar char="s"/>
        <a:defRPr sz="2400">
          <a:solidFill>
            <a:schemeClr val="tx1"/>
          </a:solidFill>
          <a:latin typeface="+mn-lt"/>
          <a:ea typeface="+mn-ea"/>
          <a:cs typeface="+mn-cs"/>
        </a:defRPr>
      </a:lvl3pPr>
      <a:lvl4pPr marL="1600200" indent="-228600" algn="l" rtl="0" fontAlgn="base">
        <a:spcBef>
          <a:spcPct val="20000"/>
        </a:spcBef>
        <a:spcAft>
          <a:spcPct val="0"/>
        </a:spcAft>
        <a:buFont typeface="Wingdings" charset="2"/>
        <a:buChar char="s"/>
        <a:defRPr sz="2000">
          <a:solidFill>
            <a:schemeClr val="tx1"/>
          </a:solidFill>
          <a:latin typeface="+mn-lt"/>
          <a:ea typeface="+mn-ea"/>
          <a:cs typeface="+mn-cs"/>
        </a:defRPr>
      </a:lvl4pPr>
      <a:lvl5pPr marL="2057400" indent="-228600" algn="l" rtl="0" fontAlgn="base">
        <a:spcBef>
          <a:spcPct val="20000"/>
        </a:spcBef>
        <a:spcAft>
          <a:spcPct val="0"/>
        </a:spcAft>
        <a:buFont typeface="Wingdings" charset="2"/>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5" name="Rectangle 25"/>
          <p:cNvSpPr>
            <a:spLocks noGrp="1" noChangeArrowheads="1"/>
          </p:cNvSpPr>
          <p:nvPr/>
        </p:nvSpPr>
        <p:spPr bwMode="auto">
          <a:xfrm>
            <a:off x="1371600" y="4572000"/>
            <a:ext cx="6400800" cy="1524000"/>
          </a:xfrm>
          <a:prstGeom prst="rect">
            <a:avLst/>
          </a:prstGeom>
          <a:noFill/>
          <a:ln w="9525">
            <a:noFill/>
            <a:miter lim="800000"/>
            <a:headEnd/>
            <a:tailEnd/>
          </a:ln>
          <a:effectLst/>
        </p:spPr>
        <p:txBody>
          <a:bodyPr>
            <a:prstTxWarp prst="textNoShape">
              <a:avLst/>
            </a:prstTxWarp>
          </a:bodyPr>
          <a:lstStyle/>
          <a:p>
            <a:pPr algn="ctr"/>
            <a:r>
              <a:rPr lang="en-US" sz="2800" b="1" dirty="0" smtClean="0">
                <a:solidFill>
                  <a:schemeClr val="tx2"/>
                </a:solidFill>
                <a:latin typeface="Verdana" charset="0"/>
              </a:rPr>
              <a:t>Interlude F</a:t>
            </a:r>
          </a:p>
          <a:p>
            <a:pPr algn="ctr"/>
            <a:r>
              <a:rPr lang="en-US" sz="2800" dirty="0" smtClean="0">
                <a:solidFill>
                  <a:schemeClr val="tx2"/>
                </a:solidFill>
                <a:latin typeface="Verdana" charset="0"/>
              </a:rPr>
              <a:t>An Introduction to Landscapes and the Hydrological Cycle</a:t>
            </a:r>
            <a:endParaRPr lang="en-US" sz="2800" dirty="0">
              <a:solidFill>
                <a:schemeClr val="tx2"/>
              </a:solidFill>
              <a:latin typeface="Verdana" charset="0"/>
            </a:endParaRPr>
          </a:p>
        </p:txBody>
      </p:sp>
      <p:sp>
        <p:nvSpPr>
          <p:cNvPr id="102426" name="Text Box 26"/>
          <p:cNvSpPr txBox="1">
            <a:spLocks noChangeArrowheads="1"/>
          </p:cNvSpPr>
          <p:nvPr/>
        </p:nvSpPr>
        <p:spPr bwMode="auto">
          <a:xfrm>
            <a:off x="0" y="6477000"/>
            <a:ext cx="9144000" cy="274638"/>
          </a:xfrm>
          <a:prstGeom prst="rect">
            <a:avLst/>
          </a:prstGeom>
          <a:noFill/>
          <a:ln w="9525">
            <a:noFill/>
            <a:miter lim="800000"/>
            <a:headEnd/>
            <a:tailEnd/>
          </a:ln>
          <a:effectLst/>
        </p:spPr>
        <p:txBody>
          <a:bodyPr>
            <a:prstTxWarp prst="textNoShape">
              <a:avLst/>
            </a:prstTxWarp>
            <a:spAutoFit/>
          </a:bodyPr>
          <a:lstStyle/>
          <a:p>
            <a:pPr algn="ctr"/>
            <a:r>
              <a:rPr lang="en-US" sz="1200" b="1" dirty="0">
                <a:solidFill>
                  <a:schemeClr val="tx2"/>
                </a:solidFill>
                <a:latin typeface="Verdana" charset="0"/>
              </a:rPr>
              <a:t>©</a:t>
            </a:r>
            <a:r>
              <a:rPr lang="en-US" sz="1200" b="1" dirty="0" smtClean="0">
                <a:solidFill>
                  <a:schemeClr val="tx2"/>
                </a:solidFill>
                <a:latin typeface="Verdana" charset="0"/>
              </a:rPr>
              <a:t>2016 </a:t>
            </a:r>
            <a:r>
              <a:rPr lang="en-US" sz="1200" b="1" dirty="0">
                <a:solidFill>
                  <a:schemeClr val="tx2"/>
                </a:solidFill>
                <a:latin typeface="Verdana" charset="0"/>
              </a:rPr>
              <a:t>W. W. Norton &amp; Company, Inc.</a:t>
            </a:r>
          </a:p>
        </p:txBody>
      </p:sp>
      <p:sp>
        <p:nvSpPr>
          <p:cNvPr id="102427" name="Text Box 27"/>
          <p:cNvSpPr txBox="1">
            <a:spLocks noChangeArrowheads="1"/>
          </p:cNvSpPr>
          <p:nvPr/>
        </p:nvSpPr>
        <p:spPr bwMode="auto">
          <a:xfrm>
            <a:off x="933450" y="914400"/>
            <a:ext cx="7277100" cy="457200"/>
          </a:xfrm>
          <a:prstGeom prst="rect">
            <a:avLst/>
          </a:prstGeom>
          <a:noFill/>
          <a:ln w="9525">
            <a:noFill/>
            <a:miter lim="800000"/>
            <a:headEnd/>
            <a:tailEnd/>
          </a:ln>
          <a:effectLst/>
        </p:spPr>
        <p:txBody>
          <a:bodyPr>
            <a:prstTxWarp prst="textNoShape">
              <a:avLst/>
            </a:prstTxWarp>
            <a:spAutoFit/>
          </a:bodyPr>
          <a:lstStyle/>
          <a:p>
            <a:pPr algn="ctr"/>
            <a:r>
              <a:rPr lang="en-US">
                <a:solidFill>
                  <a:schemeClr val="tx2"/>
                </a:solidFill>
                <a:latin typeface="Verdana" charset="0"/>
              </a:rPr>
              <a:t>Stephen Marshak</a:t>
            </a:r>
          </a:p>
        </p:txBody>
      </p:sp>
      <p:sp>
        <p:nvSpPr>
          <p:cNvPr id="102428" name="Text Box 28"/>
          <p:cNvSpPr txBox="1">
            <a:spLocks noChangeArrowheads="1"/>
          </p:cNvSpPr>
          <p:nvPr/>
        </p:nvSpPr>
        <p:spPr bwMode="auto">
          <a:xfrm>
            <a:off x="3213894" y="3413125"/>
            <a:ext cx="2716212" cy="396875"/>
          </a:xfrm>
          <a:prstGeom prst="rect">
            <a:avLst/>
          </a:prstGeom>
          <a:noFill/>
          <a:ln w="9525">
            <a:noFill/>
            <a:miter lim="800000"/>
            <a:headEnd/>
            <a:tailEnd/>
          </a:ln>
          <a:effectLst/>
        </p:spPr>
        <p:txBody>
          <a:bodyPr>
            <a:prstTxWarp prst="textNoShape">
              <a:avLst/>
            </a:prstTxWarp>
            <a:spAutoFit/>
          </a:bodyPr>
          <a:lstStyle/>
          <a:p>
            <a:pPr algn="ctr"/>
            <a:r>
              <a:rPr lang="en-US" sz="2000" b="1">
                <a:solidFill>
                  <a:schemeClr val="tx2"/>
                </a:solidFill>
                <a:latin typeface="Verdana" charset="0"/>
              </a:rPr>
              <a:t>FIFTH EDITION</a:t>
            </a:r>
            <a:endParaRPr lang="en-US">
              <a:solidFill>
                <a:schemeClr val="tx2"/>
              </a:solidFill>
              <a:ea typeface="ＭＳ Ｐゴシック" charset="-128"/>
              <a:cs typeface="ＭＳ Ｐゴシック" charset="-128"/>
            </a:endParaRPr>
          </a:p>
        </p:txBody>
      </p:sp>
      <p:sp>
        <p:nvSpPr>
          <p:cNvPr id="102429" name="Line 29"/>
          <p:cNvSpPr>
            <a:spLocks noChangeShapeType="1"/>
          </p:cNvSpPr>
          <p:nvPr/>
        </p:nvSpPr>
        <p:spPr bwMode="auto">
          <a:xfrm>
            <a:off x="0" y="762000"/>
            <a:ext cx="9144000" cy="0"/>
          </a:xfrm>
          <a:prstGeom prst="line">
            <a:avLst/>
          </a:prstGeom>
          <a:noFill/>
          <a:ln w="25400" cap="flat" cmpd="sng" algn="ctr">
            <a:solidFill>
              <a:srgbClr val="E88C2A"/>
            </a:solidFill>
            <a:prstDash val="solid"/>
            <a:round/>
            <a:headEnd type="none" w="med" len="med"/>
            <a:tailEnd type="none" w="med" len="med"/>
          </a:ln>
          <a:effectLst/>
        </p:spPr>
        <p:txBody>
          <a:bodyPr wrap="none" anchor="ctr">
            <a:prstTxWarp prst="textNoShape">
              <a:avLst/>
            </a:prstTxWarp>
          </a:bodyPr>
          <a:lstStyle/>
          <a:p>
            <a:endParaRPr lang="en-US"/>
          </a:p>
        </p:txBody>
      </p:sp>
      <p:sp>
        <p:nvSpPr>
          <p:cNvPr id="102430" name="Line 30"/>
          <p:cNvSpPr>
            <a:spLocks noChangeShapeType="1"/>
          </p:cNvSpPr>
          <p:nvPr/>
        </p:nvSpPr>
        <p:spPr bwMode="auto">
          <a:xfrm>
            <a:off x="0" y="3962400"/>
            <a:ext cx="9144000" cy="0"/>
          </a:xfrm>
          <a:prstGeom prst="line">
            <a:avLst/>
          </a:prstGeom>
          <a:noFill/>
          <a:ln w="25400" cap="flat" cmpd="sng" algn="ctr">
            <a:solidFill>
              <a:srgbClr val="E88C2A"/>
            </a:solidFill>
            <a:prstDash val="solid"/>
            <a:round/>
            <a:headEnd type="none" w="med" len="med"/>
            <a:tailEnd type="none" w="med" len="med"/>
          </a:ln>
          <a:effectLst/>
        </p:spPr>
        <p:txBody>
          <a:bodyPr wrap="none" anchor="ctr">
            <a:prstTxWarp prst="textNoShape">
              <a:avLst/>
            </a:prstTxWarp>
          </a:bodyPr>
          <a:lstStyle/>
          <a:p>
            <a:endParaRPr lang="en-US"/>
          </a:p>
        </p:txBody>
      </p:sp>
      <p:sp>
        <p:nvSpPr>
          <p:cNvPr id="102431" name="Rectangle 31"/>
          <p:cNvSpPr>
            <a:spLocks noGrp="1" noChangeArrowheads="1"/>
          </p:cNvSpPr>
          <p:nvPr/>
        </p:nvSpPr>
        <p:spPr bwMode="auto">
          <a:xfrm>
            <a:off x="0" y="1447800"/>
            <a:ext cx="9144000" cy="1905000"/>
          </a:xfrm>
          <a:prstGeom prst="rect">
            <a:avLst/>
          </a:prstGeom>
          <a:noFill/>
          <a:ln w="9525">
            <a:noFill/>
            <a:miter lim="800000"/>
            <a:headEnd/>
            <a:tailEnd/>
          </a:ln>
          <a:effectLst/>
        </p:spPr>
        <p:txBody>
          <a:bodyPr anchor="ctr">
            <a:prstTxWarp prst="textNoShape">
              <a:avLst/>
            </a:prstTxWarp>
          </a:bodyPr>
          <a:lstStyle/>
          <a:p>
            <a:pPr algn="ctr"/>
            <a:r>
              <a:rPr lang="en-US" sz="4400" b="1" dirty="0" smtClean="0">
                <a:solidFill>
                  <a:schemeClr val="tx2"/>
                </a:solidFill>
                <a:latin typeface="Verdana" charset="0"/>
              </a:rPr>
              <a:t>ESSENTIALS OF</a:t>
            </a:r>
          </a:p>
          <a:p>
            <a:pPr algn="ctr"/>
            <a:r>
              <a:rPr lang="en-US" sz="6800" b="1" dirty="0" smtClean="0">
                <a:solidFill>
                  <a:srgbClr val="E88C2A"/>
                </a:solidFill>
                <a:latin typeface="Verdana" charset="0"/>
              </a:rPr>
              <a:t>Geology</a:t>
            </a:r>
            <a:endParaRPr lang="en-US" sz="6800" b="1" dirty="0">
              <a:solidFill>
                <a:srgbClr val="E88C2A"/>
              </a:solidFill>
              <a:latin typeface="Verdana"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e can also represent variations in elevation by means of a topographic profile. A topographic profile (along section line XX') shows the shape of the land surface as seen in a vertical slice. This map uses a scale of 0:400 meters with a scale interval of 100 meters. Using this scale we can find that River Valley is 50 meters and Hilltop is 300 meters above sea level. So relief as the difference between adjacent points such as a hill and a valley is shown."/>
          <p:cNvPicPr>
            <a:picLocks noChangeAspect="1"/>
          </p:cNvPicPr>
          <p:nvPr/>
        </p:nvPicPr>
        <p:blipFill>
          <a:blip r:embed="rId3"/>
          <a:stretch>
            <a:fillRect/>
          </a:stretch>
        </p:blipFill>
        <p:spPr>
          <a:xfrm>
            <a:off x="304800" y="1812035"/>
            <a:ext cx="8534400" cy="2852928"/>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topographic map shows a distinct cliff. A steep cliff in a region of dipping sedimentary strata may indicate the presence of a resistant (difficult to erode) layer; low areas may be underlain with nonresistant (easy to erode) layers. A cross section (right) depicts a geologist’s interpretation of the subsurface along YY'. The cliff is the edge of a resistant rock layer. The resistance of the substrate to erosion controls topography. This map uses a scale of 70:210 meters with a scale interval of 10 meters. We can determine a level of the lowest and highest points. Layer of recent sediment, profile, escarpment, lowest and highest points are shown."/>
          <p:cNvPicPr>
            <a:picLocks noChangeAspect="1"/>
          </p:cNvPicPr>
          <p:nvPr/>
        </p:nvPicPr>
        <p:blipFill>
          <a:blip r:embed="rId3"/>
          <a:stretch>
            <a:fillRect/>
          </a:stretch>
        </p:blipFill>
        <p:spPr>
          <a:xfrm>
            <a:off x="304800" y="2135123"/>
            <a:ext cx="8534400" cy="2206752"/>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rocesses of uplift, subsidence, erosion, and deposition can be slow or rapid. There are parts a and b. Slow case is shown in part a. Averaged over time, the rates of uplift and subsidence range between 0.01 and 10 mm per year. Uplifted beach terraces form where the coast is rising relative to sea level. Present-day wave erosion is forming a new terrace and cutting a cliff on the edge of the old one. Rapid case is shown in part b. Erosion can carve out several meters of substrate during a single flood, storm, or landslide. So much erosion can take place during a single hurricane that houses built along the beach become undermined. This example happened as a result of “Superstorm Sandy” in 2012."/>
          <p:cNvPicPr>
            <a:picLocks noChangeAspect="1"/>
          </p:cNvPicPr>
          <p:nvPr/>
        </p:nvPicPr>
        <p:blipFill>
          <a:blip r:embed="rId3"/>
          <a:stretch>
            <a:fillRect/>
          </a:stretch>
        </p:blipFill>
        <p:spPr>
          <a:xfrm>
            <a:off x="304800" y="1595627"/>
            <a:ext cx="8534400" cy="3285744"/>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rocesses of uplift, subsidence, erosion, and deposition can be slow. Averaged over time, the rates of uplift and subsidence range between 0.01 and 10 mm per year. Uplifted beach terraces form where the coast is rising relative to sea level. Present-day wave erosion is forming a new terrace and cutting a cliff on the edge of the old one."/>
          <p:cNvPicPr>
            <a:picLocks noChangeAspect="1"/>
          </p:cNvPicPr>
          <p:nvPr/>
        </p:nvPicPr>
        <p:blipFill>
          <a:blip r:embed="rId3"/>
          <a:stretch>
            <a:fillRect/>
          </a:stretch>
        </p:blipFill>
        <p:spPr>
          <a:xfrm>
            <a:off x="304800" y="318516"/>
            <a:ext cx="8534400" cy="5839968"/>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rocesses of uplift, subsidence, erosion, and deposition can be rapid. Erosion can carve out several meters of substrate during a single flood, storm, or landslide. So much erosion can take place during a single hurricane that houses built along the beach become undermined. This example happened as a result of “Superstorm Sandy” in 2012."/>
          <p:cNvPicPr>
            <a:picLocks noChangeAspect="1"/>
          </p:cNvPicPr>
          <p:nvPr/>
        </p:nvPicPr>
        <p:blipFill>
          <a:blip r:embed="rId3"/>
          <a:stretch>
            <a:fillRect/>
          </a:stretch>
        </p:blipFill>
        <p:spPr>
          <a:xfrm>
            <a:off x="441959" y="318516"/>
            <a:ext cx="8260080" cy="5839968"/>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uman activities have had an increasingly important impact on the Earth’s surface. There are some examples in parts a, b, and c. In part a the pyramids of Egypt are human-made hills that rise above the desert sands. They have lasted for thousands of years. Part b shows that in the process of making highway cuts, deep valleys are cut through high ridges. This example borders a highway near Denver. In part c the stone dam holds back a reservoir in Colorado. Think about how long it would take a glacier to pile up so much sediment."/>
          <p:cNvPicPr>
            <a:picLocks noChangeAspect="1"/>
          </p:cNvPicPr>
          <p:nvPr/>
        </p:nvPicPr>
        <p:blipFill>
          <a:blip r:embed="rId3"/>
          <a:stretch>
            <a:fillRect/>
          </a:stretch>
        </p:blipFill>
        <p:spPr>
          <a:xfrm>
            <a:off x="365759" y="318516"/>
            <a:ext cx="8412480" cy="5839968"/>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uman activities have had an increasingly important impact on the Earth’s surface. The pyramids of Egypt are human-made hills that rise above the desert sands. They have lasted for thousands of years."/>
          <p:cNvPicPr>
            <a:picLocks noChangeAspect="1"/>
          </p:cNvPicPr>
          <p:nvPr/>
        </p:nvPicPr>
        <p:blipFill>
          <a:blip r:embed="rId3"/>
          <a:stretch>
            <a:fillRect/>
          </a:stretch>
        </p:blipFill>
        <p:spPr>
          <a:xfrm>
            <a:off x="304800" y="251460"/>
            <a:ext cx="8534400" cy="597408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uman activities have had an increasingly important impact on the Earth’s surface. In the process of making highway cuts, deep valleys are cut through high ridges. This example borders a highway near Denver."/>
          <p:cNvPicPr>
            <a:picLocks noChangeAspect="1"/>
          </p:cNvPicPr>
          <p:nvPr/>
        </p:nvPicPr>
        <p:blipFill>
          <a:blip r:embed="rId3"/>
          <a:stretch>
            <a:fillRect/>
          </a:stretch>
        </p:blipFill>
        <p:spPr>
          <a:xfrm>
            <a:off x="304800" y="275844"/>
            <a:ext cx="8534400" cy="5925312"/>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uman activities have had an increasingly important impact on the Earth’s surface. The stone dam holds back a reservoir in Colorado. Think about how long it would take a glacier to pile up so much sediment."/>
          <p:cNvPicPr>
            <a:picLocks noChangeAspect="1"/>
          </p:cNvPicPr>
          <p:nvPr/>
        </p:nvPicPr>
        <p:blipFill>
          <a:blip r:embed="rId3"/>
          <a:stretch>
            <a:fillRect/>
          </a:stretch>
        </p:blipFill>
        <p:spPr>
          <a:xfrm>
            <a:off x="304800" y="272795"/>
            <a:ext cx="8534400" cy="5931408"/>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ur planet’s water occupies several distinct reservoirs. The table contains information about major water reservoirs of the earth's hydrosphere. Oceans and seas have a volume of 1,388,000,000 cubic kilometers with 96.5 percent of total water. Glaciers, ice caps, snow have a volume of 24,064,000 cubic kilometers with 2.05 percent of total water and 68.7 percent of fresh water. Saline groundwater has a volume of 12,870,000 cubic kilometers with 0.76 percent of total water. Fresh groundwater has a volume of 10,500,000 cubic kilometers with 0.94 percent of total water and 30.1 percent of fresh water. Permafrost has a volume of 300,000 cubic kilometers with 0.022 percent of total water and 0.86 percent of fresh water. Freshwater lakes have a volume of 91,000 cubic kilometers with 0.007 percent of total water and 0.26 percent of fresh water. Salt lakes have a volume of 85,400 cubic kilometers with 0.006 percent of total water. Soil moisture has a volume of 16,500 cubic kilometers with 0.001 percent of total water and 0.05 percent of fresh water. Atmosphere has a volume of 12,900 cubic kilometers with 0.001 percent of total water and 0.04 percent of fresh water. Swamps have a volume of 11,470 cubic kilometers with 0.0008 percent of total water and 0.03 percent of fresh water. Rivers and streams have a volume of 2,120 cubic kilometers with 0.0002 percent of total water and 0.006 percent of fresh water. Living organisms have a volume of 1,120 cubic kilometers with 0.0001 percent of total water and 0.003 percent of fresh water."/>
          <p:cNvPicPr>
            <a:picLocks noChangeAspect="1"/>
          </p:cNvPicPr>
          <p:nvPr/>
        </p:nvPicPr>
        <p:blipFill>
          <a:blip r:embed="rId3"/>
          <a:stretch>
            <a:fillRect/>
          </a:stretch>
        </p:blipFill>
        <p:spPr>
          <a:xfrm>
            <a:off x="304800" y="803148"/>
            <a:ext cx="8534400" cy="4870704"/>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details of a landscape modified by the ocean surf on the east and stream erosion inland. Water cycles among the ocean, air, land surface, and subsurface in this region."/>
          <p:cNvPicPr>
            <a:picLocks noChangeAspect="1"/>
          </p:cNvPicPr>
          <p:nvPr/>
        </p:nvPicPr>
        <p:blipFill>
          <a:blip r:embed="rId3"/>
          <a:stretch>
            <a:fillRect/>
          </a:stretch>
        </p:blipFill>
        <p:spPr>
          <a:xfrm>
            <a:off x="505967" y="815339"/>
            <a:ext cx="8132064" cy="484632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ater circulates through a number of reservoirs in the Earth System: The Ocean Reservoir, The Organic Reservoir, The Atmospheric Reservoir, The Land Reservoir, The Snow and Ice Reservoir, The Subsurface Reservoir. Water circulation is shown by arrows. Solar radiation heats the water, and the increased thermal energy of the vibrating water molecules allows them to evaporate and drift upward in a gaseous state to become part of the atmosphere. Atmospheric water vapor moves with the wind to higher elevations, where it cools, undergoes condensation, and rains or snows. This water precipitates (falls out of the air) directly back into the ocean. The remainder precipitates onto land. Most of this water becomes trapped temporarily in the soil, or in plants and animals, and soon returns directly to the atmosphere by evapotranspiration (the sum of evaporation from bodies of water, evaporation from the ground surface, and release of water from plants and animals). Rainwater that did not become trapped in the soil or in living organisms either enters lakes or rivers and ultimately flows back to the sea as surface water, becomes trapped in glaciers, or sinks deeper into the ground to become groundwater. Groundwater also flows and ultimately returns to the Earth’s surface reservoirs. Water moves among the ocean, the atmosphere, reservoirs on or below the land, and living organisms."/>
          <p:cNvPicPr>
            <a:picLocks noChangeAspect="1"/>
          </p:cNvPicPr>
          <p:nvPr/>
        </p:nvPicPr>
        <p:blipFill>
          <a:blip r:embed="rId3"/>
          <a:stretch>
            <a:fillRect/>
          </a:stretch>
        </p:blipFill>
        <p:spPr>
          <a:xfrm>
            <a:off x="886967" y="318516"/>
            <a:ext cx="7370064" cy="5839968"/>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examples of surface landscape of the Moon, Mars, Venus, and Pluto in parts a, b, c, and d accordingly. Our Moon has a static, pockmarked landscape generated exclusively by meteorite impacts and volcanic activity. Astronomers estimate the crater Clavius, on the Moon, is about 3.8 to 3.9 billion years old, even though its outline remains very clear. It’s been around long enough for other craters to have impacted within it. There is a DEM depicting the surface of Mars. Mars does not have plate tectonics. So, Mars has no mountain belts or volcanic arcs. The plume activity in the planet’s distant past caused the uplift of bulge (the Tharsis Ridge). Thermal activity also led to the eruption of gargantuan hot-spot volcanoes, such as Olympus Mons, the highest mountain in the Solar System. Mars also boasts the largest known canyon, the Valles Marineris. Note the huge bulge of the Tharsis Ridge, the giant Olympus Mons volcano, and the deep Valles Marineris canyon. Alba Patera, Amazonis Planitia, Chryse Planitia, Solis Planum are also marked on the map. Different colors show the elevation ranged from low to high. Virtually the entire surface of Venus was resurfaced by volcanic eruption. There is a radar image of Venus. A thick blanket of clouds obscures the planet’s surface, so it can’t be seen through a telescope. Red areas are higher, blue areas lower. In 2015, NASA captured the first high-resolution image of Pluto’s surface. Pluto is a dwarf planet."/>
          <p:cNvPicPr>
            <a:picLocks noChangeAspect="1"/>
          </p:cNvPicPr>
          <p:nvPr/>
        </p:nvPicPr>
        <p:blipFill>
          <a:blip r:embed="rId3"/>
          <a:stretch>
            <a:fillRect/>
          </a:stretch>
        </p:blipFill>
        <p:spPr>
          <a:xfrm>
            <a:off x="1536192" y="318516"/>
            <a:ext cx="6071616" cy="5839968"/>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ur Moon has a static, pockmarked landscape generated exclusively by meteorite impacts and volcanic activity. Astronomers estimate the crater Clavius, on the Moon, is about 3.8 to 3.9 billion years old, even though its outline remains very clear. It’s been around long enough for other craters to have impacted within it."/>
          <p:cNvPicPr>
            <a:picLocks noChangeAspect="1"/>
          </p:cNvPicPr>
          <p:nvPr/>
        </p:nvPicPr>
        <p:blipFill>
          <a:blip r:embed="rId3"/>
          <a:stretch>
            <a:fillRect/>
          </a:stretch>
        </p:blipFill>
        <p:spPr>
          <a:xfrm>
            <a:off x="521208" y="318516"/>
            <a:ext cx="8101584" cy="5839968"/>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DEM depicting the surface of Mars. Mars does not have plate tectonics. So, Mars has no mountain belts or volcanic arcs. The plume activity in the planet’s distant past caused the uplift of bulge (the Tharsis Ridge). Thermal activity also led to the eruption of gargantuan hot-spot volcanoes, such as Olympus Mons, the highest mountain in the Solar System. Mars also boasts the largest known canyon, the Valles Marineris. Note the huge bulge of the Tharsis Ridge, the giant Olympus Mons volcano, and the deep Valles Marineris canyon. Alba Patera, Amazonis Planitia, Chryse Planitia, Solis Planum are also marked on the map. Different colors show the elevation ranged from low to high."/>
          <p:cNvPicPr>
            <a:picLocks noChangeAspect="1"/>
          </p:cNvPicPr>
          <p:nvPr/>
        </p:nvPicPr>
        <p:blipFill>
          <a:blip r:embed="rId3"/>
          <a:stretch>
            <a:fillRect/>
          </a:stretch>
        </p:blipFill>
        <p:spPr>
          <a:xfrm>
            <a:off x="1036320" y="318516"/>
            <a:ext cx="7071360" cy="5839968"/>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rtually the entire surface of Venus was resurfaced by volcanic eruption. There is a radar image of Venus. A thick blanket of clouds obscures the planet’s surface, so it can’t be seen through a telescope. Red areas are higher, blue areas lower."/>
          <p:cNvPicPr>
            <a:picLocks noChangeAspect="1"/>
          </p:cNvPicPr>
          <p:nvPr/>
        </p:nvPicPr>
        <p:blipFill>
          <a:blip r:embed="rId3"/>
          <a:stretch>
            <a:fillRect/>
          </a:stretch>
        </p:blipFill>
        <p:spPr>
          <a:xfrm>
            <a:off x="1728216" y="318516"/>
            <a:ext cx="5687568" cy="5839968"/>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 2015, NASA captured the first high-resolution image of Pluto’s surface. Pluto is a dwarf planet."/>
          <p:cNvPicPr>
            <a:picLocks noChangeAspect="1"/>
          </p:cNvPicPr>
          <p:nvPr/>
        </p:nvPicPr>
        <p:blipFill>
          <a:blip r:embed="rId3"/>
          <a:stretch>
            <a:fillRect/>
          </a:stretch>
        </p:blipFill>
        <p:spPr>
          <a:xfrm>
            <a:off x="1743455" y="318516"/>
            <a:ext cx="5657088" cy="5839968"/>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gh-resolution images of Mars reveal a number of landforms that look as if they formed in response to flowing water. Examples include networks of channels resembling river networks on the Earth. There are parts a and b. In part a there is an oblique view showing stream channels on Mars resembling channels cut by rivers on the Earth. Parts b shows layers of strata, interpreted to be water deposited, in Chasma Canyon, Mars. Note the elongate islands in the channel, resembling islands that have been shaped by rivers on the Earth."/>
          <p:cNvPicPr>
            <a:picLocks noChangeAspect="1"/>
          </p:cNvPicPr>
          <p:nvPr/>
        </p:nvPicPr>
        <p:blipFill>
          <a:blip r:embed="rId3"/>
          <a:stretch>
            <a:fillRect/>
          </a:stretch>
        </p:blipFill>
        <p:spPr>
          <a:xfrm>
            <a:off x="304800" y="1613916"/>
            <a:ext cx="8534400" cy="3249168"/>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gh-resolution images of Mars reveal a number of landforms that look as if they formed in response to flowing water. There is an oblique view showing stream channels on Mars resembling channels cut by rivers on Earth."/>
          <p:cNvPicPr>
            <a:picLocks noChangeAspect="1"/>
          </p:cNvPicPr>
          <p:nvPr/>
        </p:nvPicPr>
        <p:blipFill>
          <a:blip r:embed="rId3"/>
          <a:stretch>
            <a:fillRect/>
          </a:stretch>
        </p:blipFill>
        <p:spPr>
          <a:xfrm>
            <a:off x="304800" y="669035"/>
            <a:ext cx="8534400" cy="5138928"/>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gh-resolution images of Mars reveal a number of landforms that look as if they formed in response to flowing water. There are layers of strata, interpreted to be water deposited, in Chasma Canyon, Mars. Note the elongate islands in the channel, resembling islands that have been shaped by rivers on Earth."/>
          <p:cNvPicPr>
            <a:picLocks noChangeAspect="1"/>
          </p:cNvPicPr>
          <p:nvPr/>
        </p:nvPicPr>
        <p:blipFill>
          <a:blip r:embed="rId3"/>
          <a:stretch>
            <a:fillRect/>
          </a:stretch>
        </p:blipFill>
        <p:spPr>
          <a:xfrm>
            <a:off x="408432" y="318516"/>
            <a:ext cx="8327136" cy="5839968"/>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b, c, and d. All the parts show photos of different landscapes on the Earth. The Amazon jungle in Peru, Glaciated peaks of the Alps in France, Buttes of sandstone in Monument Valley, Arizona, Cliffs rising from the forest in the Blue Mountains, Australia are shown in parts a, b, c, and d accordingly."/>
          <p:cNvPicPr>
            <a:picLocks noChangeAspect="1"/>
          </p:cNvPicPr>
          <p:nvPr/>
        </p:nvPicPr>
        <p:blipFill>
          <a:blip r:embed="rId3"/>
          <a:stretch>
            <a:fillRect/>
          </a:stretch>
        </p:blipFill>
        <p:spPr>
          <a:xfrm>
            <a:off x="615696" y="318516"/>
            <a:ext cx="7912608" cy="5839968"/>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Amazon jungle in Peru is on the photo."/>
          <p:cNvPicPr>
            <a:picLocks noChangeAspect="1"/>
          </p:cNvPicPr>
          <p:nvPr/>
        </p:nvPicPr>
        <p:blipFill>
          <a:blip r:embed="rId3"/>
          <a:stretch>
            <a:fillRect/>
          </a:stretch>
        </p:blipFill>
        <p:spPr>
          <a:xfrm>
            <a:off x="323088" y="318516"/>
            <a:ext cx="8497824" cy="5839968"/>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laciated peaks of the Alps in France are on the photo."/>
          <p:cNvPicPr>
            <a:picLocks noChangeAspect="1"/>
          </p:cNvPicPr>
          <p:nvPr/>
        </p:nvPicPr>
        <p:blipFill>
          <a:blip r:embed="rId3"/>
          <a:stretch>
            <a:fillRect/>
          </a:stretch>
        </p:blipFill>
        <p:spPr>
          <a:xfrm>
            <a:off x="304800" y="318516"/>
            <a:ext cx="8534400" cy="5839968"/>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ttes of sandstone in Monument Valley, Arizona, are on the photo."/>
          <p:cNvPicPr>
            <a:picLocks noChangeAspect="1"/>
          </p:cNvPicPr>
          <p:nvPr/>
        </p:nvPicPr>
        <p:blipFill>
          <a:blip r:embed="rId3"/>
          <a:stretch>
            <a:fillRect/>
          </a:stretch>
        </p:blipFill>
        <p:spPr>
          <a:xfrm>
            <a:off x="304800" y="318516"/>
            <a:ext cx="8534400" cy="5839968"/>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iffs rising from the forest in the Blue Mountains, Australia are on the photo."/>
          <p:cNvPicPr>
            <a:picLocks noChangeAspect="1"/>
          </p:cNvPicPr>
          <p:nvPr/>
        </p:nvPicPr>
        <p:blipFill>
          <a:blip r:embed="rId3"/>
          <a:stretch>
            <a:fillRect/>
          </a:stretch>
        </p:blipFill>
        <p:spPr>
          <a:xfrm>
            <a:off x="304800" y="318516"/>
            <a:ext cx="8534400" cy="5839968"/>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y means of a topographic map, which uses contour lines to represent variations in elevation we convey information about topography. A contour line is the intersection of a horizontal plane with the land surface. This block diagram shows the map area in the range of 0-300 meters above sea level. Sea level, the contour line as the intersection between the land surface and an imaginary horizontal plane at 100 meters above sea level are shown."/>
          <p:cNvPicPr>
            <a:picLocks noChangeAspect="1"/>
          </p:cNvPicPr>
          <p:nvPr/>
        </p:nvPicPr>
        <p:blipFill>
          <a:blip r:embed="rId3"/>
          <a:stretch>
            <a:fillRect/>
          </a:stretch>
        </p:blipFill>
        <p:spPr>
          <a:xfrm>
            <a:off x="304800" y="659892"/>
            <a:ext cx="8534400" cy="5157216"/>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topographic map depicts the shape of the land surface through the use of contour lines. The difference in elevation between two adjacent lines is the contour interval. For a given topographic map, the contour interval is constant and equal to 50 meters. The spacing between contour lines represents the steepness of a slope. Specifically, closely spaced contour lines represent a steep slope, whereas widely spaced contour lines represent a gentle slope. Horizontal line XX' intersects this vertical slice."/>
          <p:cNvPicPr>
            <a:picLocks noChangeAspect="1"/>
          </p:cNvPicPr>
          <p:nvPr/>
        </p:nvPicPr>
        <p:blipFill>
          <a:blip r:embed="rId3"/>
          <a:stretch>
            <a:fillRect/>
          </a:stretch>
        </p:blipFill>
        <p:spPr>
          <a:xfrm>
            <a:off x="304800" y="925067"/>
            <a:ext cx="8534400" cy="4626864"/>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2004:Templates:Presentations:Designs:Borealis</Template>
  <TotalTime>122</TotalTime>
  <Words>1294</Words>
  <Application>Microsoft Office PowerPoint</Application>
  <PresentationFormat>On-screen Show (4:3)</PresentationFormat>
  <Paragraphs>87</Paragraphs>
  <Slides>28</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ＭＳ Ｐゴシック</vt:lpstr>
      <vt:lpstr>Arial</vt:lpstr>
      <vt:lpstr>Times</vt:lpstr>
      <vt:lpstr>Trebuchet MS</vt:lpstr>
      <vt:lpstr>Verdana</vt:lpstr>
      <vt:lpstr>Wingdings</vt:lpstr>
      <vt:lpstr>ヒラギノ角ゴ Pro W3</vt:lpstr>
      <vt:lpstr>Borealis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Sumanas, Inc.</Manager>
  <Company>© W. W. Norton &amp; Company, Inc.</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Essentials of Geology</dc:title>
  <dc:subject/>
  <dc:creator>Stephen Marshak</dc:creator>
  <cp:keywords/>
  <dc:description/>
  <cp:lastModifiedBy>Anna Mekhanova</cp:lastModifiedBy>
  <cp:revision>43</cp:revision>
  <dcterms:created xsi:type="dcterms:W3CDTF">2016-02-03T04:40:34Z</dcterms:created>
  <dcterms:modified xsi:type="dcterms:W3CDTF">2016-04-18T18:51:15Z</dcterms:modified>
  <cp:category/>
</cp:coreProperties>
</file>