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88" r:id="rId2"/>
    <p:sldId id="489" r:id="rId3"/>
    <p:sldId id="523" r:id="rId4"/>
    <p:sldId id="494" r:id="rId5"/>
    <p:sldId id="543" r:id="rId6"/>
    <p:sldId id="544" r:id="rId7"/>
    <p:sldId id="314" r:id="rId8"/>
    <p:sldId id="505" r:id="rId9"/>
    <p:sldId id="509" r:id="rId10"/>
    <p:sldId id="508" r:id="rId11"/>
    <p:sldId id="507" r:id="rId12"/>
    <p:sldId id="502" r:id="rId13"/>
    <p:sldId id="506" r:id="rId14"/>
    <p:sldId id="263" r:id="rId15"/>
    <p:sldId id="265" r:id="rId16"/>
    <p:sldId id="266" r:id="rId17"/>
    <p:sldId id="504" r:id="rId18"/>
    <p:sldId id="545" r:id="rId19"/>
    <p:sldId id="535" r:id="rId20"/>
    <p:sldId id="312" r:id="rId21"/>
    <p:sldId id="313" r:id="rId22"/>
    <p:sldId id="303" r:id="rId23"/>
    <p:sldId id="306" r:id="rId24"/>
    <p:sldId id="304" r:id="rId25"/>
    <p:sldId id="516" r:id="rId26"/>
    <p:sldId id="496" r:id="rId27"/>
    <p:sldId id="495" r:id="rId28"/>
    <p:sldId id="546" r:id="rId29"/>
    <p:sldId id="536" r:id="rId30"/>
    <p:sldId id="301" r:id="rId31"/>
    <p:sldId id="305" r:id="rId32"/>
    <p:sldId id="526" r:id="rId33"/>
    <p:sldId id="547" r:id="rId34"/>
    <p:sldId id="524" r:id="rId35"/>
    <p:sldId id="553" r:id="rId36"/>
    <p:sldId id="554" r:id="rId37"/>
    <p:sldId id="556" r:id="rId38"/>
    <p:sldId id="550" r:id="rId39"/>
    <p:sldId id="552" r:id="rId40"/>
    <p:sldId id="311" r:id="rId41"/>
    <p:sldId id="555" r:id="rId42"/>
    <p:sldId id="548" r:id="rId43"/>
    <p:sldId id="522" r:id="rId44"/>
    <p:sldId id="316" r:id="rId45"/>
    <p:sldId id="521" r:id="rId46"/>
    <p:sldId id="525" r:id="rId47"/>
    <p:sldId id="315" r:id="rId48"/>
    <p:sldId id="491" r:id="rId49"/>
    <p:sldId id="527" r:id="rId50"/>
    <p:sldId id="262" r:id="rId51"/>
    <p:sldId id="538" r:id="rId52"/>
    <p:sldId id="560" r:id="rId53"/>
    <p:sldId id="539" r:id="rId54"/>
    <p:sldId id="261" r:id="rId55"/>
    <p:sldId id="528" r:id="rId56"/>
    <p:sldId id="259" r:id="rId57"/>
    <p:sldId id="260" r:id="rId58"/>
    <p:sldId id="540" r:id="rId59"/>
    <p:sldId id="566" r:id="rId60"/>
    <p:sldId id="530" r:id="rId61"/>
    <p:sldId id="273" r:id="rId62"/>
    <p:sldId id="274" r:id="rId63"/>
    <p:sldId id="275" r:id="rId64"/>
    <p:sldId id="276" r:id="rId65"/>
    <p:sldId id="541" r:id="rId66"/>
    <p:sldId id="531" r:id="rId67"/>
    <p:sldId id="268" r:id="rId68"/>
    <p:sldId id="267" r:id="rId69"/>
    <p:sldId id="299" r:id="rId70"/>
    <p:sldId id="542" r:id="rId71"/>
    <p:sldId id="512" r:id="rId72"/>
    <p:sldId id="511" r:id="rId73"/>
    <p:sldId id="514" r:id="rId74"/>
    <p:sldId id="515" r:id="rId75"/>
    <p:sldId id="529" r:id="rId76"/>
    <p:sldId id="288" r:id="rId77"/>
    <p:sldId id="286" r:id="rId78"/>
    <p:sldId id="287" r:id="rId79"/>
    <p:sldId id="279" r:id="rId80"/>
    <p:sldId id="492" r:id="rId81"/>
    <p:sldId id="561" r:id="rId82"/>
    <p:sldId id="308" r:id="rId83"/>
    <p:sldId id="309" r:id="rId84"/>
    <p:sldId id="562" r:id="rId85"/>
    <p:sldId id="533" r:id="rId86"/>
    <p:sldId id="510" r:id="rId87"/>
    <p:sldId id="291" r:id="rId88"/>
    <p:sldId id="277" r:id="rId89"/>
    <p:sldId id="557" r:id="rId90"/>
    <p:sldId id="563" r:id="rId91"/>
    <p:sldId id="558" r:id="rId92"/>
    <p:sldId id="278" r:id="rId93"/>
    <p:sldId id="559" r:id="rId94"/>
    <p:sldId id="493" r:id="rId95"/>
    <p:sldId id="297" r:id="rId96"/>
    <p:sldId id="256" r:id="rId97"/>
    <p:sldId id="534" r:id="rId98"/>
    <p:sldId id="513" r:id="rId99"/>
    <p:sldId id="296" r:id="rId100"/>
    <p:sldId id="295" r:id="rId101"/>
    <p:sldId id="564" r:id="rId102"/>
    <p:sldId id="565" r:id="rId103"/>
    <p:sldId id="318" r:id="rId104"/>
    <p:sldId id="317" r:id="rId10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07A0D-5FA5-4864-A803-4A0FA98A6E52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35A-0E50-414E-B0DA-C5572E58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2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07A0D-5FA5-4864-A803-4A0FA98A6E52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35A-0E50-414E-B0DA-C5572E58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49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07A0D-5FA5-4864-A803-4A0FA98A6E52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35A-0E50-414E-B0DA-C5572E58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97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07A0D-5FA5-4864-A803-4A0FA98A6E52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35A-0E50-414E-B0DA-C5572E58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3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07A0D-5FA5-4864-A803-4A0FA98A6E52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35A-0E50-414E-B0DA-C5572E58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7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07A0D-5FA5-4864-A803-4A0FA98A6E52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35A-0E50-414E-B0DA-C5572E58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07A0D-5FA5-4864-A803-4A0FA98A6E52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35A-0E50-414E-B0DA-C5572E58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2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07A0D-5FA5-4864-A803-4A0FA98A6E52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35A-0E50-414E-B0DA-C5572E58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68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07A0D-5FA5-4864-A803-4A0FA98A6E52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35A-0E50-414E-B0DA-C5572E58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2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07A0D-5FA5-4864-A803-4A0FA98A6E52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35A-0E50-414E-B0DA-C5572E58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4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07A0D-5FA5-4864-A803-4A0FA98A6E52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D35A-0E50-414E-B0DA-C5572E58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5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07A0D-5FA5-4864-A803-4A0FA98A6E52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4D35A-0E50-414E-B0DA-C5572E58F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1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E14773-10DF-4F8B-B1C5-BED3621B5AAE}"/>
              </a:ext>
            </a:extLst>
          </p:cNvPr>
          <p:cNvSpPr txBox="1"/>
          <p:nvPr/>
        </p:nvSpPr>
        <p:spPr>
          <a:xfrm>
            <a:off x="609600" y="2362200"/>
            <a:ext cx="8001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Histology</a:t>
            </a:r>
          </a:p>
        </p:txBody>
      </p:sp>
    </p:spTree>
    <p:extLst>
      <p:ext uri="{BB962C8B-B14F-4D97-AF65-F5344CB8AC3E}">
        <p14:creationId xmlns:p14="http://schemas.microsoft.com/office/powerpoint/2010/main" val="1930173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09BA8-4674-445A-9F73-57E08ABC4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51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rvou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50"/>
            <a:ext cx="9144000" cy="527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2392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A19BD3-C6DA-4995-BB02-C16031A75F0A}"/>
              </a:ext>
            </a:extLst>
          </p:cNvPr>
          <p:cNvSpPr txBox="1"/>
          <p:nvPr/>
        </p:nvSpPr>
        <p:spPr>
          <a:xfrm>
            <a:off x="2590800" y="2286000"/>
            <a:ext cx="38947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Nerve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A bundle of axons</a:t>
            </a:r>
          </a:p>
        </p:txBody>
      </p:sp>
    </p:spTree>
    <p:extLst>
      <p:ext uri="{BB962C8B-B14F-4D97-AF65-F5344CB8AC3E}">
        <p14:creationId xmlns:p14="http://schemas.microsoft.com/office/powerpoint/2010/main" val="193069450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January 2014 | Tissue biology, Medical school stuff, Nervous system">
            <a:extLst>
              <a:ext uri="{FF2B5EF4-FFF2-40B4-BE49-F238E27FC236}">
                <a16:creationId xmlns:a16="http://schemas.microsoft.com/office/drawing/2014/main" id="{9279446E-4D8F-4E7A-9119-68CBCC578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357313"/>
            <a:ext cx="571500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2155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sectPeriphNerv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45532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sectPeriphNerv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6551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327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EF8764-7DE5-4BF6-88D2-87BA1C548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49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074EF2-DC75-47D5-A1C9-7D19BE5E7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95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8B3E5-FA1C-49D0-BAC6-8927F41B8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80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ery and vein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75"/>
            <a:ext cx="9144000" cy="5884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014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ery and ve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29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922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ery and vein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38"/>
            <a:ext cx="9144000" cy="6359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031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FE529-AC1A-4E1A-B0DB-D66B07644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41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Simple Cuboidal Epithelium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46424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Image result for thyroid gland his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966" y="1828800"/>
            <a:ext cx="4614068" cy="344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617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E14773-10DF-4F8B-B1C5-BED3621B5AAE}"/>
              </a:ext>
            </a:extLst>
          </p:cNvPr>
          <p:cNvSpPr txBox="1"/>
          <p:nvPr/>
        </p:nvSpPr>
        <p:spPr>
          <a:xfrm>
            <a:off x="381000" y="228600"/>
            <a:ext cx="868680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 Revealed Module:  3.  Tissues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Select topic:  Epithelial, Connective, Muscle and Nervous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 completion of this lab, students should be able to identify the following tissues: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Epithelium: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Simple squamous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Simple cuboidal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Simple columnar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Stratified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Connective tissue (CT)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Areolar (loose) CT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Dense CT (regular and irregular)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Adipose tissue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Blood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Cartilage   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Specialized CT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Bone: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Compact (hard), osteon, spongy bone (cancellous) 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Lamellae, lacunae, canaliculi, osteocyte, osteoblast,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21E9E4-EB46-449C-8F65-9FE1F01A3270}"/>
              </a:ext>
            </a:extLst>
          </p:cNvPr>
          <p:cNvSpPr txBox="1"/>
          <p:nvPr/>
        </p:nvSpPr>
        <p:spPr>
          <a:xfrm>
            <a:off x="4648200" y="1676400"/>
            <a:ext cx="457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Muscle tissue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Skeletal muscle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Cardiac muscle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Smooth muscle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Nerve tissue </a:t>
            </a:r>
          </a:p>
          <a:p>
            <a:endParaRPr lang="en-US" b="1" dirty="0"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Nerve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Glial cells</a:t>
            </a:r>
            <a:endParaRPr lang="en-US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FA83CF67-3738-4502-BF49-1CF7FF921DAB}"/>
              </a:ext>
            </a:extLst>
          </p:cNvPr>
          <p:cNvSpPr/>
          <p:nvPr/>
        </p:nvSpPr>
        <p:spPr>
          <a:xfrm>
            <a:off x="1752600" y="5334000"/>
            <a:ext cx="457200" cy="609600"/>
          </a:xfrm>
          <a:prstGeom prst="rightBrace">
            <a:avLst>
              <a:gd name="adj1" fmla="val 8333"/>
              <a:gd name="adj2" fmla="val 5075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38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yroid Tissu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1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yroi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389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CubEp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488"/>
            <a:ext cx="9144000" cy="5405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7450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pCubEpi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677164" cy="5649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583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CubEpi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789268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227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F57F2A-136B-40C0-A171-A8E43146F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EECCFC-4081-4A33-AD74-EBB515D0D1BC}"/>
              </a:ext>
            </a:extLst>
          </p:cNvPr>
          <p:cNvSpPr txBox="1"/>
          <p:nvPr/>
        </p:nvSpPr>
        <p:spPr>
          <a:xfrm>
            <a:off x="1143000" y="76200"/>
            <a:ext cx="15904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Kidney</a:t>
            </a:r>
          </a:p>
        </p:txBody>
      </p:sp>
    </p:spTree>
    <p:extLst>
      <p:ext uri="{BB962C8B-B14F-4D97-AF65-F5344CB8AC3E}">
        <p14:creationId xmlns:p14="http://schemas.microsoft.com/office/powerpoint/2010/main" val="3161073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FF5EF8-E33B-48EC-9F59-77CB92030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01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BA451-818B-434E-9274-6F89A7869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31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Simple Columnar Epithelium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91666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lue Histology - Epithelia and Glands">
            <a:extLst>
              <a:ext uri="{FF2B5EF4-FFF2-40B4-BE49-F238E27FC236}">
                <a16:creationId xmlns:a16="http://schemas.microsoft.com/office/drawing/2014/main" id="{452E6EB2-7791-4DA6-830D-70C967EC2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47750"/>
            <a:ext cx="381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740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Epithelium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2041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ColEp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543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658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pColumn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838"/>
            <a:ext cx="9144000" cy="5900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3341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5ED72AE4-E6E1-4E83-BA66-C66E80AFD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4465176" cy="464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137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Stratified Epithelium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1840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1A2D0A5C-0C11-493C-972D-82EC975F2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5114278" cy="532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210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ACB6F2C-CA54-44BE-AB15-A4E8E3855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289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1A2D0A5C-0C11-493C-972D-82EC975F2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5114278" cy="532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879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18B37-0D1C-4125-A646-D04ABF809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/>
          <a:lstStyle/>
          <a:p>
            <a:r>
              <a:rPr lang="en-US" dirty="0"/>
              <a:t>The Skin</a:t>
            </a:r>
          </a:p>
        </p:txBody>
      </p:sp>
    </p:spTree>
    <p:extLst>
      <p:ext uri="{BB962C8B-B14F-4D97-AF65-F5344CB8AC3E}">
        <p14:creationId xmlns:p14="http://schemas.microsoft.com/office/powerpoint/2010/main" val="2911123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325"/>
            <a:ext cx="9144000" cy="4705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609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idermis of Thick Sk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9144000" cy="5492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106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Epithelium</a:t>
            </a:r>
            <a:endParaRPr lang="en-US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D8E488-BAA0-400E-B494-5459F6327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59055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09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istology Of Skin | Faculty of Medicine">
            <a:extLst>
              <a:ext uri="{FF2B5EF4-FFF2-40B4-BE49-F238E27FC236}">
                <a16:creationId xmlns:a16="http://schemas.microsoft.com/office/drawing/2014/main" id="{031930C9-14C4-4752-BF61-66A62EBA5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561975"/>
            <a:ext cx="767715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2538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4BE48D-7D2A-440E-8F0B-BE6C72F52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19200"/>
            <a:ext cx="450166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38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Pseudostratified Epithelium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1252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24F27-5DB1-4240-A592-901F801E0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93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he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63"/>
            <a:ext cx="9144000" cy="641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579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4EA94-5703-465B-A36C-5AA15D24A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238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F39D1041-3D4F-45F6-9AC2-385CF41F3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29050"/>
            <a:ext cx="4609730" cy="47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4525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hea epitheliu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0362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Connective tissue (CT) </a:t>
            </a:r>
          </a:p>
        </p:txBody>
      </p:sp>
    </p:spTree>
    <p:extLst>
      <p:ext uri="{BB962C8B-B14F-4D97-AF65-F5344CB8AC3E}">
        <p14:creationId xmlns:p14="http://schemas.microsoft.com/office/powerpoint/2010/main" val="2921391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C9BD97ED-9277-418C-AEE2-88F102BF4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4605705" cy="479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0939" y="5867400"/>
            <a:ext cx="4884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Loose Areolar Connective Tissue</a:t>
            </a:r>
          </a:p>
        </p:txBody>
      </p:sp>
    </p:spTree>
    <p:extLst>
      <p:ext uri="{BB962C8B-B14F-4D97-AF65-F5344CB8AC3E}">
        <p14:creationId xmlns:p14="http://schemas.microsoft.com/office/powerpoint/2010/main" val="3862183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Epithelium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536833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eolar tissu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77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29793" y="6096000"/>
            <a:ext cx="4884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Loose Areolar Connective Tissue</a:t>
            </a:r>
          </a:p>
        </p:txBody>
      </p:sp>
    </p:spTree>
    <p:extLst>
      <p:ext uri="{BB962C8B-B14F-4D97-AF65-F5344CB8AC3E}">
        <p14:creationId xmlns:p14="http://schemas.microsoft.com/office/powerpoint/2010/main" val="26495706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6ED9502-1829-4479-8DA7-681EF5CF1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604963"/>
            <a:ext cx="4867275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C6F60C-1A55-4913-B855-F34F2514C70E}"/>
              </a:ext>
            </a:extLst>
          </p:cNvPr>
          <p:cNvSpPr txBox="1"/>
          <p:nvPr/>
        </p:nvSpPr>
        <p:spPr>
          <a:xfrm>
            <a:off x="2667000" y="685800"/>
            <a:ext cx="4089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Dense regular CT (tendon) </a:t>
            </a:r>
          </a:p>
        </p:txBody>
      </p:sp>
    </p:spTree>
    <p:extLst>
      <p:ext uri="{BB962C8B-B14F-4D97-AF65-F5344CB8AC3E}">
        <p14:creationId xmlns:p14="http://schemas.microsoft.com/office/powerpoint/2010/main" val="28853187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ense regular connective tissue labeled - Google Search | Tissue, Study  notes, Anatomy and physiology">
            <a:extLst>
              <a:ext uri="{FF2B5EF4-FFF2-40B4-BE49-F238E27FC236}">
                <a16:creationId xmlns:a16="http://schemas.microsoft.com/office/drawing/2014/main" id="{7950570B-2141-49D2-A255-973506BA7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1219200"/>
            <a:ext cx="580072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EF1DA0-D0B4-46DE-999C-87B16F4BE6A4}"/>
              </a:ext>
            </a:extLst>
          </p:cNvPr>
          <p:cNvSpPr txBox="1"/>
          <p:nvPr/>
        </p:nvSpPr>
        <p:spPr>
          <a:xfrm>
            <a:off x="2667000" y="685800"/>
            <a:ext cx="4089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Dense regular CT (tendon) </a:t>
            </a:r>
          </a:p>
        </p:txBody>
      </p:sp>
    </p:spTree>
    <p:extLst>
      <p:ext uri="{BB962C8B-B14F-4D97-AF65-F5344CB8AC3E}">
        <p14:creationId xmlns:p14="http://schemas.microsoft.com/office/powerpoint/2010/main" val="5991468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C6F60C-1A55-4913-B855-F34F2514C70E}"/>
              </a:ext>
            </a:extLst>
          </p:cNvPr>
          <p:cNvSpPr txBox="1"/>
          <p:nvPr/>
        </p:nvSpPr>
        <p:spPr>
          <a:xfrm>
            <a:off x="1752600" y="304800"/>
            <a:ext cx="5853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Dense irregular CT (dermis of the skin) </a:t>
            </a:r>
          </a:p>
        </p:txBody>
      </p:sp>
      <p:pic>
        <p:nvPicPr>
          <p:cNvPr id="4098" name="Picture 2" descr="Dense irregular connective tissue Flashcards | Quizlet">
            <a:extLst>
              <a:ext uri="{FF2B5EF4-FFF2-40B4-BE49-F238E27FC236}">
                <a16:creationId xmlns:a16="http://schemas.microsoft.com/office/drawing/2014/main" id="{013E1394-E455-488E-9643-0669FEA73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743200"/>
            <a:ext cx="47625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A22C0-76BE-4114-AD8A-D37C670B0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19200"/>
            <a:ext cx="3165264" cy="263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827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ipos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8" y="838200"/>
            <a:ext cx="8154223" cy="5375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81400" y="6306111"/>
            <a:ext cx="2294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Adipose tissue</a:t>
            </a:r>
          </a:p>
        </p:txBody>
      </p:sp>
    </p:spTree>
    <p:extLst>
      <p:ext uri="{BB962C8B-B14F-4D97-AF65-F5344CB8AC3E}">
        <p14:creationId xmlns:p14="http://schemas.microsoft.com/office/powerpoint/2010/main" val="32430917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FE1EE5FF-1CA0-4F20-A6A6-B45DFBFDE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38200"/>
            <a:ext cx="4936297" cy="513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7039" y="6096000"/>
            <a:ext cx="2294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Adipose tissue</a:t>
            </a:r>
          </a:p>
        </p:txBody>
      </p:sp>
    </p:spTree>
    <p:extLst>
      <p:ext uri="{BB962C8B-B14F-4D97-AF65-F5344CB8AC3E}">
        <p14:creationId xmlns:p14="http://schemas.microsoft.com/office/powerpoint/2010/main" val="1524428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96DCD1-E42A-4663-91BE-A9814D442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65" y="1219200"/>
            <a:ext cx="5873669" cy="51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493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ipos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7086600" cy="4671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0763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>
            <a:normAutofit fontScale="9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Specialize CT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bone</a:t>
            </a:r>
            <a:b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1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0526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labeled picture of an osteon 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543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994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Simple Squamous Epithelium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65358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7B5FB6F2-9F1A-4504-BB33-F40653C1F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13012"/>
            <a:ext cx="3508991" cy="365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5867400"/>
            <a:ext cx="3254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Specialized CT - bone</a:t>
            </a:r>
          </a:p>
        </p:txBody>
      </p:sp>
    </p:spTree>
    <p:extLst>
      <p:ext uri="{BB962C8B-B14F-4D97-AF65-F5344CB8AC3E}">
        <p14:creationId xmlns:p14="http://schemas.microsoft.com/office/powerpoint/2010/main" val="39493026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n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175"/>
            <a:ext cx="9144000" cy="5326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3373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ne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525"/>
            <a:ext cx="9144000" cy="5314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9326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ne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438"/>
            <a:ext cx="9144000" cy="5443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080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cellBon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07" y="1219200"/>
            <a:ext cx="7120585" cy="4681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6671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>
            <a:normAutofit fontScale="9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Specialize CT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blood</a:t>
            </a:r>
            <a:b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1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081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7A270132-9969-4673-8B46-37F515325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0"/>
            <a:ext cx="4807571" cy="500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E47AAE-B495-496D-A887-68DB53716045}"/>
              </a:ext>
            </a:extLst>
          </p:cNvPr>
          <p:cNvSpPr txBox="1"/>
          <p:nvPr/>
        </p:nvSpPr>
        <p:spPr>
          <a:xfrm>
            <a:off x="2736230" y="609600"/>
            <a:ext cx="1375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Blood </a:t>
            </a:r>
          </a:p>
        </p:txBody>
      </p:sp>
    </p:spTree>
    <p:extLst>
      <p:ext uri="{BB962C8B-B14F-4D97-AF65-F5344CB8AC3E}">
        <p14:creationId xmlns:p14="http://schemas.microsoft.com/office/powerpoint/2010/main" val="3463751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d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8280504" cy="4932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5418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7850993" cy="455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9098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utrophi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575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hea and esophagu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50"/>
            <a:ext cx="9144000" cy="623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6909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Specialize CT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cartilage</a:t>
            </a:r>
            <a:endParaRPr lang="en-US" sz="31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2692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24F27-5DB1-4240-A592-901F801E0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427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4EA94-5703-465B-A36C-5AA15D24A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548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57522-12EF-400A-9FD3-5CF12DB09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251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1E0C14-C656-4312-904F-9CDEFD1C7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383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F91A938A-C393-4CC1-8568-D87394E6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14400"/>
            <a:ext cx="4946284" cy="515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9780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alineCart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7835383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4373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alin cartil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7260905" cy="5349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8225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alineCar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626921" cy="4373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9930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nd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7402030" cy="4384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81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95DEFF-A494-46BE-A505-2A68AFE2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594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Muscle tissue </a:t>
            </a:r>
          </a:p>
        </p:txBody>
      </p:sp>
    </p:spTree>
    <p:extLst>
      <p:ext uri="{BB962C8B-B14F-4D97-AF65-F5344CB8AC3E}">
        <p14:creationId xmlns:p14="http://schemas.microsoft.com/office/powerpoint/2010/main" val="4550781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Skeletal Muscle tissue </a:t>
            </a:r>
          </a:p>
        </p:txBody>
      </p:sp>
    </p:spTree>
    <p:extLst>
      <p:ext uri="{BB962C8B-B14F-4D97-AF65-F5344CB8AC3E}">
        <p14:creationId xmlns:p14="http://schemas.microsoft.com/office/powerpoint/2010/main" val="3579950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eletalMuscl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7835383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8139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eletalMuscl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7957913" cy="4654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9749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Cardiac 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Muscle tissue </a:t>
            </a:r>
          </a:p>
        </p:txBody>
      </p:sp>
    </p:spTree>
    <p:extLst>
      <p:ext uri="{BB962C8B-B14F-4D97-AF65-F5344CB8AC3E}">
        <p14:creationId xmlns:p14="http://schemas.microsoft.com/office/powerpoint/2010/main" val="7782857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diac muscle tissue - Google Search Pa School, Medical School, Science Classroom, Teaching Science, Histology Slides, General Biology, Microscopic Photography, Muscle Anatomy, Anatomy Study">
            <a:extLst>
              <a:ext uri="{FF2B5EF4-FFF2-40B4-BE49-F238E27FC236}">
                <a16:creationId xmlns:a16="http://schemas.microsoft.com/office/drawing/2014/main" id="{B1ED505F-2809-4437-9844-5F098783C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57325"/>
            <a:ext cx="5257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D5497B-DC25-4CD8-9D5E-20B09F2AB1CC}"/>
              </a:ext>
            </a:extLst>
          </p:cNvPr>
          <p:cNvCxnSpPr>
            <a:cxnSpLocks/>
          </p:cNvCxnSpPr>
          <p:nvPr/>
        </p:nvCxnSpPr>
        <p:spPr>
          <a:xfrm flipH="1">
            <a:off x="4953000" y="2209800"/>
            <a:ext cx="2297097" cy="15043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223691" y="2025134"/>
            <a:ext cx="1723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Intercalated disc</a:t>
            </a:r>
          </a:p>
        </p:txBody>
      </p:sp>
    </p:spTree>
    <p:extLst>
      <p:ext uri="{BB962C8B-B14F-4D97-AF65-F5344CB8AC3E}">
        <p14:creationId xmlns:p14="http://schemas.microsoft.com/office/powerpoint/2010/main" val="4806334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7C4EF-E8C2-4BF5-A6D8-6B5B6411E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76325"/>
            <a:ext cx="8365067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874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calated disk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990600"/>
            <a:ext cx="6267450" cy="5013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8703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diacMuscl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7643541" cy="455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1043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dicMuscl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07" y="1219200"/>
            <a:ext cx="6859786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538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604CC3-ABDF-4440-8DA9-F33F6672A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51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Smooth Muscle tissue </a:t>
            </a:r>
          </a:p>
        </p:txBody>
      </p:sp>
    </p:spTree>
    <p:extLst>
      <p:ext uri="{BB962C8B-B14F-4D97-AF65-F5344CB8AC3E}">
        <p14:creationId xmlns:p14="http://schemas.microsoft.com/office/powerpoint/2010/main" val="14231044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mooth muscle">
            <a:extLst>
              <a:ext uri="{FF2B5EF4-FFF2-40B4-BE49-F238E27FC236}">
                <a16:creationId xmlns:a16="http://schemas.microsoft.com/office/drawing/2014/main" id="{3BF03D22-F526-435C-9457-B9AF3E840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81150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5AFC1A-8251-4A7E-B7BD-EF60CD24E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9" y="1562100"/>
            <a:ext cx="2969889" cy="222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62ACE-3874-4BAE-9017-4003A9CE34C6}"/>
              </a:ext>
            </a:extLst>
          </p:cNvPr>
          <p:cNvSpPr txBox="1"/>
          <p:nvPr/>
        </p:nvSpPr>
        <p:spPr>
          <a:xfrm>
            <a:off x="4209317" y="2490416"/>
            <a:ext cx="42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4491153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mooth muscle">
            <a:extLst>
              <a:ext uri="{FF2B5EF4-FFF2-40B4-BE49-F238E27FC236}">
                <a16:creationId xmlns:a16="http://schemas.microsoft.com/office/drawing/2014/main" id="{FB9DE8E9-634E-4EF3-A6B4-A010D8520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5343525" cy="40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F5FD3D-C23C-4CA7-9878-A28523926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724400"/>
            <a:ext cx="2286000" cy="171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91DBB5-F7BF-4A8C-A7D3-45610DEABAAD}"/>
              </a:ext>
            </a:extLst>
          </p:cNvPr>
          <p:cNvSpPr txBox="1"/>
          <p:nvPr/>
        </p:nvSpPr>
        <p:spPr>
          <a:xfrm>
            <a:off x="6654101" y="6437782"/>
            <a:ext cx="177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Dense regular 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F826A-9007-4567-B3F3-9CDFE701FF7B}"/>
              </a:ext>
            </a:extLst>
          </p:cNvPr>
          <p:cNvSpPr txBox="1"/>
          <p:nvPr/>
        </p:nvSpPr>
        <p:spPr>
          <a:xfrm>
            <a:off x="6477000" y="1524000"/>
            <a:ext cx="22998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 muscle tissue </a:t>
            </a:r>
          </a:p>
          <a:p>
            <a:endParaRPr lang="en-US" dirty="0"/>
          </a:p>
          <a:p>
            <a:r>
              <a:rPr lang="en-US" dirty="0"/>
              <a:t>Hard to differentiate </a:t>
            </a:r>
          </a:p>
          <a:p>
            <a:r>
              <a:rPr lang="en-US" dirty="0"/>
              <a:t>From dense regular CT</a:t>
            </a:r>
          </a:p>
          <a:p>
            <a:endParaRPr lang="en-US" dirty="0"/>
          </a:p>
          <a:p>
            <a:r>
              <a:rPr lang="en-US" dirty="0"/>
              <a:t>Look at the periphery </a:t>
            </a:r>
          </a:p>
        </p:txBody>
      </p:sp>
    </p:spTree>
    <p:extLst>
      <p:ext uri="{BB962C8B-B14F-4D97-AF65-F5344CB8AC3E}">
        <p14:creationId xmlns:p14="http://schemas.microsoft.com/office/powerpoint/2010/main" val="40335941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n on Medicina Veterinária">
            <a:extLst>
              <a:ext uri="{FF2B5EF4-FFF2-40B4-BE49-F238E27FC236}">
                <a16:creationId xmlns:a16="http://schemas.microsoft.com/office/drawing/2014/main" id="{17788932-ADEB-4334-8FB1-D7A6E256C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400050"/>
            <a:ext cx="882015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831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5F1C-7973-4E9B-A693-B6E9EAE3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Nerve tissue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371312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rvous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0508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neural tissue his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469" y="1752600"/>
            <a:ext cx="4785061" cy="358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22E925-8520-4038-AA1B-BD43557160DF}"/>
              </a:ext>
            </a:extLst>
          </p:cNvPr>
          <p:cNvSpPr txBox="1"/>
          <p:nvPr/>
        </p:nvSpPr>
        <p:spPr>
          <a:xfrm>
            <a:off x="2438400" y="762000"/>
            <a:ext cx="4460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How many neurons?</a:t>
            </a:r>
          </a:p>
        </p:txBody>
      </p:sp>
    </p:spTree>
    <p:extLst>
      <p:ext uri="{BB962C8B-B14F-4D97-AF65-F5344CB8AC3E}">
        <p14:creationId xmlns:p14="http://schemas.microsoft.com/office/powerpoint/2010/main" val="3095057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FB2229AF-93AE-4F9F-83CA-B7050D897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5700864" cy="59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7F544F-A5E1-48AC-BCA0-21F13ACF9CD9}"/>
              </a:ext>
            </a:extLst>
          </p:cNvPr>
          <p:cNvSpPr txBox="1"/>
          <p:nvPr/>
        </p:nvSpPr>
        <p:spPr>
          <a:xfrm>
            <a:off x="2538384" y="158023"/>
            <a:ext cx="3672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Axon vs dendrite</a:t>
            </a:r>
          </a:p>
        </p:txBody>
      </p:sp>
    </p:spTree>
    <p:extLst>
      <p:ext uri="{BB962C8B-B14F-4D97-AF65-F5344CB8AC3E}">
        <p14:creationId xmlns:p14="http://schemas.microsoft.com/office/powerpoint/2010/main" val="13996200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1BA8D-FB1A-4407-B17D-975DF9B31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8094133" cy="4552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BB05F0-C34C-4480-AA8E-CDE6B494800D}"/>
              </a:ext>
            </a:extLst>
          </p:cNvPr>
          <p:cNvSpPr txBox="1"/>
          <p:nvPr/>
        </p:nvSpPr>
        <p:spPr>
          <a:xfrm>
            <a:off x="2514600" y="457200"/>
            <a:ext cx="3672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Axon vs dendrite</a:t>
            </a:r>
          </a:p>
        </p:txBody>
      </p:sp>
    </p:spTree>
    <p:extLst>
      <p:ext uri="{BB962C8B-B14F-4D97-AF65-F5344CB8AC3E}">
        <p14:creationId xmlns:p14="http://schemas.microsoft.com/office/powerpoint/2010/main" val="14928664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rvous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7718119" cy="45370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C2DDB8-76F9-4910-9A40-2C6C0B617075}"/>
              </a:ext>
            </a:extLst>
          </p:cNvPr>
          <p:cNvSpPr txBox="1"/>
          <p:nvPr/>
        </p:nvSpPr>
        <p:spPr>
          <a:xfrm>
            <a:off x="2514600" y="457200"/>
            <a:ext cx="1346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Soma</a:t>
            </a:r>
          </a:p>
        </p:txBody>
      </p:sp>
    </p:spTree>
    <p:extLst>
      <p:ext uri="{BB962C8B-B14F-4D97-AF65-F5344CB8AC3E}">
        <p14:creationId xmlns:p14="http://schemas.microsoft.com/office/powerpoint/2010/main" val="748596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238</Words>
  <Application>Microsoft Office PowerPoint</Application>
  <PresentationFormat>On-screen Show (4:3)</PresentationFormat>
  <Paragraphs>81</Paragraphs>
  <Slides>104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9" baseType="lpstr"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Epithelium</vt:lpstr>
      <vt:lpstr>Epithelium</vt:lpstr>
      <vt:lpstr>Epithelium</vt:lpstr>
      <vt:lpstr>Simple Squamous Epithelium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Simple Cuboidal Epithelium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Simple Columnar Epithelium</vt:lpstr>
      <vt:lpstr>PowerPoint Presentation</vt:lpstr>
      <vt:lpstr>PowerPoint Presentation</vt:lpstr>
      <vt:lpstr>PowerPoint Presentation</vt:lpstr>
      <vt:lpstr>PowerPoint Presentation</vt:lpstr>
      <vt:lpstr>Stratified Epithelium</vt:lpstr>
      <vt:lpstr>PowerPoint Presentation</vt:lpstr>
      <vt:lpstr>PowerPoint Presentation</vt:lpstr>
      <vt:lpstr>PowerPoint Presentation</vt:lpstr>
      <vt:lpstr>The Skin</vt:lpstr>
      <vt:lpstr>PowerPoint Presentation</vt:lpstr>
      <vt:lpstr>PowerPoint Presentation</vt:lpstr>
      <vt:lpstr>PowerPoint Presentation</vt:lpstr>
      <vt:lpstr>PowerPoint Presentation</vt:lpstr>
      <vt:lpstr>Pseudostratified Epithelium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Connective tissue (CT)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Specialize CT – bone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Specialize CT – blood </vt:lpstr>
      <vt:lpstr>PowerPoint Presentation</vt:lpstr>
      <vt:lpstr>PowerPoint Presentation</vt:lpstr>
      <vt:lpstr>PowerPoint Presentation</vt:lpstr>
      <vt:lpstr>PowerPoint Presentation</vt:lpstr>
      <vt:lpstr>Specialize CT – cartilage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Muscle tissue </vt:lpstr>
      <vt:lpstr>Skeletal Muscle tissue </vt:lpstr>
      <vt:lpstr>PowerPoint Presentation</vt:lpstr>
      <vt:lpstr>PowerPoint Presentation</vt:lpstr>
      <vt:lpstr>Cardiac Muscle tissue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Smooth Muscle tissue </vt:lpstr>
      <vt:lpstr>PowerPoint Presentation</vt:lpstr>
      <vt:lpstr>PowerPoint Presentation</vt:lpstr>
      <vt:lpstr>PowerPoint Presentation</vt:lpstr>
      <vt:lpstr>Nerve tissue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Arby</dc:creator>
  <cp:lastModifiedBy>Scott Underwood</cp:lastModifiedBy>
  <cp:revision>23</cp:revision>
  <dcterms:created xsi:type="dcterms:W3CDTF">2020-09-23T17:23:40Z</dcterms:created>
  <dcterms:modified xsi:type="dcterms:W3CDTF">2022-06-14T12:05:51Z</dcterms:modified>
</cp:coreProperties>
</file>