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64"/>
  </p:notesMasterIdLst>
  <p:sldIdLst>
    <p:sldId id="258" r:id="rId2"/>
    <p:sldId id="312" r:id="rId3"/>
    <p:sldId id="259" r:id="rId4"/>
    <p:sldId id="260" r:id="rId5"/>
    <p:sldId id="261" r:id="rId6"/>
    <p:sldId id="262" r:id="rId7"/>
    <p:sldId id="263" r:id="rId8"/>
    <p:sldId id="264" r:id="rId9"/>
    <p:sldId id="265" r:id="rId10"/>
    <p:sldId id="266" r:id="rId11"/>
    <p:sldId id="267" r:id="rId12"/>
    <p:sldId id="268" r:id="rId13"/>
    <p:sldId id="269" r:id="rId14"/>
    <p:sldId id="301" r:id="rId15"/>
    <p:sldId id="302" r:id="rId16"/>
    <p:sldId id="303" r:id="rId17"/>
    <p:sldId id="270" r:id="rId18"/>
    <p:sldId id="271" r:id="rId19"/>
    <p:sldId id="272" r:id="rId20"/>
    <p:sldId id="273" r:id="rId21"/>
    <p:sldId id="304" r:id="rId22"/>
    <p:sldId id="305" r:id="rId23"/>
    <p:sldId id="306" r:id="rId24"/>
    <p:sldId id="307" r:id="rId25"/>
    <p:sldId id="308" r:id="rId26"/>
    <p:sldId id="274" r:id="rId27"/>
    <p:sldId id="275" r:id="rId28"/>
    <p:sldId id="276" r:id="rId29"/>
    <p:sldId id="314" r:id="rId30"/>
    <p:sldId id="277" r:id="rId31"/>
    <p:sldId id="278" r:id="rId32"/>
    <p:sldId id="279" r:id="rId33"/>
    <p:sldId id="280" r:id="rId34"/>
    <p:sldId id="281" r:id="rId35"/>
    <p:sldId id="282" r:id="rId36"/>
    <p:sldId id="283" r:id="rId37"/>
    <p:sldId id="284" r:id="rId38"/>
    <p:sldId id="285" r:id="rId39"/>
    <p:sldId id="286" r:id="rId40"/>
    <p:sldId id="318" r:id="rId41"/>
    <p:sldId id="319" r:id="rId42"/>
    <p:sldId id="287" r:id="rId43"/>
    <p:sldId id="288" r:id="rId44"/>
    <p:sldId id="315" r:id="rId45"/>
    <p:sldId id="289" r:id="rId46"/>
    <p:sldId id="290" r:id="rId47"/>
    <p:sldId id="291" r:id="rId48"/>
    <p:sldId id="292" r:id="rId49"/>
    <p:sldId id="293" r:id="rId50"/>
    <p:sldId id="316" r:id="rId51"/>
    <p:sldId id="294" r:id="rId52"/>
    <p:sldId id="295" r:id="rId53"/>
    <p:sldId id="296" r:id="rId54"/>
    <p:sldId id="309" r:id="rId55"/>
    <p:sldId id="310" r:id="rId56"/>
    <p:sldId id="311" r:id="rId57"/>
    <p:sldId id="297" r:id="rId58"/>
    <p:sldId id="298" r:id="rId59"/>
    <p:sldId id="299" r:id="rId60"/>
    <p:sldId id="313" r:id="rId61"/>
    <p:sldId id="300" r:id="rId62"/>
    <p:sldId id="317"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85" d="100"/>
          <a:sy n="85" d="100"/>
        </p:scale>
        <p:origin x="1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11210011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64267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a:t>
            </a:r>
            <a:r>
              <a:rPr lang="en-US" dirty="0" smtClean="0"/>
              <a:t>  The relative sizes and positions of planets in the Solar System. </a:t>
            </a:r>
          </a:p>
          <a:p>
            <a:r>
              <a:rPr lang="en-US" dirty="0" smtClean="0"/>
              <a:t>(a) Relative sizes of the planets. All are much smaller than the Sun, but the gas-giant planets are much larger than the terrestrial planets. Jupiter’s diameter is about 11.2 times greater than that of Earth. (</a:t>
            </a:r>
            <a:r>
              <a:rPr lang="en-US" dirty="0" err="1" smtClean="0"/>
              <a:t>b</a:t>
            </a:r>
            <a:r>
              <a:rPr lang="en-US" dirty="0" smtClean="0"/>
              <a:t>) Relative positions of the planets. This figure is not to scale. If the Sun in this figure were the size of a large orange, the Earth would be the size of a sesame seed 15 meters (49 feet) away. Note that all planetary orbits lie roughly in the same plane, called the ecliptic.</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2046646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1.3a</a:t>
            </a:r>
            <a:r>
              <a:rPr lang="en-US" dirty="0" smtClean="0"/>
              <a:t>  The relative sizes and positions of planets in the Solar System. </a:t>
            </a:r>
          </a:p>
          <a:p>
            <a:r>
              <a:rPr lang="en-US" dirty="0" smtClean="0"/>
              <a:t>(a) Relative sizes of the planets. All are much smaller than the Sun, but the gas-giant planets are much larger than the terrestrial planets. Jupiter’s diameter is about 11.2 times greater than that of Earth.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349563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1.3b</a:t>
            </a:r>
            <a:r>
              <a:rPr lang="en-US" dirty="0" smtClean="0"/>
              <a:t>  The relative sizes and positions of planets in the Solar System. </a:t>
            </a:r>
          </a:p>
          <a:p>
            <a:r>
              <a:rPr lang="en-US" dirty="0" smtClean="0"/>
              <a:t>(</a:t>
            </a:r>
            <a:r>
              <a:rPr lang="en-US" dirty="0" err="1" smtClean="0"/>
              <a:t>b</a:t>
            </a:r>
            <a:r>
              <a:rPr lang="en-US" dirty="0" smtClean="0"/>
              <a:t>) Relative positions of the planets. This figure is not to scale. If the Sun in this figure were the size of a large orange, the Earth would be the size of a sesame seed 15 meters (49 feet) away. Note that all planetary orbits lie roughly in the same plane, called the ecliptic.</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3376168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1.4</a:t>
            </a:r>
            <a:r>
              <a:rPr lang="en-US" dirty="0" smtClean="0"/>
              <a:t>  The concept of the expanding Universe and the Big Bang.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165554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Bx1.1</a:t>
            </a:r>
            <a:r>
              <a:rPr lang="en-US" dirty="0" smtClean="0"/>
              <a:t>  The nature of atoms and matter.</a:t>
            </a:r>
          </a:p>
          <a:p>
            <a:r>
              <a:rPr lang="en-US" dirty="0" smtClean="0"/>
              <a:t>(a) An image of an atom with a nucleus orbited by electrons. (</a:t>
            </a:r>
            <a:r>
              <a:rPr lang="en-US" dirty="0" err="1" smtClean="0"/>
              <a:t>b</a:t>
            </a:r>
            <a:r>
              <a:rPr lang="en-US" dirty="0" smtClean="0"/>
              <a:t>) The three common states of matter. Solids keep their shape, liquids conform to the shape of their container without changing density, and gases expand to fill their container.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3357294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Bx1.1a</a:t>
            </a:r>
            <a:r>
              <a:rPr lang="en-US" dirty="0" smtClean="0"/>
              <a:t>  The nature of atoms and matter.</a:t>
            </a:r>
          </a:p>
          <a:p>
            <a:r>
              <a:rPr lang="en-US" dirty="0" smtClean="0"/>
              <a:t>(a) An image of an atom with a nucleus orbited by electrons.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1855824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Bx1.1b</a:t>
            </a:r>
            <a:r>
              <a:rPr lang="en-US" dirty="0" smtClean="0"/>
              <a:t>  The nature of atoms and matter.</a:t>
            </a:r>
          </a:p>
          <a:p>
            <a:r>
              <a:rPr lang="en-US" dirty="0" smtClean="0"/>
              <a:t>(</a:t>
            </a:r>
            <a:r>
              <a:rPr lang="en-US" dirty="0" err="1" smtClean="0"/>
              <a:t>b</a:t>
            </a:r>
            <a:r>
              <a:rPr lang="en-US" dirty="0" smtClean="0"/>
              <a:t>) The three common states of matter. Solids keep their shape, liquids conform to the shape of their container without changing density, and gases expand to fill their container.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275993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a:t>
            </a:r>
            <a:r>
              <a:rPr lang="en-US" dirty="0" smtClean="0"/>
              <a:t>  Fusion happens when colliding particles fuse to form a new, larger nucleus. Deuterium and tritium are versions of hydrogen in which a proton fused to one or two neutrons, respectively. These nuclei, in turn, can collide to form a helium nucleus.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3922232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1.6 </a:t>
            </a:r>
            <a:r>
              <a:rPr lang="en-US" dirty="0" smtClean="0"/>
              <a:t> Nebular theory for planet formation.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716099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1.7a</a:t>
            </a:r>
            <a:r>
              <a:rPr lang="en-US" dirty="0" smtClean="0"/>
              <a:t> Element factories in space.</a:t>
            </a:r>
          </a:p>
          <a:p>
            <a:r>
              <a:rPr lang="en-US" dirty="0" smtClean="0"/>
              <a:t>(a) A photo of solar (stellar) wind streaming into space.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254433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Hubble Space Telescope captured this image of the Orion Nebula, a cloud of gas and dust 24 light years across, in which new stars are forming.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1948555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1.7b</a:t>
            </a:r>
            <a:r>
              <a:rPr lang="en-US" dirty="0" smtClean="0"/>
              <a:t> Element factories in space.</a:t>
            </a:r>
          </a:p>
          <a:p>
            <a:r>
              <a:rPr lang="en-US" dirty="0" smtClean="0"/>
              <a:t>(</a:t>
            </a:r>
            <a:r>
              <a:rPr lang="en-US" dirty="0" err="1" smtClean="0"/>
              <a:t>b</a:t>
            </a:r>
            <a:r>
              <a:rPr lang="en-US" dirty="0" smtClean="0"/>
              <a:t>) This expanding cloud of gas, ejected into space from a supernova explosion whose light reached the Earth in 1054 C.E., is called the Crab Nebula.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032631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a:t>
            </a:r>
            <a:r>
              <a:rPr lang="en-US" dirty="0" smtClean="0"/>
              <a:t>  The four processes of heat transfer. </a:t>
            </a:r>
          </a:p>
          <a:p>
            <a:r>
              <a:rPr lang="en-US" dirty="0" smtClean="0"/>
              <a:t>(a) Radiation from sunlight warms the Earth. (</a:t>
            </a:r>
            <a:r>
              <a:rPr lang="en-US" dirty="0" err="1" smtClean="0"/>
              <a:t>b</a:t>
            </a:r>
            <a:r>
              <a:rPr lang="en-US" dirty="0" smtClean="0"/>
              <a:t>) Conduction occurs when you heat the end of an iron bar in a flame. Heat flows from the hot region toward the cold region as vibrating atoms cause their neighbors to vibrate. (</a:t>
            </a:r>
            <a:r>
              <a:rPr lang="en-US" dirty="0" err="1" smtClean="0"/>
              <a:t>c</a:t>
            </a:r>
            <a:r>
              <a:rPr lang="en-US" dirty="0" smtClean="0"/>
              <a:t>) Convection takes place when moving fluid carries heat with it. Hot fluid rises while cool fluid sinks, setting up a convection cell. (</a:t>
            </a:r>
            <a:r>
              <a:rPr lang="en-US" dirty="0" err="1" smtClean="0"/>
              <a:t>d</a:t>
            </a:r>
            <a:r>
              <a:rPr lang="en-US" dirty="0" smtClean="0"/>
              <a:t>) During advection, a hot liquid (such as molten rock) rises into cooler material, and heat then conducts from the hot liquid into the cooler material.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689363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Bx1.2a</a:t>
            </a:r>
            <a:r>
              <a:rPr lang="en-US" dirty="0" smtClean="0"/>
              <a:t>  The four processes of heat transfer. </a:t>
            </a:r>
          </a:p>
          <a:p>
            <a:r>
              <a:rPr lang="en-US" dirty="0" smtClean="0"/>
              <a:t>(a) Radiation from sunlight warms the Earth.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769956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Bx1.2b</a:t>
            </a:r>
            <a:r>
              <a:rPr lang="en-US" dirty="0" smtClean="0"/>
              <a:t>  The four processes of heat transfer. </a:t>
            </a:r>
          </a:p>
          <a:p>
            <a:r>
              <a:rPr lang="en-US" dirty="0" smtClean="0"/>
              <a:t>(</a:t>
            </a:r>
            <a:r>
              <a:rPr lang="en-US" dirty="0" err="1" smtClean="0"/>
              <a:t>b</a:t>
            </a:r>
            <a:r>
              <a:rPr lang="en-US" dirty="0" smtClean="0"/>
              <a:t>) Conduction occurs when you heat the end of an iron bar in a flame. Heat flows from the hot region toward the cold region as vibrating atoms cause their neighbors to vibrate.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4050628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Bx1.2c</a:t>
            </a:r>
            <a:r>
              <a:rPr lang="en-US" dirty="0" smtClean="0"/>
              <a:t>  The four processes of heat transfer. </a:t>
            </a:r>
          </a:p>
          <a:p>
            <a:r>
              <a:rPr lang="en-US" dirty="0" smtClean="0"/>
              <a:t>(</a:t>
            </a:r>
            <a:r>
              <a:rPr lang="en-US" dirty="0" err="1" smtClean="0"/>
              <a:t>c</a:t>
            </a:r>
            <a:r>
              <a:rPr lang="en-US" dirty="0" smtClean="0"/>
              <a:t>) Convection takes place when moving fluid carries heat with it. Hot fluid rises while cool fluid sinks, setting up a convection cell.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4293467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Bx1.2d</a:t>
            </a:r>
            <a:r>
              <a:rPr lang="en-US" dirty="0" smtClean="0"/>
              <a:t>  The four processes of heat transfer. </a:t>
            </a:r>
          </a:p>
          <a:p>
            <a:r>
              <a:rPr lang="en-US" dirty="0" smtClean="0"/>
              <a:t>(</a:t>
            </a:r>
            <a:r>
              <a:rPr lang="en-US" dirty="0" err="1" smtClean="0"/>
              <a:t>d</a:t>
            </a:r>
            <a:r>
              <a:rPr lang="en-US" dirty="0" smtClean="0"/>
              <a:t>) During advection, a hot liquid (such as molten rock) rises into cooler material, and heat then conducts from the hot liquid into the cooler material.</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240658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  </a:t>
            </a:r>
            <a:r>
              <a:rPr lang="en-US" dirty="0" smtClean="0"/>
              <a:t>The grainy texture of this meteorite fragment may resemble the texture of a small </a:t>
            </a:r>
            <a:r>
              <a:rPr lang="en-US" dirty="0" err="1" smtClean="0"/>
              <a:t>planetesimal</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1772495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1.9 </a:t>
            </a:r>
            <a:r>
              <a:rPr lang="en-US" dirty="0" smtClean="0"/>
              <a:t> During nuclear fission, a uranium atom splits to form two smaller atoms. The process releases neutrons.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758868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1.10</a:t>
            </a:r>
            <a:r>
              <a:rPr lang="en-US" dirty="0" smtClean="0"/>
              <a:t>  Differentiation of the Earth’s interior. </a:t>
            </a:r>
          </a:p>
          <a:p>
            <a:r>
              <a:rPr lang="en-US" dirty="0" smtClean="0"/>
              <a:t>(a) Early on, the Earth was fairly homogeneous inside. (</a:t>
            </a:r>
            <a:r>
              <a:rPr lang="en-US" dirty="0" err="1" smtClean="0"/>
              <a:t>b</a:t>
            </a:r>
            <a:r>
              <a:rPr lang="en-US" dirty="0" smtClean="0"/>
              <a:t>) When the temperature got hot enough, iron began to melt. (</a:t>
            </a:r>
            <a:r>
              <a:rPr lang="en-US" dirty="0" err="1" smtClean="0"/>
              <a:t>c</a:t>
            </a:r>
            <a:r>
              <a:rPr lang="en-US" dirty="0" smtClean="0"/>
              <a:t>) The iron accumulated at the center of the planet to form a metallic core.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3108834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 </a:t>
            </a:r>
            <a:r>
              <a:rPr lang="en-US" dirty="0" smtClean="0"/>
              <a:t>Forming the Planets and the Earth-Moon System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64995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a:t>
            </a:r>
            <a:r>
              <a:rPr lang="en-US" dirty="0" smtClean="0"/>
              <a:t>  Contrasting views of the Universe, as drawn by artists hundreds of years ago.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2480667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1.11 </a:t>
            </a:r>
            <a:r>
              <a:rPr lang="en-US" dirty="0" smtClean="0"/>
              <a:t> The Earth‘s moon has distinct </a:t>
            </a:r>
            <a:r>
              <a:rPr lang="en-US" dirty="0" err="1" smtClean="0"/>
              <a:t>maria</a:t>
            </a:r>
            <a:r>
              <a:rPr lang="en-US" dirty="0" smtClean="0"/>
              <a:t> (dark areas), and lighter-colored, intensively cratered highlands.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1478938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 </a:t>
            </a:r>
            <a:r>
              <a:rPr lang="en-US" dirty="0" smtClean="0"/>
              <a:t> A magnetic field permeates the space around the Earth. It can be symbolized by a bar magnet.</a:t>
            </a:r>
          </a:p>
          <a:p>
            <a:r>
              <a:rPr lang="en-US" dirty="0" smtClean="0"/>
              <a:t>(a) Magnetic field lines produced by a bar magnet point into the magnet’s south pole and out from its north pole. (</a:t>
            </a:r>
            <a:r>
              <a:rPr lang="en-US" dirty="0" err="1" smtClean="0"/>
              <a:t>b</a:t>
            </a:r>
            <a:r>
              <a:rPr lang="en-US" dirty="0" smtClean="0"/>
              <a:t>) We can represent the Earth‘s magnetic field by an imaginary bar magnet inside. (</a:t>
            </a:r>
            <a:r>
              <a:rPr lang="en-US" dirty="0" err="1" smtClean="0"/>
              <a:t>c</a:t>
            </a:r>
            <a:r>
              <a:rPr lang="en-US" dirty="0" smtClean="0"/>
              <a:t>) Earth behaves like a magnetic dipole, but the field lines are distorted by the solar wind. The Van Allen radiation belts trap charged particles.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3258389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1.12a </a:t>
            </a:r>
            <a:r>
              <a:rPr lang="en-US" dirty="0" smtClean="0"/>
              <a:t> A magnetic field permeates the space around the Earth. It can be symbolized by a bar magnet.</a:t>
            </a:r>
          </a:p>
          <a:p>
            <a:r>
              <a:rPr lang="en-US" dirty="0" smtClean="0"/>
              <a:t>(a) Magnetic field lines produced by a bar magnet point into the magnet’s south pole and out from its north pole.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1912432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1.12b  </a:t>
            </a:r>
            <a:r>
              <a:rPr lang="en-US" dirty="0" smtClean="0"/>
              <a:t>A magnetic field permeates the space around the Earth. It can be symbolized by a bar magnet.</a:t>
            </a:r>
          </a:p>
          <a:p>
            <a:r>
              <a:rPr lang="en-US" dirty="0" smtClean="0"/>
              <a:t>(</a:t>
            </a:r>
            <a:r>
              <a:rPr lang="en-US" dirty="0" err="1" smtClean="0"/>
              <a:t>b</a:t>
            </a:r>
            <a:r>
              <a:rPr lang="en-US" dirty="0" smtClean="0"/>
              <a:t>) We can represent the Earth‘s magnetic field by an imaginary bar magnet inside.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1159755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1.12c </a:t>
            </a:r>
            <a:r>
              <a:rPr lang="en-US" dirty="0" smtClean="0"/>
              <a:t> A magnetic field permeates the space around the Earth. It can be symbolized by a bar magnet.</a:t>
            </a:r>
          </a:p>
          <a:p>
            <a:r>
              <a:rPr lang="en-US" dirty="0" smtClean="0"/>
              <a:t>(</a:t>
            </a:r>
            <a:r>
              <a:rPr lang="en-US" dirty="0" err="1" smtClean="0"/>
              <a:t>c</a:t>
            </a:r>
            <a:r>
              <a:rPr lang="en-US" dirty="0" smtClean="0"/>
              <a:t>) Earth behaves like a magnetic dipole, but the field lines are distorted by the solar wind. The Van Allen radiation belts trap charged particles.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2811872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1.13</a:t>
            </a:r>
            <a:r>
              <a:rPr lang="en-US" dirty="0" smtClean="0"/>
              <a:t>  The Earth, as seen from space, has an overall bluish glow. You can distinguish land, sea, clouds, ice, and vegetation.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1887368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1.14</a:t>
            </a:r>
            <a:r>
              <a:rPr lang="en-US" dirty="0" smtClean="0"/>
              <a:t>  Characteristics of the atmosphere that envelops the Earth.</a:t>
            </a:r>
          </a:p>
          <a:p>
            <a:r>
              <a:rPr lang="en-US" dirty="0" smtClean="0"/>
              <a:t>(a) An orbiting astronaut's photograph shows the haze of the atmosphere fading up into the blackness of space. (</a:t>
            </a:r>
            <a:r>
              <a:rPr lang="en-US" dirty="0" err="1" smtClean="0"/>
              <a:t>b</a:t>
            </a:r>
            <a:r>
              <a:rPr lang="en-US" dirty="0" smtClean="0"/>
              <a:t>) Molecules pack together more tightly at the base of the atmosphere, so atmospheric pressure changes with elevation. (</a:t>
            </a:r>
            <a:r>
              <a:rPr lang="en-US" dirty="0" err="1" smtClean="0"/>
              <a:t>c</a:t>
            </a:r>
            <a:r>
              <a:rPr lang="en-US" dirty="0" smtClean="0"/>
              <a:t>) The atmosphere can be divided into several distinct layers. We live in the troposphere.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1804162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1.14a</a:t>
            </a:r>
            <a:r>
              <a:rPr lang="en-US" dirty="0" smtClean="0"/>
              <a:t>  Characteristics of the atmosphere that envelops the Earth.</a:t>
            </a:r>
          </a:p>
          <a:p>
            <a:r>
              <a:rPr lang="en-US" dirty="0" smtClean="0"/>
              <a:t>(a) An orbiting astronaut's photograph shows the haze of the atmosphere fading up into the blackness of space.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1233388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1.14bc</a:t>
            </a:r>
            <a:r>
              <a:rPr lang="en-US" dirty="0" smtClean="0"/>
              <a:t>  Characteristics of the atmosphere that envelops the Earth.</a:t>
            </a:r>
          </a:p>
          <a:p>
            <a:r>
              <a:rPr lang="en-US" dirty="0" smtClean="0"/>
              <a:t>(</a:t>
            </a:r>
            <a:r>
              <a:rPr lang="en-US" dirty="0" err="1" smtClean="0"/>
              <a:t>b</a:t>
            </a:r>
            <a:r>
              <a:rPr lang="en-US" dirty="0" smtClean="0"/>
              <a:t>) Molecules pack together more tightly at the base of the atmosphere, so atmospheric pressure changes with elevation. (</a:t>
            </a:r>
            <a:r>
              <a:rPr lang="en-US" dirty="0" err="1" smtClean="0"/>
              <a:t>c</a:t>
            </a:r>
            <a:r>
              <a:rPr lang="en-US" dirty="0" smtClean="0"/>
              <a:t>) The atmosphere can be divided into several distinct layers. We live in the troposphere.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3583896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1.15 </a:t>
            </a:r>
            <a:r>
              <a:rPr lang="en-US" dirty="0" smtClean="0"/>
              <a:t>The </a:t>
            </a:r>
            <a:r>
              <a:rPr lang="en-US" dirty="0" err="1" smtClean="0"/>
              <a:t>aurorae</a:t>
            </a:r>
            <a:r>
              <a:rPr lang="en-US" dirty="0" smtClean="0"/>
              <a:t> are an atmospheric phenomenon.</a:t>
            </a:r>
          </a:p>
          <a:p>
            <a:r>
              <a:rPr lang="en-US" dirty="0" smtClean="0"/>
              <a:t>(a) Charged particles flow toward Earth‘s magnetic poles. (</a:t>
            </a:r>
            <a:r>
              <a:rPr lang="en-US" dirty="0" err="1" smtClean="0"/>
              <a:t>b</a:t>
            </a:r>
            <a:r>
              <a:rPr lang="en-US" dirty="0" smtClean="0"/>
              <a:t>) Particles cause gases in the atmosphere to glow, forming colorful </a:t>
            </a:r>
            <a:r>
              <a:rPr lang="en-US" dirty="0" err="1" smtClean="0"/>
              <a:t>aurorae</a:t>
            </a:r>
            <a:r>
              <a:rPr lang="en-US" dirty="0" smtClean="0"/>
              <a:t> in polar skies.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241026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1.1a</a:t>
            </a:r>
            <a:r>
              <a:rPr lang="en-US" dirty="0" smtClean="0"/>
              <a:t>  Contrasting views of the Universe, as drawn by artists hundreds of years ago.</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017194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1.15a </a:t>
            </a:r>
            <a:r>
              <a:rPr lang="en-US" dirty="0" smtClean="0"/>
              <a:t>The </a:t>
            </a:r>
            <a:r>
              <a:rPr lang="en-US" dirty="0" err="1" smtClean="0"/>
              <a:t>aurorae</a:t>
            </a:r>
            <a:r>
              <a:rPr lang="en-US" dirty="0" smtClean="0"/>
              <a:t> are an atmospheric phenomenon.</a:t>
            </a:r>
          </a:p>
          <a:p>
            <a:r>
              <a:rPr lang="en-US" dirty="0" smtClean="0"/>
              <a:t>(a) Charged particles flow toward Earth‘s magnetic poles.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2991438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1.15b </a:t>
            </a:r>
            <a:r>
              <a:rPr lang="en-US" dirty="0" smtClean="0"/>
              <a:t>The </a:t>
            </a:r>
            <a:r>
              <a:rPr lang="en-US" dirty="0" err="1" smtClean="0"/>
              <a:t>aurorae</a:t>
            </a:r>
            <a:r>
              <a:rPr lang="en-US" dirty="0" smtClean="0"/>
              <a:t> are an atmospheric phenomenon.</a:t>
            </a:r>
          </a:p>
          <a:p>
            <a:r>
              <a:rPr lang="en-US" dirty="0" smtClean="0"/>
              <a:t>(</a:t>
            </a:r>
            <a:r>
              <a:rPr lang="en-US" dirty="0" err="1" smtClean="0"/>
              <a:t>b</a:t>
            </a:r>
            <a:r>
              <a:rPr lang="en-US" dirty="0" smtClean="0"/>
              <a:t>) Particles cause gases in the atmosphere to glow, forming colorful </a:t>
            </a:r>
            <a:r>
              <a:rPr lang="en-US" dirty="0" err="1" smtClean="0"/>
              <a:t>aurorae</a:t>
            </a:r>
            <a:r>
              <a:rPr lang="en-US" dirty="0" smtClean="0"/>
              <a:t> in polar skies.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2909022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1.16 </a:t>
            </a:r>
            <a:r>
              <a:rPr lang="en-US" dirty="0" smtClean="0"/>
              <a:t> This map shows the Earth‘s topography (variations in land elevation) and bathymetry (variations of ocean-floor depth), and shows where glaciers cover the land (white areas).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3933944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1.17 </a:t>
            </a:r>
            <a:r>
              <a:rPr lang="en-US" dirty="0" smtClean="0"/>
              <a:t> The proportions of major elements making up the mass of the whole Earth. Note that iron and oxygen account for most of the mass.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4117822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THE WHOLE EARTH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2487779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1.18 </a:t>
            </a:r>
            <a:r>
              <a:rPr lang="en-US" dirty="0" smtClean="0"/>
              <a:t> These are examples of materials that compose the Earth. The left four are types of silicate rocks—granite has the most silica, </a:t>
            </a:r>
            <a:r>
              <a:rPr lang="en-US" dirty="0" err="1" smtClean="0"/>
              <a:t>peridotite</a:t>
            </a:r>
            <a:r>
              <a:rPr lang="en-US" dirty="0" smtClean="0"/>
              <a:t> the least. The image on the right is a metal alloy.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3897600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1.19 </a:t>
            </a:r>
            <a:r>
              <a:rPr lang="en-US" dirty="0" smtClean="0"/>
              <a:t> The lights of the Earth as seen at night from space. This image gives a sense of the distribution of human society, and of variations and industrialization.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1289614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1.20</a:t>
            </a:r>
            <a:r>
              <a:rPr lang="en-US" dirty="0" smtClean="0"/>
              <a:t>  An early image of Earth’s internal layers.</a:t>
            </a:r>
          </a:p>
          <a:p>
            <a:r>
              <a:rPr lang="en-US" dirty="0" smtClean="0"/>
              <a:t>(a) The hard-boiled egg analogy for the Earth’s interior. (</a:t>
            </a:r>
            <a:r>
              <a:rPr lang="en-US" dirty="0" err="1" smtClean="0"/>
              <a:t>b</a:t>
            </a:r>
            <a:r>
              <a:rPr lang="en-US" dirty="0" smtClean="0"/>
              <a:t>) Earth’s interior is denser than the surrounding regions.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2569282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1.20a</a:t>
            </a:r>
            <a:r>
              <a:rPr lang="en-US" dirty="0" smtClean="0"/>
              <a:t>  An early image of Earth’s internal layers.</a:t>
            </a:r>
          </a:p>
          <a:p>
            <a:r>
              <a:rPr lang="en-US" dirty="0" smtClean="0"/>
              <a:t>(a) The hard-boiled egg analogy for the Earth’s interior.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71943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1.20b</a:t>
            </a:r>
            <a:r>
              <a:rPr lang="en-US" dirty="0" smtClean="0"/>
              <a:t>  An early image of Earth’s internal layers.</a:t>
            </a:r>
          </a:p>
          <a:p>
            <a:r>
              <a:rPr lang="en-US" dirty="0" smtClean="0"/>
              <a:t>(</a:t>
            </a:r>
            <a:r>
              <a:rPr lang="en-US" dirty="0" err="1" smtClean="0"/>
              <a:t>b</a:t>
            </a:r>
            <a:r>
              <a:rPr lang="en-US" dirty="0" smtClean="0"/>
              <a:t>) Earth’s interior is denser than the surrounding regions.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963199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1.1b</a:t>
            </a:r>
            <a:r>
              <a:rPr lang="en-US" dirty="0" smtClean="0"/>
              <a:t>  Contrasting views of the Universe, as drawn by artists hundreds of years ago.</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638312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METEOR CRATER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25702608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a:t>
            </a:r>
            <a:r>
              <a:rPr lang="en-US" dirty="0" smtClean="0"/>
              <a:t>  Faulting and the generation of seismic waves.</a:t>
            </a:r>
          </a:p>
          <a:p>
            <a:r>
              <a:rPr lang="en-US" dirty="0" smtClean="0"/>
              <a:t>(a) When the rock inside the Earth suddenly breaks and slips on a a fault, it generates seismic waves that pass through the Earth. When they reach the surface, we feel an earthquake. (</a:t>
            </a:r>
            <a:r>
              <a:rPr lang="en-US" dirty="0" err="1" smtClean="0"/>
              <a:t>b</a:t>
            </a:r>
            <a:r>
              <a:rPr lang="en-US" dirty="0" smtClean="0"/>
              <a:t>) You are feeling seismic waves, in effect, when you snap a stick. The vibrations pass through the stick to your hands.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2516162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1.21a</a:t>
            </a:r>
            <a:r>
              <a:rPr lang="en-US" dirty="0" smtClean="0"/>
              <a:t>  Faulting and the generation of seismic waves.</a:t>
            </a:r>
          </a:p>
          <a:p>
            <a:r>
              <a:rPr lang="en-US" dirty="0" smtClean="0"/>
              <a:t>(a) When the rock inside the Earth suddenly breaks and slips on a a fault, it generates seismic waves that pass through the Earth. When they reach the surface, we feel an earthquake.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1564181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1.21b</a:t>
            </a:r>
            <a:r>
              <a:rPr lang="en-US" dirty="0" smtClean="0"/>
              <a:t>  Faulting and the generation of seismic waves.</a:t>
            </a:r>
          </a:p>
          <a:p>
            <a:r>
              <a:rPr lang="en-US" dirty="0" smtClean="0"/>
              <a:t>(</a:t>
            </a:r>
            <a:r>
              <a:rPr lang="en-US" dirty="0" err="1" smtClean="0"/>
              <a:t>b</a:t>
            </a:r>
            <a:r>
              <a:rPr lang="en-US" dirty="0" smtClean="0"/>
              <a:t>) You are feeling seismic waves, in effect, when you snap a stick. The vibrations pass through the stick to your hands.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2650275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Bx1.4a</a:t>
            </a:r>
            <a:r>
              <a:rPr lang="en-US" dirty="0" smtClean="0"/>
              <a:t> Meteors and meteorites.</a:t>
            </a:r>
          </a:p>
          <a:p>
            <a:r>
              <a:rPr lang="en-US" dirty="0" smtClean="0"/>
              <a:t>(a) A shower of meteors over Hong Kong in 2001.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25907742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Bx1.4c</a:t>
            </a:r>
            <a:r>
              <a:rPr lang="en-US" dirty="0" smtClean="0"/>
              <a:t> Meteors and meteorites.</a:t>
            </a:r>
          </a:p>
          <a:p>
            <a:r>
              <a:rPr lang="en-US" dirty="0" smtClean="0"/>
              <a:t>(</a:t>
            </a:r>
            <a:r>
              <a:rPr lang="en-US" dirty="0" err="1" smtClean="0"/>
              <a:t>c</a:t>
            </a:r>
            <a:r>
              <a:rPr lang="en-US" dirty="0" smtClean="0"/>
              <a:t>) Examples of stony meteorites (left) and iron meteorites (right).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1141964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Bx1.4b</a:t>
            </a:r>
            <a:r>
              <a:rPr lang="en-US" dirty="0" smtClean="0"/>
              <a:t> Meteors and meteorites.</a:t>
            </a:r>
          </a:p>
          <a:p>
            <a:r>
              <a:rPr lang="en-US" dirty="0" smtClean="0"/>
              <a:t>(</a:t>
            </a:r>
            <a:r>
              <a:rPr lang="en-US" dirty="0" err="1" smtClean="0"/>
              <a:t>b</a:t>
            </a:r>
            <a:r>
              <a:rPr lang="en-US" dirty="0" smtClean="0"/>
              <a:t>) The </a:t>
            </a:r>
            <a:r>
              <a:rPr lang="en-US" dirty="0" err="1" smtClean="0"/>
              <a:t>Barringer</a:t>
            </a:r>
            <a:r>
              <a:rPr lang="en-US" dirty="0" smtClean="0"/>
              <a:t> meteor crater in Arizona. It formed about 50,000 years ago and is 1.1 km in diameter.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33947888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 </a:t>
            </a:r>
            <a:r>
              <a:rPr lang="en-US" dirty="0" smtClean="0"/>
              <a:t> A modern view of Earth‘s interior layers.</a:t>
            </a:r>
          </a:p>
          <a:p>
            <a:r>
              <a:rPr lang="en-US" dirty="0" smtClean="0"/>
              <a:t>(a) There are two types of crust. Oceanic crust is thinner, and consists of basalt and </a:t>
            </a:r>
            <a:r>
              <a:rPr lang="en-US" dirty="0" err="1" smtClean="0"/>
              <a:t>gabbro</a:t>
            </a:r>
            <a:r>
              <a:rPr lang="en-US" dirty="0" smtClean="0"/>
              <a:t>. Continental crust varies in thickness and includes many rock types. (</a:t>
            </a:r>
            <a:r>
              <a:rPr lang="en-US" dirty="0" err="1" smtClean="0"/>
              <a:t>b</a:t>
            </a:r>
            <a:r>
              <a:rPr lang="en-US" dirty="0" smtClean="0"/>
              <a:t>) By studying earthquake waves, geologists produced a refined image of Earth‘s interior, in which the mantle and core are subdivided.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34166503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1.22a  </a:t>
            </a:r>
            <a:r>
              <a:rPr lang="en-US" dirty="0" smtClean="0"/>
              <a:t>A modern view of Earth‘s interior layers.</a:t>
            </a:r>
          </a:p>
          <a:p>
            <a:r>
              <a:rPr lang="en-US" dirty="0" smtClean="0"/>
              <a:t>(a) There are two types of crust. Oceanic crust is thinner, and consists of basalt and </a:t>
            </a:r>
            <a:r>
              <a:rPr lang="en-US" dirty="0" err="1" smtClean="0"/>
              <a:t>gabbro</a:t>
            </a:r>
            <a:r>
              <a:rPr lang="en-US" dirty="0" smtClean="0"/>
              <a:t>. Continental crust varies in thickness and includes many rock types.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35063987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1.22b </a:t>
            </a:r>
            <a:r>
              <a:rPr lang="en-US" dirty="0" smtClean="0"/>
              <a:t> A modern view of Earth‘s interior layers.</a:t>
            </a:r>
          </a:p>
          <a:p>
            <a:r>
              <a:rPr lang="en-US" dirty="0" smtClean="0"/>
              <a:t>(</a:t>
            </a:r>
            <a:r>
              <a:rPr lang="en-US" dirty="0" err="1" smtClean="0"/>
              <a:t>b</a:t>
            </a:r>
            <a:r>
              <a:rPr lang="en-US" dirty="0" smtClean="0"/>
              <a:t>) By studying earthquake waves, geologists produced a refined image of Earth‘s interior, in which the mantle and core are subdivided.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294580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a:t>
            </a:r>
            <a:r>
              <a:rPr lang="en-US" dirty="0" smtClean="0"/>
              <a:t>  A galaxy may contain about 300 billion stars.</a:t>
            </a:r>
          </a:p>
          <a:p>
            <a:r>
              <a:rPr lang="en-US" dirty="0" smtClean="0"/>
              <a:t>(a) The Milky Way on a clear night. The “haze” actually consists of millions of faraway stars. (</a:t>
            </a:r>
            <a:r>
              <a:rPr lang="en-US" dirty="0" err="1" smtClean="0"/>
              <a:t>b</a:t>
            </a:r>
            <a:r>
              <a:rPr lang="en-US" dirty="0" smtClean="0"/>
              <a:t>) A spiral galaxy that looks like the Milky Way, as viewed from the top. (</a:t>
            </a:r>
            <a:r>
              <a:rPr lang="en-US" dirty="0" err="1" smtClean="0"/>
              <a:t>c</a:t>
            </a:r>
            <a:r>
              <a:rPr lang="en-US" dirty="0" smtClean="0"/>
              <a:t>) A Hubble Space Telescope view of deep space showing some of the billions of galaxies in the Universe.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371330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1.1</a:t>
            </a:r>
            <a:r>
              <a:rPr lang="en-US" dirty="0" smtClean="0"/>
              <a:t>  Average Relative Abundances of Elements in the Earth’s Crust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13182856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1.23</a:t>
            </a:r>
            <a:r>
              <a:rPr lang="en-US" dirty="0" smtClean="0"/>
              <a:t>  A block diagram of the lithosphere emphasizing the difference between continental and oceanic lithosphere.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41823571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  </a:t>
            </a:r>
            <a:r>
              <a:rPr lang="en-US" dirty="0" smtClean="0"/>
              <a:t>Astronomers are discovering many planetary systems around other nearby stars in our galaxy. This is an artist’s conception of what the nearest planetary system, Epsilon </a:t>
            </a:r>
            <a:r>
              <a:rPr lang="en-US" dirty="0" err="1" smtClean="0"/>
              <a:t>Eridani</a:t>
            </a:r>
            <a:r>
              <a:rPr lang="en-US" dirty="0" smtClean="0"/>
              <a:t>, might look like. This example has an asteroid belt and comets. Their tails follow the currents of the stellar wind.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95061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1.2a</a:t>
            </a:r>
            <a:r>
              <a:rPr lang="en-US" dirty="0" smtClean="0"/>
              <a:t>  A galaxy may contain about 300 billion stars.</a:t>
            </a:r>
          </a:p>
          <a:p>
            <a:r>
              <a:rPr lang="en-US" dirty="0" smtClean="0"/>
              <a:t>(a) The Milky Way on a clear night. The “haze” actually consists of millions of faraway stars.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377013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1.2b</a:t>
            </a:r>
            <a:r>
              <a:rPr lang="en-US" dirty="0" smtClean="0"/>
              <a:t>  A galaxy may contain about 300 billion stars.</a:t>
            </a:r>
          </a:p>
          <a:p>
            <a:r>
              <a:rPr lang="en-US" dirty="0" smtClean="0"/>
              <a:t>(</a:t>
            </a:r>
            <a:r>
              <a:rPr lang="en-US" dirty="0" err="1" smtClean="0"/>
              <a:t>b</a:t>
            </a:r>
            <a:r>
              <a:rPr lang="en-US" dirty="0" smtClean="0"/>
              <a:t>) A spiral galaxy that looks like the Milky Way, as viewed from the top.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397572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1.2c</a:t>
            </a:r>
            <a:r>
              <a:rPr lang="en-US" dirty="0" smtClean="0"/>
              <a:t>  A galaxy may contain about 300 billion stars.</a:t>
            </a:r>
          </a:p>
          <a:p>
            <a:r>
              <a:rPr lang="en-US" dirty="0" smtClean="0"/>
              <a:t>(</a:t>
            </a:r>
            <a:r>
              <a:rPr lang="en-US" dirty="0" err="1" smtClean="0"/>
              <a:t>c</a:t>
            </a:r>
            <a:r>
              <a:rPr lang="en-US" dirty="0" smtClean="0"/>
              <a:t>) A Hubble Space Telescope view of deep space showing some of the billions of galaxies in the Universe.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41183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a:t>
            </a:r>
          </a:p>
          <a:p>
            <a:pPr algn="ctr"/>
            <a:r>
              <a:rPr lang="en-US" sz="2800" dirty="0" smtClean="0">
                <a:solidFill>
                  <a:schemeClr val="tx2"/>
                </a:solidFill>
                <a:latin typeface="Verdana" charset="0"/>
              </a:rPr>
              <a:t>The Earth in Context</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e relative sizes of eight planets in the Solar System. The planets are Mercury, Venus, Earth, Mars, Jupiter, Saturn, Uranus, and Neptune. All the planets are much smaller than the Sun and the gas-giant planets Jupiter and Saturn are much larger than the terrestrial planets. Part b shows the relative positions of eight planets in the Solar System. The planets Mercury, Venus, Earth, Mars, Jupiter, Saturn, Uranus, and Neptune are located at an increasing distance from the Sun. An asteroid belt is located between Mars and Jupiter. The orbits of all the planets lie in the same plane. A portion of the ecliptic is shown."/>
          <p:cNvPicPr>
            <a:picLocks noChangeAspect="1"/>
          </p:cNvPicPr>
          <p:nvPr/>
        </p:nvPicPr>
        <p:blipFill>
          <a:blip r:embed="rId3"/>
          <a:stretch>
            <a:fillRect/>
          </a:stretch>
        </p:blipFill>
        <p:spPr>
          <a:xfrm>
            <a:off x="304800" y="458723"/>
            <a:ext cx="8534400" cy="555955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relative sizes of eight planets in the Solar System are shown. The planets are Mercury, Venus, Earth, Mars, Jupiter, Saturn, Uranus, and Neptune. All the planets are much smaller than the Sun and the gas-giant planets Jupiter and Saturn are much larger than the terrestrial planets."/>
          <p:cNvPicPr>
            <a:picLocks noChangeAspect="1"/>
          </p:cNvPicPr>
          <p:nvPr/>
        </p:nvPicPr>
        <p:blipFill>
          <a:blip r:embed="rId3"/>
          <a:stretch>
            <a:fillRect/>
          </a:stretch>
        </p:blipFill>
        <p:spPr>
          <a:xfrm>
            <a:off x="304800" y="1882139"/>
            <a:ext cx="8534400" cy="271272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relative positions of eight planets in the Solar System are shown. The planets Mercury, Venus, Earth, Mars, Jupiter, Saturn, Uranus, and Neptune are located at an increasing distance from the Sun. An asteroid belt is located between Mars and Jupiter. The orbits of all the planets lie in the same plane. A portion of the ecliptic is shown."/>
          <p:cNvPicPr>
            <a:picLocks noChangeAspect="1"/>
          </p:cNvPicPr>
          <p:nvPr/>
        </p:nvPicPr>
        <p:blipFill>
          <a:blip r:embed="rId3"/>
          <a:stretch>
            <a:fillRect/>
          </a:stretch>
        </p:blipFill>
        <p:spPr>
          <a:xfrm>
            <a:off x="304800" y="1924811"/>
            <a:ext cx="8534400" cy="262737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raisin-bread analogy for the expansion of the Universe. The time-axis is directed upward. Three stages of the raisin-bread dough are shown. In the stage, at the moment of the Big Bang, the raisins are close to each other. In the next stage, the distances between the raisins are greater. In the present stage, the distances between the raisins are the greatest. Part b shows the expansion of the Universe from the moment of the Big Bang to the present moment. As the Universe expands the distances between the galaxies increase."/>
          <p:cNvPicPr>
            <a:picLocks noChangeAspect="1"/>
          </p:cNvPicPr>
          <p:nvPr/>
        </p:nvPicPr>
        <p:blipFill>
          <a:blip r:embed="rId3"/>
          <a:stretch>
            <a:fillRect/>
          </a:stretch>
        </p:blipFill>
        <p:spPr>
          <a:xfrm>
            <a:off x="304800" y="537972"/>
            <a:ext cx="8534400" cy="540105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n atom consisting of a nucleus and electrons orbiting around it. Two concentric spheres, an inner electron shell with a smaller radius and an outer electron shell with a greater radius, are shown. Part b contains three illustrations of a solid, a liquid, and a gas. Each illustration shows two different containers with substances in similar states. In the illustration of a solid, the substances are two similar cubes each composed of contiguous particles. In the illustration of a liquid, the substance, which consists of particles located at greater distances from each other than the particles of a solid, is shown to conform the shape of the containers without changing the density. In the illustration of a gas, a substance, which consists of particles located at greater distances from each other than the particles of a liquid, fills both containers to the top."/>
          <p:cNvPicPr>
            <a:picLocks noChangeAspect="1"/>
          </p:cNvPicPr>
          <p:nvPr/>
        </p:nvPicPr>
        <p:blipFill>
          <a:blip r:embed="rId3"/>
          <a:stretch>
            <a:fillRect/>
          </a:stretch>
        </p:blipFill>
        <p:spPr>
          <a:xfrm>
            <a:off x="2017776" y="318516"/>
            <a:ext cx="5108448"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tom consists of a nucleus and electrons orbiting around it. Two concentric spheres, an inner electron shell with a smaller radius, and an outer electron shell with a greater radius, are shown."/>
          <p:cNvPicPr>
            <a:picLocks noChangeAspect="1"/>
          </p:cNvPicPr>
          <p:nvPr/>
        </p:nvPicPr>
        <p:blipFill>
          <a:blip r:embed="rId3"/>
          <a:stretch>
            <a:fillRect/>
          </a:stretch>
        </p:blipFill>
        <p:spPr>
          <a:xfrm>
            <a:off x="1950720" y="318516"/>
            <a:ext cx="5242560"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illustrations of a solid, a liquid, and a gas. Each illustration shows two different containers with substances in similar states. In the illustration of a solid, the substances are two similar cubes each composed of contiguous particles. Int he illustration of a liquid, the substance, which consists of particles located at greater distances from each other than the particles of a solid, is shown to conform the shape of the containers without changing the density. In the illustration of a gas, a substance, which consists of particles located at greater distances from each other than the particles of a liquid, fills both containers to the top."/>
          <p:cNvPicPr>
            <a:picLocks noChangeAspect="1"/>
          </p:cNvPicPr>
          <p:nvPr/>
        </p:nvPicPr>
        <p:blipFill>
          <a:blip r:embed="rId3"/>
          <a:stretch>
            <a:fillRect/>
          </a:stretch>
        </p:blipFill>
        <p:spPr>
          <a:xfrm>
            <a:off x="3355847" y="318516"/>
            <a:ext cx="2432304"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a nuclear fusion of deuterium and tritium forming an atom of helium. A deuterium atom consists of one proton, one neutron, and one electron. A tritium atom consists of one proton, two neutrons, and one electron. An obtained helium atom consists of two protons, two neutrons, and two electrons. One leftover neutron is ejected."/>
          <p:cNvPicPr>
            <a:picLocks noChangeAspect="1"/>
          </p:cNvPicPr>
          <p:nvPr/>
        </p:nvPicPr>
        <p:blipFill>
          <a:blip r:embed="rId3"/>
          <a:stretch>
            <a:fillRect/>
          </a:stretch>
        </p:blipFill>
        <p:spPr>
          <a:xfrm>
            <a:off x="1027176" y="318516"/>
            <a:ext cx="7089648"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stages of formation and evolution of the Solar System according to the Nebular Theory. The first stage is a stage of nebula. The second stage is a stage of a protoplanetary disk. In the third stage the protoplanetary disk is divided into rings of planetesimals. The fourth stage is the modern Solar System with eight planets."/>
          <p:cNvPicPr>
            <a:picLocks noChangeAspect="1"/>
          </p:cNvPicPr>
          <p:nvPr/>
        </p:nvPicPr>
        <p:blipFill>
          <a:blip r:embed="rId3"/>
          <a:stretch>
            <a:fillRect/>
          </a:stretch>
        </p:blipFill>
        <p:spPr>
          <a:xfrm>
            <a:off x="304800" y="2449067"/>
            <a:ext cx="8534400" cy="157886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Sun and the solar wind ejecting matter from the Sun into space. "/>
          <p:cNvPicPr>
            <a:picLocks noChangeAspect="1"/>
          </p:cNvPicPr>
          <p:nvPr/>
        </p:nvPicPr>
        <p:blipFill>
          <a:blip r:embed="rId3"/>
          <a:stretch>
            <a:fillRect/>
          </a:stretch>
        </p:blipFill>
        <p:spPr>
          <a:xfrm>
            <a:off x="1383792" y="318516"/>
            <a:ext cx="6376416" cy="583996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colorful nebula. It has no definite shape and the light from the distant stars passes through it. Some parts of the nebula are brighter than the others. It may mean that new stars are forming there."/>
          <p:cNvPicPr>
            <a:picLocks noChangeAspect="1"/>
          </p:cNvPicPr>
          <p:nvPr/>
        </p:nvPicPr>
        <p:blipFill>
          <a:blip r:embed="rId3"/>
          <a:stretch>
            <a:fillRect/>
          </a:stretch>
        </p:blipFill>
        <p:spPr>
          <a:xfrm>
            <a:off x="304800" y="230123"/>
            <a:ext cx="8534400" cy="601675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n expending cloud of gas ejected into space from a supernova explosion. "/>
          <p:cNvPicPr>
            <a:picLocks noChangeAspect="1"/>
          </p:cNvPicPr>
          <p:nvPr/>
        </p:nvPicPr>
        <p:blipFill>
          <a:blip r:embed="rId3"/>
          <a:stretch>
            <a:fillRect/>
          </a:stretch>
        </p:blipFill>
        <p:spPr>
          <a:xfrm>
            <a:off x="1383792" y="318516"/>
            <a:ext cx="6376416"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labeled from a to d. Part a shows a sunset viewed from a seaboard. Part b shows a bar, one end of which is heated in a flame, at two moments, labeled time 1 and time 2. At moment time 1, a major part of the bar is cold and only a small region near the flame is warm or hot. The heat flow is directed from the heated end to a cold end of the bar. At moment time 2, a major part of the bar is warm or hot and only a small region near its cold end is cold. Part c shows a pan with water being heated on a kitchen stove. Hot water of temperature 90 degrees Celsius is near the bottom of the pan and cold water is near the surface. The temperature right above the surface of the water is 40 degrees Celsius. The heat flow is directed from the bottom of the pan to its top and backward, making a circle. Part d shows a volcanic eruption. Magma is shown to rise along an eruptive vent. The temperature changes from hot to cool as the distance from the volcano increases."/>
          <p:cNvPicPr>
            <a:picLocks noChangeAspect="1"/>
          </p:cNvPicPr>
          <p:nvPr/>
        </p:nvPicPr>
        <p:blipFill>
          <a:blip r:embed="rId3"/>
          <a:stretch>
            <a:fillRect/>
          </a:stretch>
        </p:blipFill>
        <p:spPr>
          <a:xfrm>
            <a:off x="765047" y="318516"/>
            <a:ext cx="7613904"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sunset viewed from a seaboard."/>
          <p:cNvPicPr>
            <a:picLocks noChangeAspect="1"/>
          </p:cNvPicPr>
          <p:nvPr/>
        </p:nvPicPr>
        <p:blipFill>
          <a:blip r:embed="rId3"/>
          <a:stretch>
            <a:fillRect/>
          </a:stretch>
        </p:blipFill>
        <p:spPr>
          <a:xfrm>
            <a:off x="548640" y="318516"/>
            <a:ext cx="8046720"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e end of a bar is heated in a flame. At moment time 1, a major part of the bar is cold and only a small region near the flame is warm or hot. The heat flow is directed from the heated end to a cold end of the bar. At moment time 2, a major part of the bar is warm or hot and only a small region near its cold end is cold. "/>
          <p:cNvPicPr>
            <a:picLocks noChangeAspect="1"/>
          </p:cNvPicPr>
          <p:nvPr/>
        </p:nvPicPr>
        <p:blipFill>
          <a:blip r:embed="rId3"/>
          <a:stretch>
            <a:fillRect/>
          </a:stretch>
        </p:blipFill>
        <p:spPr>
          <a:xfrm>
            <a:off x="1667255" y="318516"/>
            <a:ext cx="5809488"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n with water is heated on a kitchen stove. Hot water of temperature 90 degrees Celsius is near the bottom of the pan and cold water is near the surface. The temperature right above the surface of the water is 40 degrees Celsius. The heat flow is directed from the bottom of the pan to its top and backward, making a circle."/>
          <p:cNvPicPr>
            <a:picLocks noChangeAspect="1"/>
          </p:cNvPicPr>
          <p:nvPr/>
        </p:nvPicPr>
        <p:blipFill>
          <a:blip r:embed="rId3"/>
          <a:stretch>
            <a:fillRect/>
          </a:stretch>
        </p:blipFill>
        <p:spPr>
          <a:xfrm>
            <a:off x="451103" y="318516"/>
            <a:ext cx="8241792"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a volcanic eruption magma rises along a vertical eruptive vent. The temperature changes from hot to cool as the distance from the volcano increases."/>
          <p:cNvPicPr>
            <a:picLocks noChangeAspect="1"/>
          </p:cNvPicPr>
          <p:nvPr/>
        </p:nvPicPr>
        <p:blipFill>
          <a:blip r:embed="rId3"/>
          <a:stretch>
            <a:fillRect/>
          </a:stretch>
        </p:blipFill>
        <p:spPr>
          <a:xfrm>
            <a:off x="362711" y="318516"/>
            <a:ext cx="8418576"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eteorite fragment having a grainy texture. The approximate length of the fragment is 400 millimeters. "/>
          <p:cNvPicPr>
            <a:picLocks noChangeAspect="1"/>
          </p:cNvPicPr>
          <p:nvPr/>
        </p:nvPicPr>
        <p:blipFill>
          <a:blip r:embed="rId3"/>
          <a:stretch>
            <a:fillRect/>
          </a:stretch>
        </p:blipFill>
        <p:spPr>
          <a:xfrm>
            <a:off x="304800" y="580644"/>
            <a:ext cx="8534400" cy="531571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a process of fission of a uranium-235 nucleus. The uranium nucleus collides with a neutron and then splits into a barium-141 nucleus and a krypton-92 nucleus. Three neutrons are ejected. Atomic numbers of uranium, barium, and krypton are 92, 56, and 36, respectively."/>
          <p:cNvPicPr>
            <a:picLocks noChangeAspect="1"/>
          </p:cNvPicPr>
          <p:nvPr/>
        </p:nvPicPr>
        <p:blipFill>
          <a:blip r:embed="rId3"/>
          <a:stretch>
            <a:fillRect/>
          </a:stretch>
        </p:blipFill>
        <p:spPr>
          <a:xfrm>
            <a:off x="304800" y="1062227"/>
            <a:ext cx="8534400" cy="435254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rocess of evolution of the Earth’s interior consists of three stages, labeled a, b and c. At stage a, the Earth is shown to be fairly homogeneous inside. At stage b, many spots of melting iron are shown. At stage c, the interior of the Earth consists of a spherical core in the center of the Earth and a layer of mantle around it."/>
          <p:cNvPicPr>
            <a:picLocks noChangeAspect="1"/>
          </p:cNvPicPr>
          <p:nvPr/>
        </p:nvPicPr>
        <p:blipFill>
          <a:blip r:embed="rId3"/>
          <a:stretch>
            <a:fillRect/>
          </a:stretch>
        </p:blipFill>
        <p:spPr>
          <a:xfrm>
            <a:off x="304800" y="1098804"/>
            <a:ext cx="8534400" cy="427939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nine stages of the Earth and the Moon formation. The first stage is the formation of the Solar System from a colorful nebula, according to the nebular theory. The formation of the rotating dust cloud disk is the second stage. A glowing ball representing the protosun is in the center of this disk. The disk is divided into different circularly shaped dust clouds and the sun is formed at the third stage. Small dust particles collide and form planetisimals represented by small rocks at the fourth stage. The fifth stage is the process of the formation of a planet from the planetisimals. A planetisimal grows by collisions with different particles. Eventually an irregularly shaped proto-Earth develops. The Earth is reshaped by gravity into sphere at the sixth stage. The core and the mantle forms. A protoplanet collides with the Earth at the seventh stage. Debris is shown. Due to gravity, debris orbits the Earth and the Moon starts to form at the eighth stage. Finally, the Moon orbits the Earth and the Earth’s atmosphere is forming. The last part of the figure is the view of the Earth and the Moon as we know them nowadays."/>
          <p:cNvPicPr>
            <a:picLocks noChangeAspect="1"/>
          </p:cNvPicPr>
          <p:nvPr/>
        </p:nvPicPr>
        <p:blipFill>
          <a:blip r:embed="rId3"/>
          <a:stretch>
            <a:fillRect/>
          </a:stretch>
        </p:blipFill>
        <p:spPr>
          <a:xfrm>
            <a:off x="304800" y="580644"/>
            <a:ext cx="8534400" cy="531571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geocentric model of the Universe, in which the Earth is in the center of the Universe and everything, including the Sun, other stars, and planets of the solar system, is orbiting around it. Part b shows a heliocentric model of the Universe, in which the Sun is in the center of the Universe and everything, including the Earth, is orbiting around it."/>
          <p:cNvPicPr>
            <a:picLocks noChangeAspect="1"/>
          </p:cNvPicPr>
          <p:nvPr/>
        </p:nvPicPr>
        <p:blipFill>
          <a:blip r:embed="rId3"/>
          <a:stretch>
            <a:fillRect/>
          </a:stretch>
        </p:blipFill>
        <p:spPr>
          <a:xfrm>
            <a:off x="3038855" y="318516"/>
            <a:ext cx="3066288"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Earth’s Moon having dark Maria and lighter-colored highlands. "/>
          <p:cNvPicPr>
            <a:picLocks noChangeAspect="1"/>
          </p:cNvPicPr>
          <p:nvPr/>
        </p:nvPicPr>
        <p:blipFill>
          <a:blip r:embed="rId3"/>
          <a:stretch>
            <a:fillRect/>
          </a:stretch>
        </p:blipFill>
        <p:spPr>
          <a:xfrm>
            <a:off x="1676400" y="257555"/>
            <a:ext cx="5791200" cy="596188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bar magnet placed horizontally producing a magnetic field. The south pole with southern polarity is at the left end of the magnet and the north pole with northern polarity is at the right end of the magnet. The magnetic field lines extend from the north pole to the south pole. Compass needles are located tangential to the magnetic field lines. Aligned iron filings are shown. Part b shows the Earth’s magnetic field represented by a field produced by an imaginary bar magnet inside the Earth. The magnet extends downward and to the right of the north magnetic pole of the Earth with a southern polarity to the south magnetic pole with a northern polarity. The magnetic field lines extend from the south magnetic pole to the north magnetic pole. The north geographic pole is placed at the top point of the Earth and the south geographic pole is placed at the bottom point of the Earth. Compass needles are located tangential to the magnetic field lines. Part c shows the magnetic field lines of the Earth distorted by the solar wind. The magnetic lines are flattened from the Sun’s side and stretched from the opposite side. Van Allen belts and a magnetosphere are shown."/>
          <p:cNvPicPr>
            <a:picLocks noChangeAspect="1"/>
          </p:cNvPicPr>
          <p:nvPr/>
        </p:nvPicPr>
        <p:blipFill>
          <a:blip r:embed="rId3"/>
          <a:stretch>
            <a:fillRect/>
          </a:stretch>
        </p:blipFill>
        <p:spPr>
          <a:xfrm>
            <a:off x="304800" y="708660"/>
            <a:ext cx="8534400" cy="505968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r magnet is placed horizontally producing a magnetic field. The south pole is at the left end of the magnet and the north pole is at the right end of the magnet. The magnetic field lines extend from the north pole to the south pole. Compass needles are located tangential to the magnetic field lines. Aligned iron filings are shown."/>
          <p:cNvPicPr>
            <a:picLocks noChangeAspect="1"/>
          </p:cNvPicPr>
          <p:nvPr/>
        </p:nvPicPr>
        <p:blipFill>
          <a:blip r:embed="rId3"/>
          <a:stretch>
            <a:fillRect/>
          </a:stretch>
        </p:blipFill>
        <p:spPr>
          <a:xfrm>
            <a:off x="347471" y="318516"/>
            <a:ext cx="8449056"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Earth’s magnetic field is represented by a field produced by an imaginary bar magnet inside the Earth. The magnet extends downward and to the right of the north magnetic pole of the Earth with a southern polarity to the south magnetic pole with a northern polarity. Magnetic field lines extend from the south magnetic pole to the north magnetic pole. The north geographic pole is placed at the top point of the Earth and the south geographic pole is placed at the bottom point of the Earth. Compass needles are located tangential to the magnetic field lines."/>
          <p:cNvPicPr>
            <a:picLocks noChangeAspect="1"/>
          </p:cNvPicPr>
          <p:nvPr/>
        </p:nvPicPr>
        <p:blipFill>
          <a:blip r:embed="rId3"/>
          <a:stretch>
            <a:fillRect/>
          </a:stretch>
        </p:blipFill>
        <p:spPr>
          <a:xfrm>
            <a:off x="749808" y="318516"/>
            <a:ext cx="7644384"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gnetic field lines of the Earth are distorted by the solar wind. The magnetic lines are flattened from the Sun’s side and stretched from the opposite side. Van Allen belts and a magnetosphere are shown."/>
          <p:cNvPicPr>
            <a:picLocks noChangeAspect="1"/>
          </p:cNvPicPr>
          <p:nvPr/>
        </p:nvPicPr>
        <p:blipFill>
          <a:blip r:embed="rId3"/>
          <a:stretch>
            <a:fillRect/>
          </a:stretch>
        </p:blipFill>
        <p:spPr>
          <a:xfrm>
            <a:off x="304800" y="1373123"/>
            <a:ext cx="8534400" cy="373075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Earth from space. "/>
          <p:cNvPicPr>
            <a:picLocks noChangeAspect="1"/>
          </p:cNvPicPr>
          <p:nvPr/>
        </p:nvPicPr>
        <p:blipFill>
          <a:blip r:embed="rId3"/>
          <a:stretch>
            <a:fillRect/>
          </a:stretch>
        </p:blipFill>
        <p:spPr>
          <a:xfrm>
            <a:off x="1719072" y="318516"/>
            <a:ext cx="5705856"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the haze of the atmosphere fading up from very bright near the Earth’s surface to very dark in outer space. Part b shows pressure as a function of altitude. Pressure is measured from 0 to 1.0 bars on the x-axis and altitude is measured from 0 to 36 kilometers on the y-axis. The pressure smoothly decreases with the increase in altitude from 1.0 bars at 0 kilometers to 0 bars at 36 kilometers, forming a convex curve. Volcano Mauna Kea, mountain Denali, and mountain Everest of heights 4.205 meters, 6.189 meters and 8.848 meters, respectively, are shown. Commercial jet is shown to fly at an altitude of from 12 to 15 kilometers. A fighter aircraft F-22 Raptor is shown to fly at an altitude of 19 kilometers. A record for balloon flight is marked at an altitude of 34.7 kilometers. Cirrus clouds are shown at an altitude of from 8 to 10 kilometers. Air density is shown to decrease with the increase in altitude and air molecules are shown to be closer to each other at a lower altitude. An arrow on the right illustrating the direction of gravity points downward. Part c shows four following distinct layers the atmosphere is divided into: the troposphere located at an altitude of from 0 to 10 kilometers, the stratosphere located at an altitude of from 10 to approximately 47 kilometers, the mesosphere located at an altitude of from approximately 47 kilometers to 80 kilometers, and the thermosphere located at an altitude of from 80 kilometers to more than 100 kilometers. The interfaces between the troposphere and the stratosphere, between the stratosphere and the mesosphere, and between the mesosphere and the thermosphere are called tropopause, stratopause and mesopause, respectively. Temperature as a function of altitude is shown. Temperature is measured from -100 to 40 degrees Celsius on the x-axis and altitude is measured from 0 to 100 kilometers on the y-axis. The temperature decreases linearly from approximately 20 degrees Celsius at 0 kilometers to approximately -50 degrees Celsius at 10 kilometers. Then, it smoothly increases to approximately 0 degrees Celsius at approximately 47 kilometers. Then, the temperature smoothly decreases to approximately -80 degrees Celsius at approximately 85 kilometers and then smoothly increases to -60 degrees Celsius at approximately 100 kilometers. Ozone interval is located between the tropopause and the stratopause. It is said that 99.9997 percent of the gas in the atmosphere lies below 100 kilometers."/>
          <p:cNvPicPr>
            <a:picLocks noChangeAspect="1"/>
          </p:cNvPicPr>
          <p:nvPr/>
        </p:nvPicPr>
        <p:blipFill>
          <a:blip r:embed="rId3"/>
          <a:stretch>
            <a:fillRect/>
          </a:stretch>
        </p:blipFill>
        <p:spPr>
          <a:xfrm>
            <a:off x="950976" y="318516"/>
            <a:ext cx="7242048"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haze of the atmosphere is fading up from very bright near the Earth’s surface to very dark in outer space."/>
          <p:cNvPicPr>
            <a:picLocks noChangeAspect="1"/>
          </p:cNvPicPr>
          <p:nvPr/>
        </p:nvPicPr>
        <p:blipFill>
          <a:blip r:embed="rId3"/>
          <a:stretch>
            <a:fillRect/>
          </a:stretch>
        </p:blipFill>
        <p:spPr>
          <a:xfrm>
            <a:off x="304800" y="1470660"/>
            <a:ext cx="8534400" cy="353568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c and d. Part c shows pressure as a function of altitude. Pressure is measured from 0 to 1.0 bars on the x-axis and altitude is measured from 0 to 36 kilometers on the y-axis. The pressure smoothly decreases with the increase in altitude from 1.0 bars at 0 kilometers to 0 bars at 36 kilometers, forming a convex curve. Volcano Mauna Kea, mountain Denali, and mountain Everest of heights 4.205 meters, 6.189 meters and 8.848 meters, respectively, are shown. Commercial jet is shown to fly at an altitude of from 12 to 15 kilometers. A fighter aircraft F-22 Raptor is shown to fly at an altitude of 19 kilometers. A record for balloon flight is marked at an altitude of 34.7 kilometers. Cirrus clouds are shown at an altitude of from 8 to 10 kilometers. Air density is shown to decrease with the increase in altitude and air molecules are shown to be closer to each other at a lower altitude. An arrow on the right illustrating the direction of gravity points downward. Part d shows four following distinct layers the atmosphere is divided into: the troposphere located at an altitude of from 0 to 10 kilometers, the stratosphere located at an altitude of from 10 to approximately 47 kilometers, the mesosphere located at an altitude of from approximately 47 kilometers to 80 kilometers, and the thermosphere located at an altitude of from 80 kilometers to more than 100 kilometers. The interfaces between the troposphere and the stratosphere, between the stratosphere and the mesosphere and between the mesosphere and the thermosphere are called tropopause, stratopause and mesopause, respectively. Temperature as a function of altitude is shown. Temperature is measured from -100 to 40 degrees Celsius on the x-axis and altitude is measured from 0 to 100 kilometers on the y-axis. The temperature decreases linearly from approximately 20 degrees Celsius at 0 kilometers to approximately -50 degrees Celsius at 10 kilometers. Then, it smoothly increases to approximately 0 degrees Celsius at approximately 47 kilometers. Then, the temperature smoothly decreases to approximately -80 degrees Celsius at approximately 85 kilometers and then smoothly increases to -60 degrees Celsius at approximately 100 kilometers. Ozone interval is located between the tropopause and the stratopause. It is said that 99.9997 percent of the gas in the atmosphere lies below 100 kilometers."/>
          <p:cNvPicPr>
            <a:picLocks noChangeAspect="1"/>
          </p:cNvPicPr>
          <p:nvPr/>
        </p:nvPicPr>
        <p:blipFill>
          <a:blip r:embed="rId3"/>
          <a:stretch>
            <a:fillRect/>
          </a:stretch>
        </p:blipFill>
        <p:spPr>
          <a:xfrm>
            <a:off x="304800" y="708660"/>
            <a:ext cx="8534400" cy="505968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The first image shows some bright glowing stripes in the sky that form the aurorae. The second image shows the Earth from space. Bright glowing flares extend from regions near the Earth’s magnetic poles."/>
          <p:cNvPicPr>
            <a:picLocks noChangeAspect="1"/>
          </p:cNvPicPr>
          <p:nvPr/>
        </p:nvPicPr>
        <p:blipFill>
          <a:blip r:embed="rId3"/>
          <a:stretch>
            <a:fillRect/>
          </a:stretch>
        </p:blipFill>
        <p:spPr>
          <a:xfrm>
            <a:off x="774191" y="318516"/>
            <a:ext cx="7595616"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geocentric model of the Universe, in which the Earth is in the center of the Universe and everything, including the Sun, other stars, and planets of the solar system, is orbiting around it."/>
          <p:cNvPicPr>
            <a:picLocks noChangeAspect="1"/>
          </p:cNvPicPr>
          <p:nvPr/>
        </p:nvPicPr>
        <p:blipFill>
          <a:blip r:embed="rId3"/>
          <a:stretch>
            <a:fillRect/>
          </a:stretch>
        </p:blipFill>
        <p:spPr>
          <a:xfrm>
            <a:off x="1603248" y="318516"/>
            <a:ext cx="5937504" cy="58399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mage of the Earth from space. Bright glowing flares extend from regions near the Earth’s magnetic poles."/>
          <p:cNvPicPr>
            <a:picLocks noChangeAspect="1"/>
          </p:cNvPicPr>
          <p:nvPr/>
        </p:nvPicPr>
        <p:blipFill>
          <a:blip r:embed="rId3"/>
          <a:stretch>
            <a:fillRect/>
          </a:stretch>
        </p:blipFill>
        <p:spPr>
          <a:xfrm>
            <a:off x="1737360" y="509016"/>
            <a:ext cx="5669280" cy="583996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 bright glowing stripes in the sky and form the aurorae."/>
          <p:cNvPicPr>
            <a:picLocks noChangeAspect="1"/>
          </p:cNvPicPr>
          <p:nvPr/>
        </p:nvPicPr>
        <p:blipFill>
          <a:blip r:embed="rId3"/>
          <a:stretch>
            <a:fillRect/>
          </a:stretch>
        </p:blipFill>
        <p:spPr>
          <a:xfrm>
            <a:off x="304800" y="521208"/>
            <a:ext cx="8534400" cy="581558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of the Earth. Water areas are colored in from light blue to dark blue. Land areas are colored in yellow, brown, green, or white. The following objects are shown: a white ice sheet, dark brown mountain belts, dark blue trenches, a light blue fracture zone, a light blue mid-ocean ridge, dark blue abyssal plains, seamounts, and a green plain."/>
          <p:cNvPicPr>
            <a:picLocks noChangeAspect="1"/>
          </p:cNvPicPr>
          <p:nvPr/>
        </p:nvPicPr>
        <p:blipFill>
          <a:blip r:embed="rId3"/>
          <a:stretch>
            <a:fillRect/>
          </a:stretch>
        </p:blipFill>
        <p:spPr>
          <a:xfrm>
            <a:off x="304800" y="1168907"/>
            <a:ext cx="8534400" cy="413918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e chart represents proportions of major elements making up the mass of the whole Earth. Iron makes 35 percent, oxygen makes 30 percent, silicon makes 15 percent, magnesium makes 13 percent, nickel makes 2.4 percent, sulfur makes 1.9 percent, calcium makes 1.1 percent, aluminum makes 1.1 percent, and other elements make less than 1 percent."/>
          <p:cNvPicPr>
            <a:picLocks noChangeAspect="1"/>
          </p:cNvPicPr>
          <p:nvPr/>
        </p:nvPicPr>
        <p:blipFill>
          <a:blip r:embed="rId3"/>
          <a:stretch>
            <a:fillRect/>
          </a:stretch>
        </p:blipFill>
        <p:spPr>
          <a:xfrm>
            <a:off x="2124455" y="318516"/>
            <a:ext cx="4895088" cy="58399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op view of the whole Earth against the outer space. The whole Atlantic ocean, Greenland, Iceland, a part of Europe, a part of Africa, almost the whole North America, and a part of South America are shown."/>
          <p:cNvPicPr>
            <a:picLocks noChangeAspect="1"/>
          </p:cNvPicPr>
          <p:nvPr/>
        </p:nvPicPr>
        <p:blipFill>
          <a:blip r:embed="rId3"/>
          <a:stretch>
            <a:fillRect/>
          </a:stretch>
        </p:blipFill>
        <p:spPr>
          <a:xfrm>
            <a:off x="1676400" y="257555"/>
            <a:ext cx="5791200" cy="596188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examples of the following minerals: granite, basalt, gabbro, peridotite, and iron-nickel alloy with the following densities: 2.7 grams per centimeter cubed, 2.9 grams per centimeters cubed, 3.0 grams per centimeter cubed, 3.3 grams per centimeter cubed, and 7.5 grams per centimeter cubed, respectively. The examples are located from left to right with increasing density."/>
          <p:cNvPicPr>
            <a:picLocks noChangeAspect="1"/>
          </p:cNvPicPr>
          <p:nvPr/>
        </p:nvPicPr>
        <p:blipFill>
          <a:blip r:embed="rId3"/>
          <a:stretch>
            <a:fillRect/>
          </a:stretch>
        </p:blipFill>
        <p:spPr>
          <a:xfrm>
            <a:off x="304800" y="2214372"/>
            <a:ext cx="8534400" cy="204825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the Earth as viewed at night from space. Many bright points are located against a dark blue background. The greatest number of points is in the USA, in Europe, in India, in China, and in Japan. "/>
          <p:cNvPicPr>
            <a:picLocks noChangeAspect="1"/>
          </p:cNvPicPr>
          <p:nvPr/>
        </p:nvPicPr>
        <p:blipFill>
          <a:blip r:embed="rId3"/>
          <a:stretch>
            <a:fillRect/>
          </a:stretch>
        </p:blipFill>
        <p:spPr>
          <a:xfrm>
            <a:off x="304800" y="1318260"/>
            <a:ext cx="8534400" cy="384048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hard-boiled egg consisting of the shell, the white and the yolk in the center. Part b shows the Earth’s interior consisting of the crust, the mantle, and the core in the center. "/>
          <p:cNvPicPr>
            <a:picLocks noChangeAspect="1"/>
          </p:cNvPicPr>
          <p:nvPr/>
        </p:nvPicPr>
        <p:blipFill>
          <a:blip r:embed="rId3"/>
          <a:stretch>
            <a:fillRect/>
          </a:stretch>
        </p:blipFill>
        <p:spPr>
          <a:xfrm>
            <a:off x="691896" y="318516"/>
            <a:ext cx="7760208"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ard-boiled egg consists of the shell, the white, and the yolk in the center."/>
          <p:cNvPicPr>
            <a:picLocks noChangeAspect="1"/>
          </p:cNvPicPr>
          <p:nvPr/>
        </p:nvPicPr>
        <p:blipFill>
          <a:blip r:embed="rId3"/>
          <a:stretch>
            <a:fillRect/>
          </a:stretch>
        </p:blipFill>
        <p:spPr>
          <a:xfrm>
            <a:off x="2115311" y="318516"/>
            <a:ext cx="4913376"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Earth’s interior consists of the crust, which has the smallest density, the mantle, which is denser than the crust, and the core in the center, which has the greatest density."/>
          <p:cNvPicPr>
            <a:picLocks noChangeAspect="1"/>
          </p:cNvPicPr>
          <p:nvPr/>
        </p:nvPicPr>
        <p:blipFill>
          <a:blip r:embed="rId3"/>
          <a:stretch>
            <a:fillRect/>
          </a:stretch>
        </p:blipFill>
        <p:spPr>
          <a:xfrm>
            <a:off x="1722120" y="318516"/>
            <a:ext cx="5699760"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heliocentric model of the Universe, in which the Sun is in the center of the Universe and everything, including the Earth, is orbiting around it. "/>
          <p:cNvPicPr>
            <a:picLocks noChangeAspect="1"/>
          </p:cNvPicPr>
          <p:nvPr/>
        </p:nvPicPr>
        <p:blipFill>
          <a:blip r:embed="rId3"/>
          <a:stretch>
            <a:fillRect/>
          </a:stretch>
        </p:blipFill>
        <p:spPr>
          <a:xfrm>
            <a:off x="896111" y="318516"/>
            <a:ext cx="7351776" cy="583996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top view of a meteor crater in the plain. The raised rim of the crater can be observed. The crater seems almost round."/>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fault in a volume of rock inside the Earth. The fault generates circular earthquake waves passing through the Earth from the fault plane and then reaching the surface. Part b shows two hands snapping a stick. The vibrations pass through the stick from the break point to the hands."/>
          <p:cNvPicPr>
            <a:picLocks noChangeAspect="1"/>
          </p:cNvPicPr>
          <p:nvPr/>
        </p:nvPicPr>
        <p:blipFill>
          <a:blip r:embed="rId3"/>
          <a:stretch>
            <a:fillRect/>
          </a:stretch>
        </p:blipFill>
        <p:spPr>
          <a:xfrm>
            <a:off x="1658111" y="318516"/>
            <a:ext cx="5827776" cy="583996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ault in a volume of rock inside the Earth generates circular earthquake waves passing through the Earth from the fault plane and then reaching the surface. "/>
          <p:cNvPicPr>
            <a:picLocks noChangeAspect="1"/>
          </p:cNvPicPr>
          <p:nvPr/>
        </p:nvPicPr>
        <p:blipFill>
          <a:blip r:embed="rId3"/>
          <a:stretch>
            <a:fillRect/>
          </a:stretch>
        </p:blipFill>
        <p:spPr>
          <a:xfrm>
            <a:off x="304800" y="858011"/>
            <a:ext cx="8534400" cy="476097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hands are snapping a stick. The vibrations pass through the stick from the break point to the hands."/>
          <p:cNvPicPr>
            <a:picLocks noChangeAspect="1"/>
          </p:cNvPicPr>
          <p:nvPr/>
        </p:nvPicPr>
        <p:blipFill>
          <a:blip r:embed="rId3"/>
          <a:stretch>
            <a:fillRect/>
          </a:stretch>
        </p:blipFill>
        <p:spPr>
          <a:xfrm>
            <a:off x="304800" y="1281683"/>
            <a:ext cx="8534400" cy="3913632"/>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ome meteors in the starry sky. Each meteor looks like a bright line segment. "/>
          <p:cNvPicPr>
            <a:picLocks noChangeAspect="1"/>
          </p:cNvPicPr>
          <p:nvPr/>
        </p:nvPicPr>
        <p:blipFill>
          <a:blip r:embed="rId3"/>
          <a:stretch>
            <a:fillRect/>
          </a:stretch>
        </p:blipFill>
        <p:spPr>
          <a:xfrm>
            <a:off x="2459735" y="257555"/>
            <a:ext cx="4224528" cy="596188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crater. It is written that the meteorite forming the crater was 50 meters across. "/>
          <p:cNvPicPr>
            <a:picLocks noChangeAspect="1"/>
          </p:cNvPicPr>
          <p:nvPr/>
        </p:nvPicPr>
        <p:blipFill>
          <a:blip r:embed="rId3"/>
          <a:stretch>
            <a:fillRect/>
          </a:stretch>
        </p:blipFill>
        <p:spPr>
          <a:xfrm>
            <a:off x="316991" y="251460"/>
            <a:ext cx="8510016" cy="597408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pieces of different meteors and meteorites. Two left stony meteorite pieces are almost round and look like spherically shaped rocks. Their color is yellowish brown. Three iron meteorites pieces to the right of the first two pieces are irregularly shaped. The one at the top right corner is about ten times bigger than each of the other two. Their color is brownish grey. A metallic luster is a peculiar property of these pieces. Each of these pieces has cavities."/>
          <p:cNvPicPr>
            <a:picLocks noChangeAspect="1"/>
          </p:cNvPicPr>
          <p:nvPr/>
        </p:nvPicPr>
        <p:blipFill>
          <a:blip r:embed="rId3"/>
          <a:stretch>
            <a:fillRect/>
          </a:stretch>
        </p:blipFill>
        <p:spPr>
          <a:xfrm>
            <a:off x="304800" y="1537716"/>
            <a:ext cx="8534400" cy="340156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e Earth’s upper layer consisting of a continental crust, an oceanic crust, and the mantle below them. The thickness of the continental crust is about 40 kilometers, which is approximately four times greater than the thickness of the oceanic crust. The Moho, which is the base of the crust, is shown. It is written that crustal stretching can thin the crust and that mountain building can thicken the crust. Part b shows the Earth’s interior. The Earth’s interior consists of five following layers: the crust, which is the thinnest layer, the upper mantle, which extends from a depth of 150 kilometers down to a depth of 660 kilometers, the lower mantle, which extends from a depth of 660 kilometers down to a depth of 2900 kilometers, the outer core, which extends from a depth of 2900 kilometers down to a depth of 5155 kilometers, and the inner core, which extends from a depth of 5155 kilometers down to a depth of 6371 kilometers. The lower part of the upper mantle, the interval between 410 and 660 kilometers deep, is called the transition zone."/>
          <p:cNvPicPr>
            <a:picLocks noChangeAspect="1"/>
          </p:cNvPicPr>
          <p:nvPr/>
        </p:nvPicPr>
        <p:blipFill>
          <a:blip r:embed="rId3"/>
          <a:stretch>
            <a:fillRect/>
          </a:stretch>
        </p:blipFill>
        <p:spPr>
          <a:xfrm>
            <a:off x="2045207" y="318516"/>
            <a:ext cx="5053584" cy="583996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Earth’s upper layer consists of a continental crust, the oceanic crust, and a layer of the mantle below them. The thickness of the continental crust is about 40 kilometers, which is approximately four times greater than the thickness of the oceanic crust. The Moho, which is the base of the crust, is shown. It is written that crustal stretching can thin the crust and that mountain building can thicken the crust."/>
          <p:cNvPicPr>
            <a:picLocks noChangeAspect="1"/>
          </p:cNvPicPr>
          <p:nvPr/>
        </p:nvPicPr>
        <p:blipFill>
          <a:blip r:embed="rId3"/>
          <a:stretch>
            <a:fillRect/>
          </a:stretch>
        </p:blipFill>
        <p:spPr>
          <a:xfrm>
            <a:off x="304800" y="1616963"/>
            <a:ext cx="8534400" cy="324307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Earth’s interior consists of five following layers: the crust, which is the thinnest layer, the upper mantle, which extends from a depth of 150 kilometers down to a depth of 660 kilometers, the lower mantle, which extends from a depth of 660 kilometers down to a depth of 2900 kilometers, the outer core, which extends from a depth of 2900 kilometers down to a depth of 5155 kilometers, and the inner core, which extends from a depth of 5155 kilometers down to a depth of 6371 kilometers. The lower part of the upper mantle, the interval between 410 and 660 kilometers deep, is called the transition zone."/>
          <p:cNvPicPr>
            <a:picLocks noChangeAspect="1"/>
          </p:cNvPicPr>
          <p:nvPr/>
        </p:nvPicPr>
        <p:blipFill>
          <a:blip r:embed="rId3"/>
          <a:stretch>
            <a:fillRect/>
          </a:stretch>
        </p:blipFill>
        <p:spPr>
          <a:xfrm>
            <a:off x="1639823" y="318516"/>
            <a:ext cx="5864352" cy="58399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the Milky Way as viewed from the Earth on a clear night. Many stars seem to locate very close to each other almost along a single straight band. Part b shows a spiral galaxy that looks like the Milky Way as viewed from the top. Part c shows many stars with halos of different brightness around them as viewed from the Hubble Space Telescope. "/>
          <p:cNvPicPr>
            <a:picLocks noChangeAspect="1"/>
          </p:cNvPicPr>
          <p:nvPr/>
        </p:nvPicPr>
        <p:blipFill>
          <a:blip r:embed="rId3"/>
          <a:stretch>
            <a:fillRect/>
          </a:stretch>
        </p:blipFill>
        <p:spPr>
          <a:xfrm>
            <a:off x="304800" y="1394460"/>
            <a:ext cx="8534400" cy="368808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able shows the average relative abundances of different elements in the Earth’s crust. The oxygen symbol is O. Its average relative abundance by weight is 46.3 percent, by volume is 93.8 percent, and by atoms is 60.5 percent. The silicon symbol is Si. Its average relative abundance by weight is 28.0 percent, by volume is 0.9 percent, and by atoms is 20.5 percent. The aluminum symbol is Al. Its average relative abundance by weight is 8.1 percent, by volume is 0.8 percent, and by atoms is 6.2 percent. The iron symbol is Fe. Its average relative abundance by weight is 5.5 percent, by volume is 0.5 percent, and by atoms is 1.9 percent. The calcium symbol is Ca. Its average relative abundance by weight is 3.4 percent, by volume is 1.0 percent, and by atoms is 1.9 percent. The magnesium symbol is Mg. Its average relative abundance by weight is 2.8 percent, by volume is 0.3 percent, and by atoms is 3.4 percent. The sodium symbol is Na. Its average relative abundance by weight is 2.4 percent, by volume is 1.2 percent, and by atoms is 2.5 percent. The potassium symbol is K. Its average relative abundance by weight is 2.3 percent, by volume is 1.5 percent, and by atoms is 1.8 percent. The average relative abundance of all other elements by weight is 8.1 percent, by volume is 0.8 percent, and by atoms is 6.2 percent."/>
          <p:cNvPicPr>
            <a:picLocks noChangeAspect="1"/>
          </p:cNvPicPr>
          <p:nvPr/>
        </p:nvPicPr>
        <p:blipFill>
          <a:blip r:embed="rId3"/>
          <a:stretch>
            <a:fillRect/>
          </a:stretch>
        </p:blipFill>
        <p:spPr>
          <a:xfrm>
            <a:off x="304800" y="1299972"/>
            <a:ext cx="8534400" cy="3877056"/>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Earth’s upper layer consists of a continental lithosphere, an oceanic lithosphere, and a layer of the asthenospheric mantle below them. The lithosphere consists of the crust and the lithospheric mantle below. The continental crust is composed of thinned continental crust, thickened continental crust, and normal continental crust. The oceanic crust is much thinner than each type of continental crust. The Moho is shown at the interface between the continental crust and the lithospheric mantle."/>
          <p:cNvPicPr>
            <a:picLocks noChangeAspect="1"/>
          </p:cNvPicPr>
          <p:nvPr/>
        </p:nvPicPr>
        <p:blipFill>
          <a:blip r:embed="rId3"/>
          <a:stretch>
            <a:fillRect/>
          </a:stretch>
        </p:blipFill>
        <p:spPr>
          <a:xfrm>
            <a:off x="304800" y="1653539"/>
            <a:ext cx="8534400" cy="316992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etary system is shown. The star is in the center of this system, several comets are approaching it with their tails following the stellar wind. Some planets are orbiting the star. Asteroid belt separates one of the shown planets from the star. The whole picture is against space with its stars and nebulas."/>
          <p:cNvPicPr>
            <a:picLocks noChangeAspect="1"/>
          </p:cNvPicPr>
          <p:nvPr/>
        </p:nvPicPr>
        <p:blipFill>
          <a:blip r:embed="rId3"/>
          <a:stretch>
            <a:fillRect/>
          </a:stretch>
        </p:blipFill>
        <p:spPr>
          <a:xfrm>
            <a:off x="304800" y="876300"/>
            <a:ext cx="8534400" cy="4724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Milky Way as viewed from the Earth on a clear night. Many stars seem to locate very close to each other almost along a single straight line.    "/>
          <p:cNvPicPr>
            <a:picLocks noChangeAspect="1"/>
          </p:cNvPicPr>
          <p:nvPr/>
        </p:nvPicPr>
        <p:blipFill>
          <a:blip r:embed="rId3"/>
          <a:stretch>
            <a:fillRect/>
          </a:stretch>
        </p:blipFill>
        <p:spPr>
          <a:xfrm>
            <a:off x="2286000" y="257555"/>
            <a:ext cx="4572000" cy="596188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piral galaxy that looks like the Milky Way as viewed from the top. "/>
          <p:cNvPicPr>
            <a:picLocks noChangeAspect="1"/>
          </p:cNvPicPr>
          <p:nvPr/>
        </p:nvPicPr>
        <p:blipFill>
          <a:blip r:embed="rId3"/>
          <a:stretch>
            <a:fillRect/>
          </a:stretch>
        </p:blipFill>
        <p:spPr>
          <a:xfrm>
            <a:off x="2191511" y="257555"/>
            <a:ext cx="4760976" cy="596188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many stars with halos of different brightness around them as viewed from the Hubble Space Telescope."/>
          <p:cNvPicPr>
            <a:picLocks noChangeAspect="1"/>
          </p:cNvPicPr>
          <p:nvPr/>
        </p:nvPicPr>
        <p:blipFill>
          <a:blip r:embed="rId3"/>
          <a:stretch>
            <a:fillRect/>
          </a:stretch>
        </p:blipFill>
        <p:spPr>
          <a:xfrm>
            <a:off x="2090927" y="257555"/>
            <a:ext cx="4962144" cy="596188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138</TotalTime>
  <Words>2422</Words>
  <Application>Microsoft Office PowerPoint</Application>
  <PresentationFormat>On-screen Show (4:3)</PresentationFormat>
  <Paragraphs>172</Paragraphs>
  <Slides>62</Slides>
  <Notes>62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46</cp:revision>
  <cp:lastPrinted>2016-01-20T04:25:05Z</cp:lastPrinted>
  <dcterms:created xsi:type="dcterms:W3CDTF">2016-01-20T04:26:10Z</dcterms:created>
  <dcterms:modified xsi:type="dcterms:W3CDTF">2016-04-07T08:37:31Z</dcterms:modified>
  <cp:category/>
</cp:coreProperties>
</file>