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3" r:id="rId1"/>
  </p:sldMasterIdLst>
  <p:notesMasterIdLst>
    <p:notesMasterId r:id="rId67"/>
  </p:notesMasterIdLst>
  <p:sldIdLst>
    <p:sldId id="258" r:id="rId2"/>
    <p:sldId id="316" r:id="rId3"/>
    <p:sldId id="259" r:id="rId4"/>
    <p:sldId id="260" r:id="rId5"/>
    <p:sldId id="261" r:id="rId6"/>
    <p:sldId id="262" r:id="rId7"/>
    <p:sldId id="263" r:id="rId8"/>
    <p:sldId id="264" r:id="rId9"/>
    <p:sldId id="305" r:id="rId10"/>
    <p:sldId id="306" r:id="rId11"/>
    <p:sldId id="307" r:id="rId12"/>
    <p:sldId id="308"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317" r:id="rId32"/>
    <p:sldId id="283" r:id="rId33"/>
    <p:sldId id="284" r:id="rId34"/>
    <p:sldId id="285" r:id="rId35"/>
    <p:sldId id="286" r:id="rId36"/>
    <p:sldId id="287" r:id="rId37"/>
    <p:sldId id="288" r:id="rId38"/>
    <p:sldId id="321" r:id="rId39"/>
    <p:sldId id="322" r:id="rId40"/>
    <p:sldId id="309" r:id="rId41"/>
    <p:sldId id="310" r:id="rId42"/>
    <p:sldId id="311" r:id="rId43"/>
    <p:sldId id="312" r:id="rId44"/>
    <p:sldId id="289" r:id="rId45"/>
    <p:sldId id="290" r:id="rId46"/>
    <p:sldId id="291" r:id="rId47"/>
    <p:sldId id="292" r:id="rId48"/>
    <p:sldId id="293" r:id="rId49"/>
    <p:sldId id="294" r:id="rId50"/>
    <p:sldId id="295" r:id="rId51"/>
    <p:sldId id="296" r:id="rId52"/>
    <p:sldId id="297" r:id="rId53"/>
    <p:sldId id="298" r:id="rId54"/>
    <p:sldId id="299" r:id="rId55"/>
    <p:sldId id="300" r:id="rId56"/>
    <p:sldId id="319" r:id="rId57"/>
    <p:sldId id="313" r:id="rId58"/>
    <p:sldId id="314" r:id="rId59"/>
    <p:sldId id="315" r:id="rId60"/>
    <p:sldId id="301" r:id="rId61"/>
    <p:sldId id="302" r:id="rId62"/>
    <p:sldId id="303" r:id="rId63"/>
    <p:sldId id="304" r:id="rId64"/>
    <p:sldId id="320" r:id="rId65"/>
    <p:sldId id="318" r:id="rId66"/>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457200" rtl="0" eaLnBrk="1" latinLnBrk="0" hangingPunct="1">
      <a:defRPr sz="2400" kern="1200">
        <a:solidFill>
          <a:schemeClr val="tx1"/>
        </a:solidFill>
        <a:latin typeface="Times" charset="0"/>
        <a:ea typeface="+mn-ea"/>
        <a:cs typeface="+mn-cs"/>
      </a:defRPr>
    </a:lvl6pPr>
    <a:lvl7pPr marL="2743200" algn="l" defTabSz="457200" rtl="0" eaLnBrk="1" latinLnBrk="0" hangingPunct="1">
      <a:defRPr sz="2400" kern="1200">
        <a:solidFill>
          <a:schemeClr val="tx1"/>
        </a:solidFill>
        <a:latin typeface="Times" charset="0"/>
        <a:ea typeface="+mn-ea"/>
        <a:cs typeface="+mn-cs"/>
      </a:defRPr>
    </a:lvl7pPr>
    <a:lvl8pPr marL="3200400" algn="l" defTabSz="457200" rtl="0" eaLnBrk="1" latinLnBrk="0" hangingPunct="1">
      <a:defRPr sz="2400" kern="1200">
        <a:solidFill>
          <a:schemeClr val="tx1"/>
        </a:solidFill>
        <a:latin typeface="Times" charset="0"/>
        <a:ea typeface="+mn-ea"/>
        <a:cs typeface="+mn-cs"/>
      </a:defRPr>
    </a:lvl8pPr>
    <a:lvl9pPr marL="3657600" algn="l" defTabSz="457200" rtl="0" eaLnBrk="1" latinLnBrk="0" hangingPunct="1">
      <a:defRPr sz="2400" kern="1200">
        <a:solidFill>
          <a:schemeClr val="tx1"/>
        </a:solidFill>
        <a:latin typeface="Times"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1AA"/>
    <a:srgbClr val="E88C2A"/>
    <a:srgbClr val="D63F22"/>
    <a:srgbClr val="D22F21"/>
    <a:srgbClr val="EEEFEE"/>
    <a:srgbClr val="006486"/>
    <a:srgbClr val="00688D"/>
    <a:srgbClr val="C14824"/>
    <a:srgbClr val="008B9F"/>
    <a:srgbClr val="504C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401" autoAdjust="0"/>
    <p:restoredTop sz="90929"/>
  </p:normalViewPr>
  <p:slideViewPr>
    <p:cSldViewPr>
      <p:cViewPr varScale="1">
        <p:scale>
          <a:sx n="85" d="100"/>
          <a:sy n="85" d="100"/>
        </p:scale>
        <p:origin x="102" y="1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160" d="100"/>
          <a:sy n="160" d="100"/>
        </p:scale>
        <p:origin x="-5552" y="-11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75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107523"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1075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10752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752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10752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55C856FE-FC20-6448-904C-C4DA41A45E6B}" type="slidenum">
              <a:rPr lang="en-US"/>
              <a:pPr/>
              <a:t>‹#›</a:t>
            </a:fld>
            <a:endParaRPr lang="en-US"/>
          </a:p>
        </p:txBody>
      </p:sp>
    </p:spTree>
    <p:extLst>
      <p:ext uri="{BB962C8B-B14F-4D97-AF65-F5344CB8AC3E}">
        <p14:creationId xmlns:p14="http://schemas.microsoft.com/office/powerpoint/2010/main" val="421405761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charset="0"/>
        <a:ea typeface="+mn-ea"/>
        <a:cs typeface="+mn-cs"/>
      </a:defRPr>
    </a:lvl1pPr>
    <a:lvl2pPr marL="457200" algn="l" rtl="0" fontAlgn="base">
      <a:spcBef>
        <a:spcPct val="30000"/>
      </a:spcBef>
      <a:spcAft>
        <a:spcPct val="0"/>
      </a:spcAft>
      <a:defRPr sz="1200" kern="1200">
        <a:solidFill>
          <a:schemeClr val="tx1"/>
        </a:solidFill>
        <a:latin typeface="Times" charset="0"/>
        <a:ea typeface="ＭＳ Ｐゴシック" charset="-128"/>
        <a:cs typeface="+mn-cs"/>
      </a:defRPr>
    </a:lvl2pPr>
    <a:lvl3pPr marL="914400" algn="l" rtl="0" fontAlgn="base">
      <a:spcBef>
        <a:spcPct val="30000"/>
      </a:spcBef>
      <a:spcAft>
        <a:spcPct val="0"/>
      </a:spcAft>
      <a:defRPr sz="1200" kern="1200">
        <a:solidFill>
          <a:schemeClr val="tx1"/>
        </a:solidFill>
        <a:latin typeface="Times" charset="0"/>
        <a:ea typeface="ＭＳ Ｐゴシック" charset="-128"/>
        <a:cs typeface="+mn-cs"/>
      </a:defRPr>
    </a:lvl3pPr>
    <a:lvl4pPr marL="1371600" algn="l" rtl="0" fontAlgn="base">
      <a:spcBef>
        <a:spcPct val="30000"/>
      </a:spcBef>
      <a:spcAft>
        <a:spcPct val="0"/>
      </a:spcAft>
      <a:defRPr sz="1200" kern="1200">
        <a:solidFill>
          <a:schemeClr val="tx1"/>
        </a:solidFill>
        <a:latin typeface="Times" charset="0"/>
        <a:ea typeface="ＭＳ Ｐゴシック" charset="-128"/>
        <a:cs typeface="+mn-cs"/>
      </a:defRPr>
    </a:lvl4pPr>
    <a:lvl5pPr marL="1828800" algn="l" rtl="0" fontAlgn="base">
      <a:spcBef>
        <a:spcPct val="30000"/>
      </a:spcBef>
      <a:spcAft>
        <a:spcPct val="0"/>
      </a:spcAft>
      <a:defRPr sz="1200" kern="1200">
        <a:solidFill>
          <a:schemeClr val="tx1"/>
        </a:solidFill>
        <a:latin typeface="Times"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5C856FE-FC20-6448-904C-C4DA41A45E6B}" type="slidenum">
              <a:rPr lang="en-US" smtClean="0"/>
              <a:pPr/>
              <a:t>1</a:t>
            </a:fld>
            <a:endParaRPr lang="en-US"/>
          </a:p>
        </p:txBody>
      </p:sp>
    </p:spTree>
    <p:extLst>
      <p:ext uri="{BB962C8B-B14F-4D97-AF65-F5344CB8AC3E}">
        <p14:creationId xmlns:p14="http://schemas.microsoft.com/office/powerpoint/2010/main" val="20258580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Bx3.1a</a:t>
            </a:r>
            <a:r>
              <a:rPr lang="en-US" dirty="0" smtClean="0"/>
              <a:t>  Types of chemical bonds.</a:t>
            </a:r>
          </a:p>
          <a:p>
            <a:r>
              <a:rPr lang="en-US" dirty="0" smtClean="0"/>
              <a:t>(a) An ionic bond forms between a positive ion of sodium (Na</a:t>
            </a:r>
            <a:r>
              <a:rPr lang="en-US" baseline="30000" dirty="0" smtClean="0"/>
              <a:t>+</a:t>
            </a:r>
            <a:r>
              <a:rPr lang="en-US" dirty="0" smtClean="0"/>
              <a:t>) and chloride (</a:t>
            </a:r>
            <a:r>
              <a:rPr lang="en-US" dirty="0" err="1" smtClean="0"/>
              <a:t>Cl</a:t>
            </a:r>
            <a:r>
              <a:rPr lang="en-US" baseline="30000" dirty="0" smtClean="0"/>
              <a:t>–</a:t>
            </a:r>
            <a:r>
              <a:rPr lang="en-US" dirty="0" smtClean="0"/>
              <a:t>), a negative ion of chlorine. When sodium gives up one electron to chlorine, so that both have filled shells, halite (</a:t>
            </a:r>
            <a:r>
              <a:rPr lang="en-US" dirty="0" err="1" smtClean="0"/>
              <a:t>NaCl</a:t>
            </a:r>
            <a:r>
              <a:rPr lang="en-US" dirty="0" smtClean="0"/>
              <a:t>) is produced.</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10</a:t>
            </a:fld>
            <a:endParaRPr lang="en-US"/>
          </a:p>
        </p:txBody>
      </p:sp>
    </p:spTree>
    <p:extLst>
      <p:ext uri="{BB962C8B-B14F-4D97-AF65-F5344CB8AC3E}">
        <p14:creationId xmlns:p14="http://schemas.microsoft.com/office/powerpoint/2010/main" val="13909618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Bx3.1b</a:t>
            </a:r>
            <a:r>
              <a:rPr lang="en-US" dirty="0" smtClean="0"/>
              <a:t>  Types of chemical bonds.</a:t>
            </a:r>
          </a:p>
          <a:p>
            <a:r>
              <a:rPr lang="en-US" dirty="0" smtClean="0"/>
              <a:t>(</a:t>
            </a:r>
            <a:r>
              <a:rPr lang="en-US" dirty="0" err="1" smtClean="0"/>
              <a:t>b</a:t>
            </a:r>
            <a:r>
              <a:rPr lang="en-US" dirty="0" smtClean="0"/>
              <a:t>) Covalent bonds form when carbon atoms share electrons so that all have filled electron shells.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11</a:t>
            </a:fld>
            <a:endParaRPr lang="en-US"/>
          </a:p>
        </p:txBody>
      </p:sp>
    </p:spTree>
    <p:extLst>
      <p:ext uri="{BB962C8B-B14F-4D97-AF65-F5344CB8AC3E}">
        <p14:creationId xmlns:p14="http://schemas.microsoft.com/office/powerpoint/2010/main" val="18779086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Bx3.1c</a:t>
            </a:r>
            <a:r>
              <a:rPr lang="en-US" dirty="0" smtClean="0"/>
              <a:t>  Types of chemical bonds.</a:t>
            </a:r>
          </a:p>
          <a:p>
            <a:r>
              <a:rPr lang="en-US" dirty="0" smtClean="0"/>
              <a:t>(</a:t>
            </a:r>
            <a:r>
              <a:rPr lang="en-US" dirty="0" err="1" smtClean="0"/>
              <a:t>c</a:t>
            </a:r>
            <a:r>
              <a:rPr lang="en-US" dirty="0" smtClean="0"/>
              <a:t>) In metallically bonded material, nuclei and their inner shells of electrons float in a sea of free electrons. The electrons stream through the metal if there is an electrical current.</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12</a:t>
            </a:fld>
            <a:endParaRPr lang="en-US"/>
          </a:p>
        </p:txBody>
      </p:sp>
    </p:spTree>
    <p:extLst>
      <p:ext uri="{BB962C8B-B14F-4D97-AF65-F5344CB8AC3E}">
        <p14:creationId xmlns:p14="http://schemas.microsoft.com/office/powerpoint/2010/main" val="13239779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3.3 </a:t>
            </a:r>
            <a:r>
              <a:rPr lang="en-US" dirty="0" smtClean="0"/>
              <a:t> Some characteristics of crystals.</a:t>
            </a:r>
          </a:p>
          <a:p>
            <a:r>
              <a:rPr lang="en-US" dirty="0" smtClean="0"/>
              <a:t>(a) A quartz crystal can resemble an obelisk. Inside, atoms are arranged in a specific geometric pattern, like the joint points in scaffolding. (</a:t>
            </a:r>
            <a:r>
              <a:rPr lang="en-US" dirty="0" err="1" smtClean="0"/>
              <a:t>b</a:t>
            </a:r>
            <a:r>
              <a:rPr lang="en-US" dirty="0" smtClean="0"/>
              <a:t>) Regardless of specimen size, the angle between two adjacent crystal faces is consistent in a particular mineral. (</a:t>
            </a:r>
            <a:r>
              <a:rPr lang="en-US" dirty="0" err="1" smtClean="0"/>
              <a:t>c</a:t>
            </a:r>
            <a:r>
              <a:rPr lang="en-US" dirty="0" smtClean="0"/>
              <a:t>) Crystals come in a variety of shapes, including cubes, prisms, blades, and pyramids. Some terminate at a point and some terminate with flat surfaces.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13</a:t>
            </a:fld>
            <a:endParaRPr lang="en-US"/>
          </a:p>
        </p:txBody>
      </p:sp>
    </p:spTree>
    <p:extLst>
      <p:ext uri="{BB962C8B-B14F-4D97-AF65-F5344CB8AC3E}">
        <p14:creationId xmlns:p14="http://schemas.microsoft.com/office/powerpoint/2010/main" val="15607254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3.3a </a:t>
            </a:r>
            <a:r>
              <a:rPr lang="en-US" dirty="0" smtClean="0"/>
              <a:t> Some characteristics of crystals.</a:t>
            </a:r>
          </a:p>
          <a:p>
            <a:r>
              <a:rPr lang="en-US" dirty="0" smtClean="0"/>
              <a:t>(a) A quartz crystal can resemble an obelisk. Inside, atoms are arranged in a specific geometric pattern, like the joint points in scaffolding.</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14</a:t>
            </a:fld>
            <a:endParaRPr lang="en-US"/>
          </a:p>
        </p:txBody>
      </p:sp>
    </p:spTree>
    <p:extLst>
      <p:ext uri="{BB962C8B-B14F-4D97-AF65-F5344CB8AC3E}">
        <p14:creationId xmlns:p14="http://schemas.microsoft.com/office/powerpoint/2010/main" val="31271877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3.3b </a:t>
            </a:r>
            <a:r>
              <a:rPr lang="en-US" dirty="0" smtClean="0"/>
              <a:t> Some characteristics of crystals.</a:t>
            </a:r>
          </a:p>
          <a:p>
            <a:r>
              <a:rPr lang="en-US" dirty="0" smtClean="0"/>
              <a:t>(</a:t>
            </a:r>
            <a:r>
              <a:rPr lang="en-US" dirty="0" err="1" smtClean="0"/>
              <a:t>b</a:t>
            </a:r>
            <a:r>
              <a:rPr lang="en-US" dirty="0" smtClean="0"/>
              <a:t>) Regardless of specimen size, the angle between two adjacent crystal faces is consistent in a particular mineral.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15</a:t>
            </a:fld>
            <a:endParaRPr lang="en-US"/>
          </a:p>
        </p:txBody>
      </p:sp>
    </p:spTree>
    <p:extLst>
      <p:ext uri="{BB962C8B-B14F-4D97-AF65-F5344CB8AC3E}">
        <p14:creationId xmlns:p14="http://schemas.microsoft.com/office/powerpoint/2010/main" val="29609705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3.3c </a:t>
            </a:r>
            <a:r>
              <a:rPr lang="en-US" dirty="0" smtClean="0"/>
              <a:t> Some characteristics of crystals.</a:t>
            </a:r>
          </a:p>
          <a:p>
            <a:r>
              <a:rPr lang="en-US" dirty="0" smtClean="0"/>
              <a:t>(</a:t>
            </a:r>
            <a:r>
              <a:rPr lang="en-US" dirty="0" err="1" smtClean="0"/>
              <a:t>c</a:t>
            </a:r>
            <a:r>
              <a:rPr lang="en-US" dirty="0" smtClean="0"/>
              <a:t>) Crystals come in a variety of shapes, including cubes, prisms, blades, and pyramids. Some terminate at a point and some terminate with flat surfaces.</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16</a:t>
            </a:fld>
            <a:endParaRPr lang="en-US"/>
          </a:p>
        </p:txBody>
      </p:sp>
    </p:spTree>
    <p:extLst>
      <p:ext uri="{BB962C8B-B14F-4D97-AF65-F5344CB8AC3E}">
        <p14:creationId xmlns:p14="http://schemas.microsoft.com/office/powerpoint/2010/main" val="13219838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3.4 </a:t>
            </a:r>
            <a:r>
              <a:rPr lang="en-US" dirty="0" smtClean="0"/>
              <a:t> Patterns and symmetry in minerals.</a:t>
            </a:r>
          </a:p>
          <a:p>
            <a:r>
              <a:rPr lang="en-US" dirty="0" smtClean="0"/>
              <a:t>(a) Diffraction of an X-ray beam passing through a crystal produces a pattern of bright spots on a screen. The spots are due to interference of overlapping light waves. (</a:t>
            </a:r>
            <a:r>
              <a:rPr lang="en-US" dirty="0" err="1" smtClean="0"/>
              <a:t>b</a:t>
            </a:r>
            <a:r>
              <a:rPr lang="en-US" dirty="0" smtClean="0"/>
              <a:t>) The repetition of a flower motif on wallpaper. (</a:t>
            </a:r>
            <a:r>
              <a:rPr lang="en-US" dirty="0" err="1" smtClean="0"/>
              <a:t>c</a:t>
            </a:r>
            <a:r>
              <a:rPr lang="en-US" dirty="0" smtClean="0"/>
              <a:t>) The repetition of alternating sulfur and lead atoms in the mineral galena (</a:t>
            </a:r>
            <a:r>
              <a:rPr lang="en-US" dirty="0" err="1" smtClean="0"/>
              <a:t>PbS</a:t>
            </a:r>
            <a:r>
              <a:rPr lang="en-US" dirty="0" smtClean="0"/>
              <a:t>). (</a:t>
            </a:r>
            <a:r>
              <a:rPr lang="en-US" dirty="0" err="1" smtClean="0"/>
              <a:t>d</a:t>
            </a:r>
            <a:r>
              <a:rPr lang="en-US" dirty="0" smtClean="0"/>
              <a:t>) Minerals display symmetry. One half of a crystal is a mirror image of the other.</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17</a:t>
            </a:fld>
            <a:endParaRPr lang="en-US"/>
          </a:p>
        </p:txBody>
      </p:sp>
    </p:spTree>
    <p:extLst>
      <p:ext uri="{BB962C8B-B14F-4D97-AF65-F5344CB8AC3E}">
        <p14:creationId xmlns:p14="http://schemas.microsoft.com/office/powerpoint/2010/main" val="8533191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3.4a </a:t>
            </a:r>
            <a:r>
              <a:rPr lang="en-US" dirty="0" smtClean="0"/>
              <a:t> Patterns and symmetry in minerals.</a:t>
            </a:r>
          </a:p>
          <a:p>
            <a:r>
              <a:rPr lang="en-US" dirty="0" smtClean="0"/>
              <a:t>(a) Diffraction of an X-ray beam passing through a crystal produces a pattern of bright spots on a screen. The spots are due to interference of overlapping light waves.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18</a:t>
            </a:fld>
            <a:endParaRPr lang="en-US"/>
          </a:p>
        </p:txBody>
      </p:sp>
    </p:spTree>
    <p:extLst>
      <p:ext uri="{BB962C8B-B14F-4D97-AF65-F5344CB8AC3E}">
        <p14:creationId xmlns:p14="http://schemas.microsoft.com/office/powerpoint/2010/main" val="2172150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3.4b </a:t>
            </a:r>
            <a:r>
              <a:rPr lang="en-US" dirty="0" smtClean="0"/>
              <a:t> Patterns and symmetry in minerals.</a:t>
            </a:r>
          </a:p>
          <a:p>
            <a:r>
              <a:rPr lang="en-US" dirty="0" smtClean="0"/>
              <a:t>(</a:t>
            </a:r>
            <a:r>
              <a:rPr lang="en-US" dirty="0" err="1" smtClean="0"/>
              <a:t>b</a:t>
            </a:r>
            <a:r>
              <a:rPr lang="en-US" dirty="0" smtClean="0"/>
              <a:t>) The repetition of a flower motif on wallpaper.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19</a:t>
            </a:fld>
            <a:endParaRPr lang="en-US"/>
          </a:p>
        </p:txBody>
      </p:sp>
    </p:spTree>
    <p:extLst>
      <p:ext uri="{BB962C8B-B14F-4D97-AF65-F5344CB8AC3E}">
        <p14:creationId xmlns:p14="http://schemas.microsoft.com/office/powerpoint/2010/main" val="36609309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cluster of amethyst crystals . . . nature’s abstract art. Amethyst is one of about 4,000 known minerals, the building blocks of the Earth.</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a:t>
            </a:fld>
            <a:endParaRPr lang="en-US"/>
          </a:p>
        </p:txBody>
      </p:sp>
    </p:spTree>
    <p:extLst>
      <p:ext uri="{BB962C8B-B14F-4D97-AF65-F5344CB8AC3E}">
        <p14:creationId xmlns:p14="http://schemas.microsoft.com/office/powerpoint/2010/main" val="1109820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3.4c </a:t>
            </a:r>
            <a:r>
              <a:rPr lang="en-US" dirty="0" smtClean="0"/>
              <a:t> Patterns and symmetry in minerals.</a:t>
            </a:r>
          </a:p>
          <a:p>
            <a:r>
              <a:rPr lang="en-US" dirty="0" smtClean="0"/>
              <a:t>(</a:t>
            </a:r>
            <a:r>
              <a:rPr lang="en-US" dirty="0" err="1" smtClean="0"/>
              <a:t>c</a:t>
            </a:r>
            <a:r>
              <a:rPr lang="en-US" dirty="0" smtClean="0"/>
              <a:t>) The repetition of alternating sulfur and lead atoms in the mineral galena (</a:t>
            </a:r>
            <a:r>
              <a:rPr lang="en-US" dirty="0" err="1" smtClean="0"/>
              <a:t>PbS</a:t>
            </a:r>
            <a:r>
              <a:rPr lang="en-US" dirty="0" smtClean="0"/>
              <a:t>).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20</a:t>
            </a:fld>
            <a:endParaRPr lang="en-US"/>
          </a:p>
        </p:txBody>
      </p:sp>
    </p:spTree>
    <p:extLst>
      <p:ext uri="{BB962C8B-B14F-4D97-AF65-F5344CB8AC3E}">
        <p14:creationId xmlns:p14="http://schemas.microsoft.com/office/powerpoint/2010/main" val="16129527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3.4d </a:t>
            </a:r>
            <a:r>
              <a:rPr lang="en-US" dirty="0" smtClean="0"/>
              <a:t> Patterns and symmetry in minerals.</a:t>
            </a:r>
          </a:p>
          <a:p>
            <a:r>
              <a:rPr lang="en-US" dirty="0" smtClean="0"/>
              <a:t>(</a:t>
            </a:r>
            <a:r>
              <a:rPr lang="en-US" dirty="0" err="1" smtClean="0"/>
              <a:t>d</a:t>
            </a:r>
            <a:r>
              <a:rPr lang="en-US" dirty="0" smtClean="0"/>
              <a:t>) Minerals display symmetry. One half of a crystal is a mirror image of the other.</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21</a:t>
            </a:fld>
            <a:endParaRPr lang="en-US"/>
          </a:p>
        </p:txBody>
      </p:sp>
    </p:spTree>
    <p:extLst>
      <p:ext uri="{BB962C8B-B14F-4D97-AF65-F5344CB8AC3E}">
        <p14:creationId xmlns:p14="http://schemas.microsoft.com/office/powerpoint/2010/main" val="32772200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3.5</a:t>
            </a:r>
            <a:r>
              <a:rPr lang="en-US" dirty="0" smtClean="0"/>
              <a:t>  The nature of crystalline structure in minerals.</a:t>
            </a:r>
          </a:p>
          <a:p>
            <a:r>
              <a:rPr lang="en-US" dirty="0" smtClean="0"/>
              <a:t>(a) A ball-and-stick model of halite portrays ions as balls, and chemical bonds as sticks. (</a:t>
            </a:r>
            <a:r>
              <a:rPr lang="en-US" dirty="0" err="1" smtClean="0"/>
              <a:t>b</a:t>
            </a:r>
            <a:r>
              <a:rPr lang="en-US" dirty="0" smtClean="0"/>
              <a:t>) This packed-ball model gives a sense of how ions fit together in a crystal. (</a:t>
            </a:r>
            <a:r>
              <a:rPr lang="en-US" dirty="0" err="1" smtClean="0"/>
              <a:t>c</a:t>
            </a:r>
            <a:r>
              <a:rPr lang="en-US" dirty="0" smtClean="0"/>
              <a:t>) In a diamond, carbon atoms are arranged in </a:t>
            </a:r>
            <a:r>
              <a:rPr lang="en-US" dirty="0" err="1" smtClean="0"/>
              <a:t>tetrahedra</a:t>
            </a:r>
            <a:r>
              <a:rPr lang="en-US" dirty="0" smtClean="0"/>
              <a:t>. All of the bonds are strong. (</a:t>
            </a:r>
            <a:r>
              <a:rPr lang="en-US" dirty="0" err="1" smtClean="0"/>
              <a:t>d</a:t>
            </a:r>
            <a:r>
              <a:rPr lang="en-US" dirty="0" smtClean="0"/>
              <a:t>) Graphite consists of carbon atoms arranged in hexagonal sheets. The sheets are connected by weak bonds.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22</a:t>
            </a:fld>
            <a:endParaRPr lang="en-US"/>
          </a:p>
        </p:txBody>
      </p:sp>
    </p:spTree>
    <p:extLst>
      <p:ext uri="{BB962C8B-B14F-4D97-AF65-F5344CB8AC3E}">
        <p14:creationId xmlns:p14="http://schemas.microsoft.com/office/powerpoint/2010/main" val="34983368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3.5a</a:t>
            </a:r>
            <a:r>
              <a:rPr lang="en-US" dirty="0" smtClean="0"/>
              <a:t>  The nature of crystalline structure in minerals.</a:t>
            </a:r>
          </a:p>
          <a:p>
            <a:r>
              <a:rPr lang="en-US" dirty="0" smtClean="0"/>
              <a:t>(a) A ball-and-stick model of halite portrays ions as balls, and chemical bonds as sticks.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23</a:t>
            </a:fld>
            <a:endParaRPr lang="en-US"/>
          </a:p>
        </p:txBody>
      </p:sp>
    </p:spTree>
    <p:extLst>
      <p:ext uri="{BB962C8B-B14F-4D97-AF65-F5344CB8AC3E}">
        <p14:creationId xmlns:p14="http://schemas.microsoft.com/office/powerpoint/2010/main" val="16154466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3.5b</a:t>
            </a:r>
            <a:r>
              <a:rPr lang="en-US" dirty="0" smtClean="0"/>
              <a:t>  The nature of crystalline structure in minerals.</a:t>
            </a:r>
          </a:p>
          <a:p>
            <a:r>
              <a:rPr lang="en-US" dirty="0" smtClean="0"/>
              <a:t>(</a:t>
            </a:r>
            <a:r>
              <a:rPr lang="en-US" dirty="0" err="1" smtClean="0"/>
              <a:t>b</a:t>
            </a:r>
            <a:r>
              <a:rPr lang="en-US" dirty="0" smtClean="0"/>
              <a:t>) This packed-ball model gives a sense of how ions fit together in a crystal.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24</a:t>
            </a:fld>
            <a:endParaRPr lang="en-US"/>
          </a:p>
        </p:txBody>
      </p:sp>
    </p:spTree>
    <p:extLst>
      <p:ext uri="{BB962C8B-B14F-4D97-AF65-F5344CB8AC3E}">
        <p14:creationId xmlns:p14="http://schemas.microsoft.com/office/powerpoint/2010/main" val="18167871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3.5c</a:t>
            </a:r>
            <a:r>
              <a:rPr lang="en-US" dirty="0" smtClean="0"/>
              <a:t>  The nature of crystalline structure in minerals.</a:t>
            </a:r>
          </a:p>
          <a:p>
            <a:r>
              <a:rPr lang="en-US" dirty="0" smtClean="0"/>
              <a:t>(</a:t>
            </a:r>
            <a:r>
              <a:rPr lang="en-US" dirty="0" err="1" smtClean="0"/>
              <a:t>c</a:t>
            </a:r>
            <a:r>
              <a:rPr lang="en-US" dirty="0" smtClean="0"/>
              <a:t>) In a diamond, carbon atoms are arranged in </a:t>
            </a:r>
            <a:r>
              <a:rPr lang="en-US" dirty="0" err="1" smtClean="0"/>
              <a:t>tetrahedra</a:t>
            </a:r>
            <a:r>
              <a:rPr lang="en-US" dirty="0" smtClean="0"/>
              <a:t>. All of the bonds are strong.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25</a:t>
            </a:fld>
            <a:endParaRPr lang="en-US"/>
          </a:p>
        </p:txBody>
      </p:sp>
    </p:spTree>
    <p:extLst>
      <p:ext uri="{BB962C8B-B14F-4D97-AF65-F5344CB8AC3E}">
        <p14:creationId xmlns:p14="http://schemas.microsoft.com/office/powerpoint/2010/main" val="8738086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3.5d</a:t>
            </a:r>
            <a:r>
              <a:rPr lang="en-US" dirty="0" smtClean="0"/>
              <a:t>  The nature of crystalline structure in minerals.</a:t>
            </a:r>
          </a:p>
          <a:p>
            <a:r>
              <a:rPr lang="en-US" dirty="0" smtClean="0"/>
              <a:t>(</a:t>
            </a:r>
            <a:r>
              <a:rPr lang="en-US" dirty="0" err="1" smtClean="0"/>
              <a:t>d</a:t>
            </a:r>
            <a:r>
              <a:rPr lang="en-US" dirty="0" smtClean="0"/>
              <a:t>) Graphite consists of carbon atoms arranged in hexagonal sheets. The sheets are connected by weak bonds.</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26</a:t>
            </a:fld>
            <a:endParaRPr lang="en-US"/>
          </a:p>
        </p:txBody>
      </p:sp>
    </p:spTree>
    <p:extLst>
      <p:ext uri="{BB962C8B-B14F-4D97-AF65-F5344CB8AC3E}">
        <p14:creationId xmlns:p14="http://schemas.microsoft.com/office/powerpoint/2010/main" val="29326291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3.6 </a:t>
            </a:r>
            <a:r>
              <a:rPr lang="en-US" dirty="0" smtClean="0"/>
              <a:t> The growth of crystals.</a:t>
            </a:r>
          </a:p>
          <a:p>
            <a:r>
              <a:rPr lang="en-US" dirty="0" smtClean="0"/>
              <a:t>(a) New crystals nucleate and begin to precipitate out of a water solution. As time progresses, they grow into the open space. (</a:t>
            </a:r>
            <a:r>
              <a:rPr lang="en-US" dirty="0" err="1" smtClean="0"/>
              <a:t>b</a:t>
            </a:r>
            <a:r>
              <a:rPr lang="en-US" dirty="0" smtClean="0"/>
              <a:t>) New crystals grow outward from the central seed. As time passes, they maintain their shape until they interfere with each other. (</a:t>
            </a:r>
            <a:r>
              <a:rPr lang="en-US" dirty="0" err="1" smtClean="0"/>
              <a:t>c</a:t>
            </a:r>
            <a:r>
              <a:rPr lang="en-US" dirty="0" smtClean="0"/>
              <a:t>) A crystal growing in a confined space will be </a:t>
            </a:r>
            <a:r>
              <a:rPr lang="en-US" dirty="0" err="1" smtClean="0"/>
              <a:t>anhedral</a:t>
            </a:r>
            <a:r>
              <a:rPr lang="en-US" dirty="0" smtClean="0"/>
              <a:t>. (</a:t>
            </a:r>
            <a:r>
              <a:rPr lang="en-US" dirty="0" err="1" smtClean="0"/>
              <a:t>d</a:t>
            </a:r>
            <a:r>
              <a:rPr lang="en-US" dirty="0" smtClean="0"/>
              <a:t>) A geode from Brazil consists of purple quartz crystals (amethyst) that grew from the wall into the center. The enlargement sketch indicates that the crystals are </a:t>
            </a:r>
            <a:r>
              <a:rPr lang="en-US" dirty="0" err="1" smtClean="0"/>
              <a:t>euhedral</a:t>
            </a:r>
            <a:r>
              <a:rPr lang="en-US" dirty="0" smtClean="0"/>
              <a:t>.</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27</a:t>
            </a:fld>
            <a:endParaRPr lang="en-US"/>
          </a:p>
        </p:txBody>
      </p:sp>
    </p:spTree>
    <p:extLst>
      <p:ext uri="{BB962C8B-B14F-4D97-AF65-F5344CB8AC3E}">
        <p14:creationId xmlns:p14="http://schemas.microsoft.com/office/powerpoint/2010/main" val="30707820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3.6a </a:t>
            </a:r>
            <a:r>
              <a:rPr lang="en-US" dirty="0" smtClean="0"/>
              <a:t> The growth of crystals.</a:t>
            </a:r>
          </a:p>
          <a:p>
            <a:r>
              <a:rPr lang="en-US" dirty="0" smtClean="0"/>
              <a:t>(a) New crystals nucleate and begin to precipitate out of a water solution. As time progresses, they grow into the open space.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28</a:t>
            </a:fld>
            <a:endParaRPr lang="en-US"/>
          </a:p>
        </p:txBody>
      </p:sp>
    </p:spTree>
    <p:extLst>
      <p:ext uri="{BB962C8B-B14F-4D97-AF65-F5344CB8AC3E}">
        <p14:creationId xmlns:p14="http://schemas.microsoft.com/office/powerpoint/2010/main" val="19492309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3.6b </a:t>
            </a:r>
            <a:r>
              <a:rPr lang="en-US" dirty="0" smtClean="0"/>
              <a:t> The growth of crystals.</a:t>
            </a:r>
          </a:p>
          <a:p>
            <a:r>
              <a:rPr lang="en-US" dirty="0" smtClean="0"/>
              <a:t>(</a:t>
            </a:r>
            <a:r>
              <a:rPr lang="en-US" dirty="0" err="1" smtClean="0"/>
              <a:t>b</a:t>
            </a:r>
            <a:r>
              <a:rPr lang="en-US" dirty="0" smtClean="0"/>
              <a:t>) New crystals grow outward from the central seed. As time passes, they maintain their shape until they interfere with each other.</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29</a:t>
            </a:fld>
            <a:endParaRPr lang="en-US"/>
          </a:p>
        </p:txBody>
      </p:sp>
    </p:spTree>
    <p:extLst>
      <p:ext uri="{BB962C8B-B14F-4D97-AF65-F5344CB8AC3E}">
        <p14:creationId xmlns:p14="http://schemas.microsoft.com/office/powerpoint/2010/main" val="18156468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3.1 </a:t>
            </a:r>
            <a:r>
              <a:rPr lang="en-US" dirty="0" smtClean="0"/>
              <a:t> Copper ore is a useful mineral that serves as a source of copper metal.</a:t>
            </a:r>
          </a:p>
          <a:p>
            <a:r>
              <a:rPr lang="en-US" dirty="0" smtClean="0"/>
              <a:t>(a) Malachite is a type of copper ore (Cu</a:t>
            </a:r>
            <a:r>
              <a:rPr lang="en-US" baseline="-25000" dirty="0" smtClean="0"/>
              <a:t>2</a:t>
            </a:r>
            <a:r>
              <a:rPr lang="en-US" dirty="0" smtClean="0"/>
              <a:t>[CO</a:t>
            </a:r>
            <a:r>
              <a:rPr lang="en-US" baseline="-25000" dirty="0" smtClean="0"/>
              <a:t>3</a:t>
            </a:r>
            <a:r>
              <a:rPr lang="en-US" dirty="0" smtClean="0"/>
              <a:t>][OH]</a:t>
            </a:r>
            <a:r>
              <a:rPr lang="en-US" baseline="-25000" dirty="0" smtClean="0"/>
              <a:t>2</a:t>
            </a:r>
            <a:r>
              <a:rPr lang="en-US" dirty="0" smtClean="0"/>
              <a:t>); it contains copper plus other chemicals. (</a:t>
            </a:r>
            <a:r>
              <a:rPr lang="en-US" dirty="0" err="1" smtClean="0"/>
              <a:t>b</a:t>
            </a:r>
            <a:r>
              <a:rPr lang="en-US" dirty="0" smtClean="0"/>
              <a:t>) The copper for pots is produced by processing ore minerals.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a:t>
            </a:fld>
            <a:endParaRPr lang="en-US"/>
          </a:p>
        </p:txBody>
      </p:sp>
    </p:spTree>
    <p:extLst>
      <p:ext uri="{BB962C8B-B14F-4D97-AF65-F5344CB8AC3E}">
        <p14:creationId xmlns:p14="http://schemas.microsoft.com/office/powerpoint/2010/main" val="32443556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3.6c </a:t>
            </a:r>
            <a:r>
              <a:rPr lang="en-US" dirty="0" smtClean="0"/>
              <a:t> The growth of crystals.</a:t>
            </a:r>
          </a:p>
          <a:p>
            <a:r>
              <a:rPr lang="en-US" dirty="0" smtClean="0"/>
              <a:t>(</a:t>
            </a:r>
            <a:r>
              <a:rPr lang="en-US" dirty="0" err="1" smtClean="0"/>
              <a:t>c</a:t>
            </a:r>
            <a:r>
              <a:rPr lang="en-US" dirty="0" smtClean="0"/>
              <a:t>) A crystal growing in a confined space will be </a:t>
            </a:r>
            <a:r>
              <a:rPr lang="en-US" dirty="0" err="1" smtClean="0"/>
              <a:t>anhedral</a:t>
            </a:r>
            <a:r>
              <a:rPr lang="en-US" dirty="0" smtClean="0"/>
              <a:t>.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30</a:t>
            </a:fld>
            <a:endParaRPr lang="en-US"/>
          </a:p>
        </p:txBody>
      </p:sp>
    </p:spTree>
    <p:extLst>
      <p:ext uri="{BB962C8B-B14F-4D97-AF65-F5344CB8AC3E}">
        <p14:creationId xmlns:p14="http://schemas.microsoft.com/office/powerpoint/2010/main" val="23757424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TABLE 3.1</a:t>
            </a:r>
            <a:r>
              <a:rPr lang="en-US" dirty="0" smtClean="0"/>
              <a:t>  Mohs Hardness Scale. Mohs numbers are relative—in reality, diamond is 3.5 times harder than corundum, as the graph shows.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31</a:t>
            </a:fld>
            <a:endParaRPr lang="en-US"/>
          </a:p>
        </p:txBody>
      </p:sp>
    </p:spTree>
    <p:extLst>
      <p:ext uri="{BB962C8B-B14F-4D97-AF65-F5344CB8AC3E}">
        <p14:creationId xmlns:p14="http://schemas.microsoft.com/office/powerpoint/2010/main" val="34029380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3.7 </a:t>
            </a:r>
            <a:r>
              <a:rPr lang="en-US" dirty="0" smtClean="0"/>
              <a:t> Physical characteristics of minerals.</a:t>
            </a:r>
          </a:p>
          <a:p>
            <a:r>
              <a:rPr lang="en-US" dirty="0" smtClean="0"/>
              <a:t>(a) Color is diagnostic of some minerals, but not all. For example, quartz can come in many colors. (</a:t>
            </a:r>
            <a:r>
              <a:rPr lang="en-US" dirty="0" err="1" smtClean="0"/>
              <a:t>b</a:t>
            </a:r>
            <a:r>
              <a:rPr lang="en-US" dirty="0" smtClean="0"/>
              <a:t>) To obtain the streak of a mineral, rub it against a porcelain plate. The streak consists of mineral powder. (</a:t>
            </a:r>
            <a:r>
              <a:rPr lang="en-US" dirty="0" err="1" smtClean="0"/>
              <a:t>c</a:t>
            </a:r>
            <a:r>
              <a:rPr lang="en-US" dirty="0" smtClean="0"/>
              <a:t>) Pyrite has a metallic luster because it gleams like metal. (</a:t>
            </a:r>
            <a:r>
              <a:rPr lang="en-US" dirty="0" err="1" smtClean="0"/>
              <a:t>d</a:t>
            </a:r>
            <a:r>
              <a:rPr lang="en-US" dirty="0" smtClean="0"/>
              <a:t>) Feldspar has a nonmetallic luster. (</a:t>
            </a:r>
            <a:r>
              <a:rPr lang="en-US" dirty="0" err="1" smtClean="0"/>
              <a:t>e</a:t>
            </a:r>
            <a:r>
              <a:rPr lang="en-US" dirty="0" smtClean="0"/>
              <a:t>) Crystal habit refers to the shape or character of the crystal. The blue </a:t>
            </a:r>
            <a:r>
              <a:rPr lang="en-US" dirty="0" err="1" smtClean="0"/>
              <a:t>kyanite</a:t>
            </a:r>
            <a:r>
              <a:rPr lang="en-US" dirty="0" smtClean="0"/>
              <a:t> crystals on the right are bladed, and the </a:t>
            </a:r>
            <a:r>
              <a:rPr lang="en-US" dirty="0" err="1" smtClean="0"/>
              <a:t>chrysotile</a:t>
            </a:r>
            <a:r>
              <a:rPr lang="en-US" dirty="0" smtClean="0"/>
              <a:t> above is fibrous. (</a:t>
            </a:r>
            <a:r>
              <a:rPr lang="en-US" dirty="0" err="1" smtClean="0"/>
              <a:t>f</a:t>
            </a:r>
            <a:r>
              <a:rPr lang="en-US" dirty="0" smtClean="0"/>
              <a:t>) Calcite reacts with hydrochloric acid to produce carbon dioxide gas. (</a:t>
            </a:r>
            <a:r>
              <a:rPr lang="en-US" dirty="0" err="1" smtClean="0"/>
              <a:t>g</a:t>
            </a:r>
            <a:r>
              <a:rPr lang="en-US" dirty="0" smtClean="0"/>
              <a:t>) Magnetite is magnetic.</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32</a:t>
            </a:fld>
            <a:endParaRPr lang="en-US"/>
          </a:p>
        </p:txBody>
      </p:sp>
    </p:spTree>
    <p:extLst>
      <p:ext uri="{BB962C8B-B14F-4D97-AF65-F5344CB8AC3E}">
        <p14:creationId xmlns:p14="http://schemas.microsoft.com/office/powerpoint/2010/main" val="28633511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3.7a </a:t>
            </a:r>
            <a:r>
              <a:rPr lang="en-US" dirty="0" smtClean="0"/>
              <a:t> Physical characteristics of minerals.</a:t>
            </a:r>
          </a:p>
          <a:p>
            <a:r>
              <a:rPr lang="en-US" dirty="0" smtClean="0"/>
              <a:t>(a) Color is diagnostic of some minerals, but not all. For example, quartz can come in many colors.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33</a:t>
            </a:fld>
            <a:endParaRPr lang="en-US"/>
          </a:p>
        </p:txBody>
      </p:sp>
    </p:spTree>
    <p:extLst>
      <p:ext uri="{BB962C8B-B14F-4D97-AF65-F5344CB8AC3E}">
        <p14:creationId xmlns:p14="http://schemas.microsoft.com/office/powerpoint/2010/main" val="26205913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3.7b </a:t>
            </a:r>
            <a:r>
              <a:rPr lang="en-US" dirty="0" smtClean="0"/>
              <a:t> Physical characteristics of minerals.</a:t>
            </a:r>
          </a:p>
          <a:p>
            <a:r>
              <a:rPr lang="en-US" dirty="0" smtClean="0"/>
              <a:t>(</a:t>
            </a:r>
            <a:r>
              <a:rPr lang="en-US" dirty="0" err="1" smtClean="0"/>
              <a:t>b</a:t>
            </a:r>
            <a:r>
              <a:rPr lang="en-US" dirty="0" smtClean="0"/>
              <a:t>) To obtain the streak of a mineral, rub it against a porcelain plate. The streak consists of mineral powder.</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34</a:t>
            </a:fld>
            <a:endParaRPr lang="en-US"/>
          </a:p>
        </p:txBody>
      </p:sp>
    </p:spTree>
    <p:extLst>
      <p:ext uri="{BB962C8B-B14F-4D97-AF65-F5344CB8AC3E}">
        <p14:creationId xmlns:p14="http://schemas.microsoft.com/office/powerpoint/2010/main" val="14106781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3.7c </a:t>
            </a:r>
            <a:r>
              <a:rPr lang="en-US" dirty="0" smtClean="0"/>
              <a:t> Physical characteristics of minerals.</a:t>
            </a:r>
          </a:p>
          <a:p>
            <a:r>
              <a:rPr lang="en-US" dirty="0" smtClean="0"/>
              <a:t>(</a:t>
            </a:r>
            <a:r>
              <a:rPr lang="en-US" dirty="0" err="1" smtClean="0"/>
              <a:t>c</a:t>
            </a:r>
            <a:r>
              <a:rPr lang="en-US" dirty="0" smtClean="0"/>
              <a:t>) Pyrite has a metallic luster because it gleams like metal.</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35</a:t>
            </a:fld>
            <a:endParaRPr lang="en-US"/>
          </a:p>
        </p:txBody>
      </p:sp>
    </p:spTree>
    <p:extLst>
      <p:ext uri="{BB962C8B-B14F-4D97-AF65-F5344CB8AC3E}">
        <p14:creationId xmlns:p14="http://schemas.microsoft.com/office/powerpoint/2010/main" val="7085621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3.7d </a:t>
            </a:r>
            <a:r>
              <a:rPr lang="en-US" dirty="0" smtClean="0"/>
              <a:t> Physical characteristics of minerals.</a:t>
            </a:r>
          </a:p>
          <a:p>
            <a:r>
              <a:rPr lang="en-US" dirty="0" smtClean="0"/>
              <a:t>(</a:t>
            </a:r>
            <a:r>
              <a:rPr lang="en-US" dirty="0" err="1" smtClean="0"/>
              <a:t>d</a:t>
            </a:r>
            <a:r>
              <a:rPr lang="en-US" dirty="0" smtClean="0"/>
              <a:t>) Feldspar has a nonmetallic luster.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36</a:t>
            </a:fld>
            <a:endParaRPr lang="en-US"/>
          </a:p>
        </p:txBody>
      </p:sp>
    </p:spTree>
    <p:extLst>
      <p:ext uri="{BB962C8B-B14F-4D97-AF65-F5344CB8AC3E}">
        <p14:creationId xmlns:p14="http://schemas.microsoft.com/office/powerpoint/2010/main" val="22021554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3.7e </a:t>
            </a:r>
            <a:r>
              <a:rPr lang="en-US" dirty="0" smtClean="0"/>
              <a:t> Physical characteristics of minerals.</a:t>
            </a:r>
          </a:p>
          <a:p>
            <a:r>
              <a:rPr lang="en-US" dirty="0" smtClean="0"/>
              <a:t>(</a:t>
            </a:r>
            <a:r>
              <a:rPr lang="en-US" dirty="0" err="1" smtClean="0"/>
              <a:t>e</a:t>
            </a:r>
            <a:r>
              <a:rPr lang="en-US" dirty="0" smtClean="0"/>
              <a:t>) Crystal habit refers to the shape or character of the crystal. The blue </a:t>
            </a:r>
            <a:r>
              <a:rPr lang="en-US" dirty="0" err="1" smtClean="0"/>
              <a:t>kyanite</a:t>
            </a:r>
            <a:r>
              <a:rPr lang="en-US" dirty="0" smtClean="0"/>
              <a:t> crystals on the right are bladed, and the </a:t>
            </a:r>
            <a:r>
              <a:rPr lang="en-US" dirty="0" err="1" smtClean="0"/>
              <a:t>chrysotile</a:t>
            </a:r>
            <a:r>
              <a:rPr lang="en-US" dirty="0" smtClean="0"/>
              <a:t> above is fibrous.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37</a:t>
            </a:fld>
            <a:endParaRPr lang="en-US"/>
          </a:p>
        </p:txBody>
      </p:sp>
    </p:spTree>
    <p:extLst>
      <p:ext uri="{BB962C8B-B14F-4D97-AF65-F5344CB8AC3E}">
        <p14:creationId xmlns:p14="http://schemas.microsoft.com/office/powerpoint/2010/main" val="21110056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3.7f </a:t>
            </a:r>
            <a:r>
              <a:rPr lang="en-US" dirty="0" smtClean="0"/>
              <a:t> Physical characteristics of minerals.</a:t>
            </a:r>
          </a:p>
          <a:p>
            <a:r>
              <a:rPr lang="en-US" dirty="0" smtClean="0"/>
              <a:t>(</a:t>
            </a:r>
            <a:r>
              <a:rPr lang="en-US" dirty="0" err="1" smtClean="0"/>
              <a:t>f</a:t>
            </a:r>
            <a:r>
              <a:rPr lang="en-US" dirty="0" smtClean="0"/>
              <a:t>) Calcite reacts with hydrochloric acid to produce carbon dioxide gas.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38</a:t>
            </a:fld>
            <a:endParaRPr lang="en-US"/>
          </a:p>
        </p:txBody>
      </p:sp>
    </p:spTree>
    <p:extLst>
      <p:ext uri="{BB962C8B-B14F-4D97-AF65-F5344CB8AC3E}">
        <p14:creationId xmlns:p14="http://schemas.microsoft.com/office/powerpoint/2010/main" val="29984621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3.7g </a:t>
            </a:r>
            <a:r>
              <a:rPr lang="en-US" dirty="0" smtClean="0"/>
              <a:t> Physical characteristics of minerals.</a:t>
            </a:r>
          </a:p>
          <a:p>
            <a:r>
              <a:rPr lang="en-US" dirty="0" smtClean="0"/>
              <a:t>(</a:t>
            </a:r>
            <a:r>
              <a:rPr lang="en-US" dirty="0" err="1" smtClean="0"/>
              <a:t>g</a:t>
            </a:r>
            <a:r>
              <a:rPr lang="en-US" dirty="0" smtClean="0"/>
              <a:t>) Magnetite is magnetic.</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39</a:t>
            </a:fld>
            <a:endParaRPr lang="en-US"/>
          </a:p>
        </p:txBody>
      </p:sp>
    </p:spTree>
    <p:extLst>
      <p:ext uri="{BB962C8B-B14F-4D97-AF65-F5344CB8AC3E}">
        <p14:creationId xmlns:p14="http://schemas.microsoft.com/office/powerpoint/2010/main" val="5765855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3.1a </a:t>
            </a:r>
            <a:r>
              <a:rPr lang="en-US" dirty="0" smtClean="0"/>
              <a:t> Copper ore is a useful mineral that serves as a source of copper metal.</a:t>
            </a:r>
          </a:p>
          <a:p>
            <a:r>
              <a:rPr lang="en-US" dirty="0" smtClean="0"/>
              <a:t>(a) Malachite is a type of copper ore (Cu</a:t>
            </a:r>
            <a:r>
              <a:rPr lang="en-US" baseline="-25000" dirty="0" smtClean="0"/>
              <a:t>2</a:t>
            </a:r>
            <a:r>
              <a:rPr lang="en-US" dirty="0" smtClean="0"/>
              <a:t>[CO</a:t>
            </a:r>
            <a:r>
              <a:rPr lang="en-US" baseline="-25000" dirty="0" smtClean="0"/>
              <a:t>3</a:t>
            </a:r>
            <a:r>
              <a:rPr lang="en-US" dirty="0" smtClean="0"/>
              <a:t>][OH]</a:t>
            </a:r>
            <a:r>
              <a:rPr lang="en-US" baseline="-25000" dirty="0" smtClean="0"/>
              <a:t>2</a:t>
            </a:r>
            <a:r>
              <a:rPr lang="en-US" dirty="0" smtClean="0"/>
              <a:t>); it contains copper plus other chemicals.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a:t>
            </a:fld>
            <a:endParaRPr lang="en-US"/>
          </a:p>
        </p:txBody>
      </p:sp>
    </p:spTree>
    <p:extLst>
      <p:ext uri="{BB962C8B-B14F-4D97-AF65-F5344CB8AC3E}">
        <p14:creationId xmlns:p14="http://schemas.microsoft.com/office/powerpoint/2010/main" val="19155073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Bx3.2</a:t>
            </a:r>
            <a:r>
              <a:rPr lang="en-US" dirty="0" smtClean="0"/>
              <a:t>  Asbestos has characteristics that can make it both useful and hazardous.</a:t>
            </a:r>
          </a:p>
          <a:p>
            <a:r>
              <a:rPr lang="en-US" dirty="0" smtClean="0"/>
              <a:t>(a) Asbestos is a fibrous mineral. (</a:t>
            </a:r>
            <a:r>
              <a:rPr lang="en-US" dirty="0" err="1" smtClean="0"/>
              <a:t>b</a:t>
            </a:r>
            <a:r>
              <a:rPr lang="en-US" dirty="0" smtClean="0"/>
              <a:t>) At high magnification, asbestos fibers look like tiny needles. (</a:t>
            </a:r>
            <a:r>
              <a:rPr lang="en-US" dirty="0" err="1" smtClean="0"/>
              <a:t>c</a:t>
            </a:r>
            <a:r>
              <a:rPr lang="en-US" dirty="0" smtClean="0"/>
              <a:t>) To remove asbestos requires protective gear and for the area to be sealed off.</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40</a:t>
            </a:fld>
            <a:endParaRPr lang="en-US"/>
          </a:p>
        </p:txBody>
      </p:sp>
    </p:spTree>
    <p:extLst>
      <p:ext uri="{BB962C8B-B14F-4D97-AF65-F5344CB8AC3E}">
        <p14:creationId xmlns:p14="http://schemas.microsoft.com/office/powerpoint/2010/main" val="30674130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Bx3.2a</a:t>
            </a:r>
            <a:r>
              <a:rPr lang="en-US" dirty="0" smtClean="0"/>
              <a:t>  Asbestos has characteristics that can make it both useful and hazardous.</a:t>
            </a:r>
          </a:p>
          <a:p>
            <a:r>
              <a:rPr lang="en-US" dirty="0" smtClean="0"/>
              <a:t>(a) Asbestos is a fibrous mineral.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41</a:t>
            </a:fld>
            <a:endParaRPr lang="en-US"/>
          </a:p>
        </p:txBody>
      </p:sp>
    </p:spTree>
    <p:extLst>
      <p:ext uri="{BB962C8B-B14F-4D97-AF65-F5344CB8AC3E}">
        <p14:creationId xmlns:p14="http://schemas.microsoft.com/office/powerpoint/2010/main" val="41786822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Bx3.2b</a:t>
            </a:r>
            <a:r>
              <a:rPr lang="en-US" dirty="0" smtClean="0"/>
              <a:t>  Asbestos has characteristics that can make it both useful and hazardous.</a:t>
            </a:r>
          </a:p>
          <a:p>
            <a:r>
              <a:rPr lang="en-US" dirty="0" smtClean="0"/>
              <a:t>(</a:t>
            </a:r>
            <a:r>
              <a:rPr lang="en-US" dirty="0" err="1" smtClean="0"/>
              <a:t>b</a:t>
            </a:r>
            <a:r>
              <a:rPr lang="en-US" dirty="0" smtClean="0"/>
              <a:t>) At high magnification, asbestos fibers look like tiny needles.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42</a:t>
            </a:fld>
            <a:endParaRPr lang="en-US"/>
          </a:p>
        </p:txBody>
      </p:sp>
    </p:spTree>
    <p:extLst>
      <p:ext uri="{BB962C8B-B14F-4D97-AF65-F5344CB8AC3E}">
        <p14:creationId xmlns:p14="http://schemas.microsoft.com/office/powerpoint/2010/main" val="50796448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Bx3.2c</a:t>
            </a:r>
            <a:r>
              <a:rPr lang="en-US" dirty="0" smtClean="0"/>
              <a:t>  Asbestos has characteristics that can make it both useful and hazardous.</a:t>
            </a:r>
          </a:p>
          <a:p>
            <a:r>
              <a:rPr lang="en-US" dirty="0" smtClean="0"/>
              <a:t>(</a:t>
            </a:r>
            <a:r>
              <a:rPr lang="en-US" dirty="0" err="1" smtClean="0"/>
              <a:t>c</a:t>
            </a:r>
            <a:r>
              <a:rPr lang="en-US" dirty="0" smtClean="0"/>
              <a:t>) To remove asbestos requires protective gear and for the area to be sealed off.</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43</a:t>
            </a:fld>
            <a:endParaRPr lang="en-US"/>
          </a:p>
        </p:txBody>
      </p:sp>
    </p:spTree>
    <p:extLst>
      <p:ext uri="{BB962C8B-B14F-4D97-AF65-F5344CB8AC3E}">
        <p14:creationId xmlns:p14="http://schemas.microsoft.com/office/powerpoint/2010/main" val="24322857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3.8 </a:t>
            </a:r>
            <a:r>
              <a:rPr lang="en-US" dirty="0" smtClean="0"/>
              <a:t> The nature of mineral cleavage and fracture.</a:t>
            </a:r>
          </a:p>
          <a:p>
            <a:r>
              <a:rPr lang="en-US" dirty="0" smtClean="0"/>
              <a:t>(a) Mica has one strong plane of cleavage and splits into sheets. (</a:t>
            </a:r>
            <a:r>
              <a:rPr lang="en-US" dirty="0" err="1" smtClean="0"/>
              <a:t>b</a:t>
            </a:r>
            <a:r>
              <a:rPr lang="en-US" dirty="0" smtClean="0"/>
              <a:t>) Pyroxene has two planes of cleavage that intersect at 90º. (</a:t>
            </a:r>
            <a:r>
              <a:rPr lang="en-US" dirty="0" err="1" smtClean="0"/>
              <a:t>c</a:t>
            </a:r>
            <a:r>
              <a:rPr lang="en-US" dirty="0" smtClean="0"/>
              <a:t>) Amphibole has two planes of cleavage that intersect at 60º. (</a:t>
            </a:r>
            <a:r>
              <a:rPr lang="en-US" dirty="0" err="1" smtClean="0"/>
              <a:t>d</a:t>
            </a:r>
            <a:r>
              <a:rPr lang="en-US" dirty="0" smtClean="0"/>
              <a:t>) Halite has three mutually perpendicular planes of cleavage. (</a:t>
            </a:r>
            <a:r>
              <a:rPr lang="en-US" dirty="0" err="1" smtClean="0"/>
              <a:t>e</a:t>
            </a:r>
            <a:r>
              <a:rPr lang="en-US" dirty="0" smtClean="0"/>
              <a:t>) Calcite has three planes of cleavage, one of which is inclined. (</a:t>
            </a:r>
            <a:r>
              <a:rPr lang="en-US" dirty="0" err="1" smtClean="0"/>
              <a:t>f</a:t>
            </a:r>
            <a:r>
              <a:rPr lang="en-US" dirty="0" smtClean="0"/>
              <a:t>) Minerals without cleavage can develop irregular or </a:t>
            </a:r>
            <a:r>
              <a:rPr lang="en-US" dirty="0" err="1" smtClean="0"/>
              <a:t>conchoidal</a:t>
            </a:r>
            <a:r>
              <a:rPr lang="en-US" dirty="0" smtClean="0"/>
              <a:t> fractures. (</a:t>
            </a:r>
            <a:r>
              <a:rPr lang="en-US" dirty="0" err="1" smtClean="0"/>
              <a:t>g</a:t>
            </a:r>
            <a:r>
              <a:rPr lang="en-US" dirty="0" smtClean="0"/>
              <a:t>) How do you distinguish between cleavage planes and crystal faces? Cleavage planes can be repeated, whereas a crystal face is a single surface.</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44</a:t>
            </a:fld>
            <a:endParaRPr lang="en-US"/>
          </a:p>
        </p:txBody>
      </p:sp>
    </p:spTree>
    <p:extLst>
      <p:ext uri="{BB962C8B-B14F-4D97-AF65-F5344CB8AC3E}">
        <p14:creationId xmlns:p14="http://schemas.microsoft.com/office/powerpoint/2010/main" val="219284358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3.8a </a:t>
            </a:r>
            <a:r>
              <a:rPr lang="en-US" dirty="0" smtClean="0"/>
              <a:t> The nature of mineral cleavage and fracture.</a:t>
            </a:r>
          </a:p>
          <a:p>
            <a:r>
              <a:rPr lang="en-US" dirty="0" smtClean="0"/>
              <a:t>(a) Mica has one strong plane of cleavage and splits into sheets.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45</a:t>
            </a:fld>
            <a:endParaRPr lang="en-US"/>
          </a:p>
        </p:txBody>
      </p:sp>
    </p:spTree>
    <p:extLst>
      <p:ext uri="{BB962C8B-B14F-4D97-AF65-F5344CB8AC3E}">
        <p14:creationId xmlns:p14="http://schemas.microsoft.com/office/powerpoint/2010/main" val="245289760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3.8b </a:t>
            </a:r>
            <a:r>
              <a:rPr lang="en-US" dirty="0" smtClean="0"/>
              <a:t> The nature of mineral cleavage and fracture.</a:t>
            </a:r>
          </a:p>
          <a:p>
            <a:r>
              <a:rPr lang="en-US" dirty="0" smtClean="0"/>
              <a:t>(</a:t>
            </a:r>
            <a:r>
              <a:rPr lang="en-US" dirty="0" err="1" smtClean="0"/>
              <a:t>b</a:t>
            </a:r>
            <a:r>
              <a:rPr lang="en-US" dirty="0" smtClean="0"/>
              <a:t>) Pyroxene has two planes of cleavage that intersect at 90º.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46</a:t>
            </a:fld>
            <a:endParaRPr lang="en-US"/>
          </a:p>
        </p:txBody>
      </p:sp>
    </p:spTree>
    <p:extLst>
      <p:ext uri="{BB962C8B-B14F-4D97-AF65-F5344CB8AC3E}">
        <p14:creationId xmlns:p14="http://schemas.microsoft.com/office/powerpoint/2010/main" val="6995461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3.8c </a:t>
            </a:r>
            <a:r>
              <a:rPr lang="en-US" dirty="0" smtClean="0"/>
              <a:t> The nature of mineral cleavage and fracture.</a:t>
            </a:r>
          </a:p>
          <a:p>
            <a:r>
              <a:rPr lang="en-US" dirty="0" smtClean="0"/>
              <a:t>(</a:t>
            </a:r>
            <a:r>
              <a:rPr lang="en-US" dirty="0" err="1" smtClean="0"/>
              <a:t>c</a:t>
            </a:r>
            <a:r>
              <a:rPr lang="en-US" dirty="0" smtClean="0"/>
              <a:t>) Amphibole has two planes of cleavage that intersect at 60º.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47</a:t>
            </a:fld>
            <a:endParaRPr lang="en-US"/>
          </a:p>
        </p:txBody>
      </p:sp>
    </p:spTree>
    <p:extLst>
      <p:ext uri="{BB962C8B-B14F-4D97-AF65-F5344CB8AC3E}">
        <p14:creationId xmlns:p14="http://schemas.microsoft.com/office/powerpoint/2010/main" val="213830275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3.8d </a:t>
            </a:r>
            <a:r>
              <a:rPr lang="en-US" dirty="0" smtClean="0"/>
              <a:t> The nature of mineral cleavage and fracture.</a:t>
            </a:r>
          </a:p>
          <a:p>
            <a:r>
              <a:rPr lang="en-US" dirty="0" smtClean="0"/>
              <a:t>(</a:t>
            </a:r>
            <a:r>
              <a:rPr lang="en-US" dirty="0" err="1" smtClean="0"/>
              <a:t>d</a:t>
            </a:r>
            <a:r>
              <a:rPr lang="en-US" dirty="0" smtClean="0"/>
              <a:t>) Halite has three mutually perpendicular planes of cleavage.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48</a:t>
            </a:fld>
            <a:endParaRPr lang="en-US"/>
          </a:p>
        </p:txBody>
      </p:sp>
    </p:spTree>
    <p:extLst>
      <p:ext uri="{BB962C8B-B14F-4D97-AF65-F5344CB8AC3E}">
        <p14:creationId xmlns:p14="http://schemas.microsoft.com/office/powerpoint/2010/main" val="155283235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3.8e</a:t>
            </a:r>
            <a:r>
              <a:rPr lang="en-US" dirty="0" smtClean="0"/>
              <a:t> The nature of mineral cleavage and fracture.</a:t>
            </a:r>
          </a:p>
          <a:p>
            <a:r>
              <a:rPr lang="en-US" dirty="0" smtClean="0"/>
              <a:t>(</a:t>
            </a:r>
            <a:r>
              <a:rPr lang="en-US" dirty="0" err="1" smtClean="0"/>
              <a:t>e</a:t>
            </a:r>
            <a:r>
              <a:rPr lang="en-US" dirty="0" smtClean="0"/>
              <a:t>) Calcite has three planes of cleavage, one of which is inclined.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49</a:t>
            </a:fld>
            <a:endParaRPr lang="en-US"/>
          </a:p>
        </p:txBody>
      </p:sp>
    </p:spTree>
    <p:extLst>
      <p:ext uri="{BB962C8B-B14F-4D97-AF65-F5344CB8AC3E}">
        <p14:creationId xmlns:p14="http://schemas.microsoft.com/office/powerpoint/2010/main" val="26947479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3.1b </a:t>
            </a:r>
            <a:r>
              <a:rPr lang="en-US" dirty="0" smtClean="0"/>
              <a:t> Copper ore is a useful mineral that serves as a source of copper metal.</a:t>
            </a:r>
          </a:p>
          <a:p>
            <a:r>
              <a:rPr lang="en-US" dirty="0" smtClean="0"/>
              <a:t>(</a:t>
            </a:r>
            <a:r>
              <a:rPr lang="en-US" dirty="0" err="1" smtClean="0"/>
              <a:t>b</a:t>
            </a:r>
            <a:r>
              <a:rPr lang="en-US" dirty="0" smtClean="0"/>
              <a:t>) The copper for pots is produced by processing ore minerals.</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a:t>
            </a:fld>
            <a:endParaRPr lang="en-US"/>
          </a:p>
        </p:txBody>
      </p:sp>
    </p:spTree>
    <p:extLst>
      <p:ext uri="{BB962C8B-B14F-4D97-AF65-F5344CB8AC3E}">
        <p14:creationId xmlns:p14="http://schemas.microsoft.com/office/powerpoint/2010/main" val="348813776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3.8f </a:t>
            </a:r>
            <a:r>
              <a:rPr lang="en-US" dirty="0" smtClean="0"/>
              <a:t> The nature of mineral cleavage and fracture.</a:t>
            </a:r>
          </a:p>
          <a:p>
            <a:r>
              <a:rPr lang="en-US" dirty="0" smtClean="0"/>
              <a:t>(</a:t>
            </a:r>
            <a:r>
              <a:rPr lang="en-US" dirty="0" err="1" smtClean="0"/>
              <a:t>f</a:t>
            </a:r>
            <a:r>
              <a:rPr lang="en-US" dirty="0" smtClean="0"/>
              <a:t>) Minerals without cleavage can develop irregular or </a:t>
            </a:r>
            <a:r>
              <a:rPr lang="en-US" dirty="0" err="1" smtClean="0"/>
              <a:t>conchoidal</a:t>
            </a:r>
            <a:r>
              <a:rPr lang="en-US" dirty="0" smtClean="0"/>
              <a:t> fractures.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50</a:t>
            </a:fld>
            <a:endParaRPr lang="en-US"/>
          </a:p>
        </p:txBody>
      </p:sp>
    </p:spTree>
    <p:extLst>
      <p:ext uri="{BB962C8B-B14F-4D97-AF65-F5344CB8AC3E}">
        <p14:creationId xmlns:p14="http://schemas.microsoft.com/office/powerpoint/2010/main" val="169266335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3.8g </a:t>
            </a:r>
            <a:r>
              <a:rPr lang="en-US" dirty="0" smtClean="0"/>
              <a:t> The nature of mineral cleavage and fracture.</a:t>
            </a:r>
          </a:p>
          <a:p>
            <a:r>
              <a:rPr lang="en-US" dirty="0" smtClean="0"/>
              <a:t>(</a:t>
            </a:r>
            <a:r>
              <a:rPr lang="en-US" dirty="0" err="1" smtClean="0"/>
              <a:t>g</a:t>
            </a:r>
            <a:r>
              <a:rPr lang="en-US" dirty="0" smtClean="0"/>
              <a:t>) How do you distinguish between cleavage planes and crystal faces? Cleavage planes can be repeated, whereas a crystal face is a single surface.</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51</a:t>
            </a:fld>
            <a:endParaRPr lang="en-US"/>
          </a:p>
        </p:txBody>
      </p:sp>
    </p:spTree>
    <p:extLst>
      <p:ext uri="{BB962C8B-B14F-4D97-AF65-F5344CB8AC3E}">
        <p14:creationId xmlns:p14="http://schemas.microsoft.com/office/powerpoint/2010/main" val="350731843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3.9 </a:t>
            </a:r>
            <a:r>
              <a:rPr lang="en-US" dirty="0" smtClean="0"/>
              <a:t> The structure of silicate minerals.</a:t>
            </a:r>
          </a:p>
          <a:p>
            <a:r>
              <a:rPr lang="en-US" dirty="0" smtClean="0"/>
              <a:t>(a) The fundamental building block of a silicate mineral is the silicon-oxygen tetrahedron. In this SiO</a:t>
            </a:r>
            <a:r>
              <a:rPr lang="en-US" baseline="-25000" dirty="0" smtClean="0"/>
              <a:t>4</a:t>
            </a:r>
            <a:r>
              <a:rPr lang="en-US" baseline="30000" dirty="0" smtClean="0"/>
              <a:t>4–</a:t>
            </a:r>
            <a:r>
              <a:rPr lang="en-US" dirty="0" smtClean="0"/>
              <a:t> group, </a:t>
            </a:r>
            <a:r>
              <a:rPr lang="en-US" dirty="0" err="1" smtClean="0"/>
              <a:t>oxygens</a:t>
            </a:r>
            <a:r>
              <a:rPr lang="en-US" dirty="0" smtClean="0"/>
              <a:t> occupy the corners of the tetrahedron, and silicon lies at the center. Geologists portray the tetrahedron in a number of different ways. (</a:t>
            </a:r>
            <a:r>
              <a:rPr lang="en-US" dirty="0" err="1" smtClean="0"/>
              <a:t>b</a:t>
            </a:r>
            <a:r>
              <a:rPr lang="en-US" dirty="0" smtClean="0"/>
              <a:t>) The classes of silicate minerals differ from one another by the way in which the silicon-oxygen </a:t>
            </a:r>
            <a:r>
              <a:rPr lang="en-US" dirty="0" err="1" smtClean="0"/>
              <a:t>tetrahedra</a:t>
            </a:r>
            <a:r>
              <a:rPr lang="en-US" dirty="0" smtClean="0"/>
              <a:t> are linked. Where the </a:t>
            </a:r>
            <a:r>
              <a:rPr lang="en-US" dirty="0" err="1" smtClean="0"/>
              <a:t>tetrahedra</a:t>
            </a:r>
            <a:r>
              <a:rPr lang="en-US" dirty="0" smtClean="0"/>
              <a:t> link, they share an oxygen atom. Oxygen atoms are shown in red. Positive ions (not shown) occupy spaces between </a:t>
            </a:r>
            <a:r>
              <a:rPr lang="en-US" dirty="0" err="1" smtClean="0"/>
              <a:t>tetrahedra</a:t>
            </a:r>
            <a:r>
              <a:rPr lang="en-US" dirty="0" smtClean="0"/>
              <a:t>.</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52</a:t>
            </a:fld>
            <a:endParaRPr lang="en-US"/>
          </a:p>
        </p:txBody>
      </p:sp>
    </p:spTree>
    <p:extLst>
      <p:ext uri="{BB962C8B-B14F-4D97-AF65-F5344CB8AC3E}">
        <p14:creationId xmlns:p14="http://schemas.microsoft.com/office/powerpoint/2010/main" val="279690178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3.9a </a:t>
            </a:r>
            <a:r>
              <a:rPr lang="en-US" dirty="0" smtClean="0"/>
              <a:t> The structure of silicate minerals.</a:t>
            </a:r>
          </a:p>
          <a:p>
            <a:r>
              <a:rPr lang="en-US" dirty="0" smtClean="0"/>
              <a:t>(a) The fundamental building block of a silicate mineral is the silicon-oxygen tetrahedron. In this SiO</a:t>
            </a:r>
            <a:r>
              <a:rPr lang="en-US" baseline="-25000" dirty="0" smtClean="0"/>
              <a:t>4</a:t>
            </a:r>
            <a:r>
              <a:rPr lang="en-US" baseline="30000" dirty="0" smtClean="0"/>
              <a:t>4–</a:t>
            </a:r>
            <a:r>
              <a:rPr lang="en-US" dirty="0" smtClean="0"/>
              <a:t> group, </a:t>
            </a:r>
            <a:r>
              <a:rPr lang="en-US" dirty="0" err="1" smtClean="0"/>
              <a:t>oxygens</a:t>
            </a:r>
            <a:r>
              <a:rPr lang="en-US" dirty="0" smtClean="0"/>
              <a:t> occupy the corners of the tetrahedron, and silicon lies at the center. Geologists portray the tetrahedron in a number of different ways.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53</a:t>
            </a:fld>
            <a:endParaRPr lang="en-US"/>
          </a:p>
        </p:txBody>
      </p:sp>
    </p:spTree>
    <p:extLst>
      <p:ext uri="{BB962C8B-B14F-4D97-AF65-F5344CB8AC3E}">
        <p14:creationId xmlns:p14="http://schemas.microsoft.com/office/powerpoint/2010/main" val="163927706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3.9b </a:t>
            </a:r>
            <a:r>
              <a:rPr lang="en-US" dirty="0" smtClean="0"/>
              <a:t> The structure of silicate minerals.</a:t>
            </a:r>
          </a:p>
          <a:p>
            <a:r>
              <a:rPr lang="en-US" dirty="0" smtClean="0"/>
              <a:t>(</a:t>
            </a:r>
            <a:r>
              <a:rPr lang="en-US" dirty="0" err="1" smtClean="0"/>
              <a:t>b</a:t>
            </a:r>
            <a:r>
              <a:rPr lang="en-US" dirty="0" smtClean="0"/>
              <a:t>) The classes of silicate minerals differ from one another by the way in which the silicon-oxygen </a:t>
            </a:r>
            <a:r>
              <a:rPr lang="en-US" dirty="0" err="1" smtClean="0"/>
              <a:t>tetrahedra</a:t>
            </a:r>
            <a:r>
              <a:rPr lang="en-US" dirty="0" smtClean="0"/>
              <a:t> are linked. Where the </a:t>
            </a:r>
            <a:r>
              <a:rPr lang="en-US" dirty="0" err="1" smtClean="0"/>
              <a:t>tetrahedra</a:t>
            </a:r>
            <a:r>
              <a:rPr lang="en-US" dirty="0" smtClean="0"/>
              <a:t> link, they share an oxygen atom. Oxygen atoms are shown in red. Positive ions (not shown) occupy spaces between </a:t>
            </a:r>
            <a:r>
              <a:rPr lang="en-US" dirty="0" err="1" smtClean="0"/>
              <a:t>tetrahedra</a:t>
            </a:r>
            <a:r>
              <a:rPr lang="en-US" dirty="0" smtClean="0"/>
              <a:t>.</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54</a:t>
            </a:fld>
            <a:endParaRPr lang="en-US"/>
          </a:p>
        </p:txBody>
      </p:sp>
    </p:spTree>
    <p:extLst>
      <p:ext uri="{BB962C8B-B14F-4D97-AF65-F5344CB8AC3E}">
        <p14:creationId xmlns:p14="http://schemas.microsoft.com/office/powerpoint/2010/main" val="43148199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3.10</a:t>
            </a:r>
            <a:r>
              <a:rPr lang="en-US" dirty="0" smtClean="0"/>
              <a:t>  The Hope Diamond, now on display at the Smithsonian Institution in Washington, DC.</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55</a:t>
            </a:fld>
            <a:endParaRPr lang="en-US"/>
          </a:p>
        </p:txBody>
      </p:sp>
    </p:spTree>
    <p:extLst>
      <p:ext uri="{BB962C8B-B14F-4D97-AF65-F5344CB8AC3E}">
        <p14:creationId xmlns:p14="http://schemas.microsoft.com/office/powerpoint/2010/main" val="20885687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SEE FOR YOURSELF…</a:t>
            </a:r>
          </a:p>
          <a:p>
            <a:r>
              <a:rPr lang="en-US" dirty="0" smtClean="0"/>
              <a:t>KIMBERLEY DIAMOND MINE</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56</a:t>
            </a:fld>
            <a:endParaRPr lang="en-US"/>
          </a:p>
        </p:txBody>
      </p:sp>
    </p:spTree>
    <p:extLst>
      <p:ext uri="{BB962C8B-B14F-4D97-AF65-F5344CB8AC3E}">
        <p14:creationId xmlns:p14="http://schemas.microsoft.com/office/powerpoint/2010/main" val="139489299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Bx3.3</a:t>
            </a:r>
            <a:r>
              <a:rPr lang="en-US" dirty="0" smtClean="0"/>
              <a:t>  Diamond occurrences.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57</a:t>
            </a:fld>
            <a:endParaRPr lang="en-US"/>
          </a:p>
        </p:txBody>
      </p:sp>
    </p:spTree>
    <p:extLst>
      <p:ext uri="{BB962C8B-B14F-4D97-AF65-F5344CB8AC3E}">
        <p14:creationId xmlns:p14="http://schemas.microsoft.com/office/powerpoint/2010/main" val="400155887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Bx3.3 (part 1)</a:t>
            </a:r>
            <a:r>
              <a:rPr lang="en-US" dirty="0" smtClean="0"/>
              <a:t>  Diamond occurrences.</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58</a:t>
            </a:fld>
            <a:endParaRPr lang="en-US"/>
          </a:p>
        </p:txBody>
      </p:sp>
    </p:spTree>
    <p:extLst>
      <p:ext uri="{BB962C8B-B14F-4D97-AF65-F5344CB8AC3E}">
        <p14:creationId xmlns:p14="http://schemas.microsoft.com/office/powerpoint/2010/main" val="96044892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Bx3.3 (part 2)</a:t>
            </a:r>
            <a:r>
              <a:rPr lang="en-US" dirty="0" smtClean="0"/>
              <a:t>  Diamond occurrences.</a:t>
            </a:r>
          </a:p>
        </p:txBody>
      </p:sp>
      <p:sp>
        <p:nvSpPr>
          <p:cNvPr id="4" name="Slide Number Placeholder 3"/>
          <p:cNvSpPr>
            <a:spLocks noGrp="1"/>
          </p:cNvSpPr>
          <p:nvPr>
            <p:ph type="sldNum" sz="quarter" idx="10"/>
          </p:nvPr>
        </p:nvSpPr>
        <p:spPr/>
        <p:txBody>
          <a:bodyPr/>
          <a:lstStyle/>
          <a:p>
            <a:fld id="{55C856FE-FC20-6448-904C-C4DA41A45E6B}" type="slidenum">
              <a:rPr lang="en-US" smtClean="0"/>
              <a:pPr/>
              <a:t>59</a:t>
            </a:fld>
            <a:endParaRPr lang="en-US"/>
          </a:p>
        </p:txBody>
      </p:sp>
    </p:spTree>
    <p:extLst>
      <p:ext uri="{BB962C8B-B14F-4D97-AF65-F5344CB8AC3E}">
        <p14:creationId xmlns:p14="http://schemas.microsoft.com/office/powerpoint/2010/main" val="22156759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3.2</a:t>
            </a:r>
            <a:r>
              <a:rPr lang="en-US" dirty="0" smtClean="0"/>
              <a:t>  The contrast between crystalline and </a:t>
            </a:r>
            <a:r>
              <a:rPr lang="en-US" dirty="0" err="1" smtClean="0"/>
              <a:t>noncrystalline</a:t>
            </a:r>
            <a:r>
              <a:rPr lang="en-US" dirty="0" smtClean="0"/>
              <a:t> solids.</a:t>
            </a:r>
          </a:p>
          <a:p>
            <a:r>
              <a:rPr lang="en-US" dirty="0" smtClean="0"/>
              <a:t>(a) A crystal contains an orderly arrangement of atoms. (</a:t>
            </a:r>
            <a:r>
              <a:rPr lang="en-US" dirty="0" err="1" smtClean="0"/>
              <a:t>b</a:t>
            </a:r>
            <a:r>
              <a:rPr lang="en-US" dirty="0" smtClean="0"/>
              <a:t>) Atoms in </a:t>
            </a:r>
            <a:r>
              <a:rPr lang="en-US" dirty="0" err="1" smtClean="0"/>
              <a:t>noncrystalline</a:t>
            </a:r>
            <a:r>
              <a:rPr lang="en-US" dirty="0" smtClean="0"/>
              <a:t> solids, such as glass, are not orderly.</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a:t>
            </a:fld>
            <a:endParaRPr lang="en-US"/>
          </a:p>
        </p:txBody>
      </p:sp>
    </p:spTree>
    <p:extLst>
      <p:ext uri="{BB962C8B-B14F-4D97-AF65-F5344CB8AC3E}">
        <p14:creationId xmlns:p14="http://schemas.microsoft.com/office/powerpoint/2010/main" val="209312320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3.11</a:t>
            </a:r>
            <a:r>
              <a:rPr lang="en-US" dirty="0" smtClean="0"/>
              <a:t>  Cutting gemstones.</a:t>
            </a:r>
          </a:p>
          <a:p>
            <a:r>
              <a:rPr lang="en-US" dirty="0" smtClean="0"/>
              <a:t>(a) Emerald is a green, transparent variety of the mineral beryl. (</a:t>
            </a:r>
            <a:r>
              <a:rPr lang="en-US" dirty="0" err="1" smtClean="0"/>
              <a:t>b</a:t>
            </a:r>
            <a:r>
              <a:rPr lang="en-US" dirty="0" smtClean="0"/>
              <a:t>) The shiny faces of a gem are made by grinding the stone on a lap. (</a:t>
            </a:r>
            <a:r>
              <a:rPr lang="en-US" dirty="0" err="1" smtClean="0"/>
              <a:t>c</a:t>
            </a:r>
            <a:r>
              <a:rPr lang="en-US" dirty="0" smtClean="0"/>
              <a:t>) There are many different “cuts” for a gem. Here we see the top and side views of a brilliant-cut diamond.</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60</a:t>
            </a:fld>
            <a:endParaRPr lang="en-US"/>
          </a:p>
        </p:txBody>
      </p:sp>
    </p:spTree>
    <p:extLst>
      <p:ext uri="{BB962C8B-B14F-4D97-AF65-F5344CB8AC3E}">
        <p14:creationId xmlns:p14="http://schemas.microsoft.com/office/powerpoint/2010/main" val="142224647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3.11a</a:t>
            </a:r>
            <a:r>
              <a:rPr lang="en-US" dirty="0" smtClean="0"/>
              <a:t>  Cutting gemstones.</a:t>
            </a:r>
          </a:p>
          <a:p>
            <a:r>
              <a:rPr lang="en-US" dirty="0" smtClean="0"/>
              <a:t>(a) Emerald is a green, transparent variety of the mineral beryl.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61</a:t>
            </a:fld>
            <a:endParaRPr lang="en-US"/>
          </a:p>
        </p:txBody>
      </p:sp>
    </p:spTree>
    <p:extLst>
      <p:ext uri="{BB962C8B-B14F-4D97-AF65-F5344CB8AC3E}">
        <p14:creationId xmlns:p14="http://schemas.microsoft.com/office/powerpoint/2010/main" val="407551308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3.11b</a:t>
            </a:r>
            <a:r>
              <a:rPr lang="en-US" dirty="0" smtClean="0"/>
              <a:t>  Cutting gemstones.</a:t>
            </a:r>
          </a:p>
          <a:p>
            <a:r>
              <a:rPr lang="en-US" dirty="0" smtClean="0"/>
              <a:t>(</a:t>
            </a:r>
            <a:r>
              <a:rPr lang="en-US" dirty="0" err="1" smtClean="0"/>
              <a:t>b</a:t>
            </a:r>
            <a:r>
              <a:rPr lang="en-US" dirty="0" smtClean="0"/>
              <a:t>) The shiny faces of a gem are made by grinding the stone on a lap.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62</a:t>
            </a:fld>
            <a:endParaRPr lang="en-US"/>
          </a:p>
        </p:txBody>
      </p:sp>
    </p:spTree>
    <p:extLst>
      <p:ext uri="{BB962C8B-B14F-4D97-AF65-F5344CB8AC3E}">
        <p14:creationId xmlns:p14="http://schemas.microsoft.com/office/powerpoint/2010/main" val="415489452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3.11c</a:t>
            </a:r>
            <a:r>
              <a:rPr lang="en-US" dirty="0" smtClean="0"/>
              <a:t>  Cutting gemstones.</a:t>
            </a:r>
          </a:p>
          <a:p>
            <a:r>
              <a:rPr lang="en-US" dirty="0" smtClean="0"/>
              <a:t>(</a:t>
            </a:r>
            <a:r>
              <a:rPr lang="en-US" dirty="0" err="1" smtClean="0"/>
              <a:t>c</a:t>
            </a:r>
            <a:r>
              <a:rPr lang="en-US" dirty="0" smtClean="0"/>
              <a:t>) There are many different “cuts” for a gem. Here we see the top and side views of a brilliant-cut diamond.</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63</a:t>
            </a:fld>
            <a:endParaRPr lang="en-US"/>
          </a:p>
        </p:txBody>
      </p:sp>
    </p:spTree>
    <p:extLst>
      <p:ext uri="{BB962C8B-B14F-4D97-AF65-F5344CB8AC3E}">
        <p14:creationId xmlns:p14="http://schemas.microsoft.com/office/powerpoint/2010/main" val="37914858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SEE FOR YOURSELF…</a:t>
            </a:r>
          </a:p>
          <a:p>
            <a:r>
              <a:rPr lang="en-US" dirty="0" smtClean="0"/>
              <a:t>EKATI DIAMOND MINE, CANADA</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64</a:t>
            </a:fld>
            <a:endParaRPr lang="en-US"/>
          </a:p>
        </p:txBody>
      </p:sp>
    </p:spTree>
    <p:extLst>
      <p:ext uri="{BB962C8B-B14F-4D97-AF65-F5344CB8AC3E}">
        <p14:creationId xmlns:p14="http://schemas.microsoft.com/office/powerpoint/2010/main" val="90441953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Another View </a:t>
            </a:r>
            <a:r>
              <a:rPr lang="en-US" dirty="0" smtClean="0"/>
              <a:t> A museum specimen of wulfenite, a mineral containing lead and molybdenum. It precipitates in cracks to form clusters of small tabular crystals.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65</a:t>
            </a:fld>
            <a:endParaRPr lang="en-US"/>
          </a:p>
        </p:txBody>
      </p:sp>
    </p:spTree>
    <p:extLst>
      <p:ext uri="{BB962C8B-B14F-4D97-AF65-F5344CB8AC3E}">
        <p14:creationId xmlns:p14="http://schemas.microsoft.com/office/powerpoint/2010/main" val="8469641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3.2a</a:t>
            </a:r>
            <a:r>
              <a:rPr lang="en-US" dirty="0" smtClean="0"/>
              <a:t>  The contrast between crystalline and </a:t>
            </a:r>
            <a:r>
              <a:rPr lang="en-US" dirty="0" err="1" smtClean="0"/>
              <a:t>noncrystalline</a:t>
            </a:r>
            <a:r>
              <a:rPr lang="en-US" dirty="0" smtClean="0"/>
              <a:t> solids.</a:t>
            </a:r>
          </a:p>
          <a:p>
            <a:r>
              <a:rPr lang="en-US" dirty="0" smtClean="0"/>
              <a:t>(a) A crystal contains an orderly arrangement of atoms.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7</a:t>
            </a:fld>
            <a:endParaRPr lang="en-US"/>
          </a:p>
        </p:txBody>
      </p:sp>
    </p:spTree>
    <p:extLst>
      <p:ext uri="{BB962C8B-B14F-4D97-AF65-F5344CB8AC3E}">
        <p14:creationId xmlns:p14="http://schemas.microsoft.com/office/powerpoint/2010/main" val="10764873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3.2b</a:t>
            </a:r>
            <a:r>
              <a:rPr lang="en-US" dirty="0" smtClean="0"/>
              <a:t>  The contrast between crystalline and </a:t>
            </a:r>
            <a:r>
              <a:rPr lang="en-US" dirty="0" err="1" smtClean="0"/>
              <a:t>noncrystalline</a:t>
            </a:r>
            <a:r>
              <a:rPr lang="en-US" dirty="0" smtClean="0"/>
              <a:t> solids.</a:t>
            </a:r>
          </a:p>
          <a:p>
            <a:r>
              <a:rPr lang="en-US" dirty="0" smtClean="0"/>
              <a:t>(</a:t>
            </a:r>
            <a:r>
              <a:rPr lang="en-US" dirty="0" err="1" smtClean="0"/>
              <a:t>b</a:t>
            </a:r>
            <a:r>
              <a:rPr lang="en-US" dirty="0" smtClean="0"/>
              <a:t>) Atoms in </a:t>
            </a:r>
            <a:r>
              <a:rPr lang="en-US" dirty="0" err="1" smtClean="0"/>
              <a:t>noncrystalline</a:t>
            </a:r>
            <a:r>
              <a:rPr lang="en-US" dirty="0" smtClean="0"/>
              <a:t> solids, such as glass, are not orderly.</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8</a:t>
            </a:fld>
            <a:endParaRPr lang="en-US"/>
          </a:p>
        </p:txBody>
      </p:sp>
    </p:spTree>
    <p:extLst>
      <p:ext uri="{BB962C8B-B14F-4D97-AF65-F5344CB8AC3E}">
        <p14:creationId xmlns:p14="http://schemas.microsoft.com/office/powerpoint/2010/main" val="35558075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Bx3.1</a:t>
            </a:r>
            <a:r>
              <a:rPr lang="en-US" dirty="0" smtClean="0"/>
              <a:t>  Types of chemical bonds.</a:t>
            </a:r>
          </a:p>
          <a:p>
            <a:r>
              <a:rPr lang="en-US" dirty="0" smtClean="0"/>
              <a:t>(a) An ionic bond forms between a positive ion of sodium (Na</a:t>
            </a:r>
            <a:r>
              <a:rPr lang="en-US" baseline="30000" dirty="0" smtClean="0"/>
              <a:t>+</a:t>
            </a:r>
            <a:r>
              <a:rPr lang="en-US" dirty="0" smtClean="0"/>
              <a:t>) and chloride (</a:t>
            </a:r>
            <a:r>
              <a:rPr lang="en-US" dirty="0" err="1" smtClean="0"/>
              <a:t>Cl</a:t>
            </a:r>
            <a:r>
              <a:rPr lang="en-US" baseline="30000" dirty="0" smtClean="0"/>
              <a:t>–</a:t>
            </a:r>
            <a:r>
              <a:rPr lang="en-US" dirty="0" smtClean="0"/>
              <a:t>), a negative ion of chlorine. When sodium gives up one electron to chlorine, so that both have filled shells, halite (</a:t>
            </a:r>
            <a:r>
              <a:rPr lang="en-US" dirty="0" err="1" smtClean="0"/>
              <a:t>NaCl</a:t>
            </a:r>
            <a:r>
              <a:rPr lang="en-US" dirty="0" smtClean="0"/>
              <a:t>) is produced. (</a:t>
            </a:r>
            <a:r>
              <a:rPr lang="en-US" dirty="0" err="1" smtClean="0"/>
              <a:t>b</a:t>
            </a:r>
            <a:r>
              <a:rPr lang="en-US" dirty="0" smtClean="0"/>
              <a:t>) Covalent bonds form when carbon atoms share electrons so that all have filled electron shells. (</a:t>
            </a:r>
            <a:r>
              <a:rPr lang="en-US" dirty="0" err="1" smtClean="0"/>
              <a:t>c</a:t>
            </a:r>
            <a:r>
              <a:rPr lang="en-US" dirty="0" smtClean="0"/>
              <a:t>) In metallically bonded material, nuclei and their inner shells of electrons float in a sea of free electrons. The electrons stream through the metal if there is an electrical current.</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9</a:t>
            </a:fld>
            <a:endParaRPr lang="en-US"/>
          </a:p>
        </p:txBody>
      </p:sp>
    </p:spTree>
    <p:extLst>
      <p:ext uri="{BB962C8B-B14F-4D97-AF65-F5344CB8AC3E}">
        <p14:creationId xmlns:p14="http://schemas.microsoft.com/office/powerpoint/2010/main" val="7821946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p:cNvSpPr txBox="1"/>
          <p:nvPr userDrawn="1"/>
        </p:nvSpPr>
        <p:spPr>
          <a:xfrm>
            <a:off x="5029200" y="6396335"/>
            <a:ext cx="4114800" cy="461665"/>
          </a:xfrm>
          <a:prstGeom prst="rect">
            <a:avLst/>
          </a:prstGeom>
          <a:noFill/>
        </p:spPr>
        <p:txBody>
          <a:bodyPr wrap="square" rtlCol="0" anchor="b">
            <a:spAutoFit/>
          </a:bodyPr>
          <a:lstStyle/>
          <a:p>
            <a:pPr algn="r"/>
            <a:r>
              <a:rPr lang="en-US" sz="1200" i="1" dirty="0" smtClean="0">
                <a:latin typeface="Arial"/>
                <a:cs typeface="Arial"/>
              </a:rPr>
              <a:t>Essentials of Geology,</a:t>
            </a:r>
            <a:r>
              <a:rPr lang="en-US" sz="1200" i="1" baseline="0" dirty="0" smtClean="0">
                <a:latin typeface="Arial"/>
                <a:cs typeface="Arial"/>
              </a:rPr>
              <a:t> </a:t>
            </a:r>
            <a:r>
              <a:rPr lang="en-US" sz="1200" dirty="0" smtClean="0">
                <a:latin typeface="Arial"/>
                <a:cs typeface="Arial"/>
              </a:rPr>
              <a:t>Fifth </a:t>
            </a:r>
            <a:r>
              <a:rPr lang="en-US" sz="1200" dirty="0">
                <a:latin typeface="Arial"/>
                <a:cs typeface="Arial"/>
              </a:rPr>
              <a:t>Edition </a:t>
            </a:r>
          </a:p>
          <a:p>
            <a:pPr algn="r"/>
            <a:r>
              <a:rPr lang="en-US" sz="1200" dirty="0">
                <a:latin typeface="Arial"/>
                <a:cs typeface="Arial"/>
              </a:rPr>
              <a:t>Copyright © </a:t>
            </a:r>
            <a:r>
              <a:rPr lang="en-US" sz="1200" dirty="0" smtClean="0">
                <a:latin typeface="Arial"/>
                <a:cs typeface="Arial"/>
              </a:rPr>
              <a:t>2016 </a:t>
            </a:r>
            <a:r>
              <a:rPr lang="en-US" sz="1200" dirty="0">
                <a:latin typeface="Arial"/>
                <a:cs typeface="Arial"/>
              </a:rPr>
              <a:t>W. W. Norton &amp; Company</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Box 7"/>
          <p:cNvSpPr txBox="1"/>
          <p:nvPr userDrawn="1"/>
        </p:nvSpPr>
        <p:spPr>
          <a:xfrm>
            <a:off x="5029200" y="6396335"/>
            <a:ext cx="4114800" cy="461665"/>
          </a:xfrm>
          <a:prstGeom prst="rect">
            <a:avLst/>
          </a:prstGeom>
          <a:noFill/>
        </p:spPr>
        <p:txBody>
          <a:bodyPr wrap="square" rtlCol="0" anchor="b">
            <a:spAutoFit/>
          </a:bodyPr>
          <a:lstStyle/>
          <a:p>
            <a:pPr algn="r"/>
            <a:r>
              <a:rPr lang="en-US" sz="1200" i="1" dirty="0" smtClean="0">
                <a:latin typeface="Arial"/>
                <a:cs typeface="Arial"/>
              </a:rPr>
              <a:t>Essentials of Geology,</a:t>
            </a:r>
            <a:r>
              <a:rPr lang="en-US" sz="1200" i="1" baseline="0" dirty="0" smtClean="0">
                <a:latin typeface="Arial"/>
                <a:cs typeface="Arial"/>
              </a:rPr>
              <a:t> </a:t>
            </a:r>
            <a:r>
              <a:rPr lang="en-US" sz="1200" dirty="0" smtClean="0">
                <a:latin typeface="Arial"/>
                <a:cs typeface="Arial"/>
              </a:rPr>
              <a:t>Fifth Edition </a:t>
            </a:r>
          </a:p>
          <a:p>
            <a:pPr algn="r"/>
            <a:r>
              <a:rPr lang="en-US" sz="1200" dirty="0" smtClean="0">
                <a:latin typeface="Arial"/>
                <a:cs typeface="Arial"/>
              </a:rPr>
              <a:t>Copyright © 2016 W. W. Norton &amp; Company</a:t>
            </a:r>
            <a:endParaRPr lang="en-US" sz="1200" dirty="0">
              <a:latin typeface="Arial"/>
              <a:cs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p:cNvSpPr txBox="1"/>
          <p:nvPr userDrawn="1"/>
        </p:nvSpPr>
        <p:spPr>
          <a:xfrm>
            <a:off x="5029200" y="6396335"/>
            <a:ext cx="4114800" cy="461665"/>
          </a:xfrm>
          <a:prstGeom prst="rect">
            <a:avLst/>
          </a:prstGeom>
          <a:noFill/>
        </p:spPr>
        <p:txBody>
          <a:bodyPr wrap="square" rtlCol="0" anchor="b">
            <a:spAutoFit/>
          </a:bodyPr>
          <a:lstStyle/>
          <a:p>
            <a:pPr algn="r"/>
            <a:r>
              <a:rPr lang="en-US" sz="1200" i="1" dirty="0" smtClean="0">
                <a:latin typeface="Arial"/>
                <a:cs typeface="Arial"/>
              </a:rPr>
              <a:t>Essentials of Geology,</a:t>
            </a:r>
            <a:r>
              <a:rPr lang="en-US" sz="1200" i="1" baseline="0" dirty="0" smtClean="0">
                <a:latin typeface="Arial"/>
                <a:cs typeface="Arial"/>
              </a:rPr>
              <a:t> </a:t>
            </a:r>
            <a:r>
              <a:rPr lang="en-US" sz="1200" dirty="0" smtClean="0">
                <a:latin typeface="Arial"/>
                <a:cs typeface="Arial"/>
              </a:rPr>
              <a:t>Fifth Edition </a:t>
            </a:r>
          </a:p>
          <a:p>
            <a:pPr algn="r"/>
            <a:r>
              <a:rPr lang="en-US" sz="1200" dirty="0" smtClean="0">
                <a:latin typeface="Arial"/>
                <a:cs typeface="Arial"/>
              </a:rPr>
              <a:t>Copyright © 2016 W. W. Norton &amp; Company</a:t>
            </a:r>
            <a:endParaRPr lang="en-US" sz="1200" dirty="0">
              <a:latin typeface="Arial"/>
              <a:cs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Box 5"/>
          <p:cNvSpPr txBox="1"/>
          <p:nvPr userDrawn="1"/>
        </p:nvSpPr>
        <p:spPr>
          <a:xfrm>
            <a:off x="5029200" y="6396335"/>
            <a:ext cx="4114800" cy="461665"/>
          </a:xfrm>
          <a:prstGeom prst="rect">
            <a:avLst/>
          </a:prstGeom>
          <a:noFill/>
        </p:spPr>
        <p:txBody>
          <a:bodyPr wrap="square" rtlCol="0" anchor="b">
            <a:spAutoFit/>
          </a:bodyPr>
          <a:lstStyle/>
          <a:p>
            <a:pPr algn="r"/>
            <a:r>
              <a:rPr lang="en-US" sz="1200" i="1" dirty="0" smtClean="0">
                <a:latin typeface="Arial"/>
                <a:cs typeface="Arial"/>
              </a:rPr>
              <a:t>Essentials of Geology,</a:t>
            </a:r>
            <a:r>
              <a:rPr lang="en-US" sz="1200" i="1" baseline="0" dirty="0" smtClean="0">
                <a:latin typeface="Arial"/>
                <a:cs typeface="Arial"/>
              </a:rPr>
              <a:t> </a:t>
            </a:r>
            <a:r>
              <a:rPr lang="en-US" sz="1200" dirty="0" smtClean="0">
                <a:latin typeface="Arial"/>
                <a:cs typeface="Arial"/>
              </a:rPr>
              <a:t>Fifth Edition </a:t>
            </a:r>
          </a:p>
          <a:p>
            <a:pPr algn="r"/>
            <a:r>
              <a:rPr lang="en-US" sz="1200" dirty="0" smtClean="0">
                <a:latin typeface="Arial"/>
                <a:cs typeface="Arial"/>
              </a:rPr>
              <a:t>Copyright © 2016 W. W. Norton &amp; Company</a:t>
            </a:r>
            <a:endParaRPr lang="en-US" sz="1200" dirty="0">
              <a:latin typeface="Arial"/>
              <a:cs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TextBox 4"/>
          <p:cNvSpPr txBox="1"/>
          <p:nvPr userDrawn="1"/>
        </p:nvSpPr>
        <p:spPr>
          <a:xfrm>
            <a:off x="5029200" y="6396335"/>
            <a:ext cx="4114800" cy="461665"/>
          </a:xfrm>
          <a:prstGeom prst="rect">
            <a:avLst/>
          </a:prstGeom>
          <a:noFill/>
        </p:spPr>
        <p:txBody>
          <a:bodyPr wrap="square" rtlCol="0" anchor="b">
            <a:spAutoFit/>
          </a:bodyPr>
          <a:lstStyle/>
          <a:p>
            <a:pPr algn="r"/>
            <a:r>
              <a:rPr lang="en-US" sz="1200" i="1" dirty="0" smtClean="0">
                <a:latin typeface="Arial"/>
                <a:cs typeface="Arial"/>
              </a:rPr>
              <a:t>Essentials of Geology,</a:t>
            </a:r>
            <a:r>
              <a:rPr lang="en-US" sz="1200" i="1" baseline="0" dirty="0" smtClean="0">
                <a:latin typeface="Arial"/>
                <a:cs typeface="Arial"/>
              </a:rPr>
              <a:t> </a:t>
            </a:r>
            <a:r>
              <a:rPr lang="en-US" sz="1200" dirty="0" smtClean="0">
                <a:latin typeface="Arial"/>
                <a:cs typeface="Arial"/>
              </a:rPr>
              <a:t>Fifth Edition </a:t>
            </a:r>
          </a:p>
          <a:p>
            <a:pPr algn="r"/>
            <a:r>
              <a:rPr lang="en-US" sz="1200" dirty="0" smtClean="0">
                <a:latin typeface="Arial"/>
                <a:cs typeface="Arial"/>
              </a:rPr>
              <a:t>Copyright © 2016 W. W. Norton &amp; Company</a:t>
            </a:r>
            <a:endParaRPr lang="en-US" sz="1200" dirty="0">
              <a:latin typeface="Arial"/>
              <a:cs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bwMode="auto">
          <a:xfrm>
            <a:off x="685800" y="228600"/>
            <a:ext cx="7772400" cy="1524000"/>
          </a:xfrm>
          <a:prstGeom prst="rect">
            <a:avLst/>
          </a:prstGeom>
          <a:noFill/>
          <a:ln w="9525">
            <a:noFill/>
            <a:miter lim="800000"/>
            <a:headEnd/>
            <a:tailEnd/>
          </a:ln>
          <a:effectLst>
            <a:outerShdw blurRad="12700" dist="12699" dir="10200039"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5715" name="Rectangle 3"/>
          <p:cNvSpPr>
            <a:spLocks noGrp="1" noChangeArrowheads="1"/>
          </p:cNvSpPr>
          <p:nvPr>
            <p:ph type="body" idx="1"/>
          </p:nvPr>
        </p:nvSpPr>
        <p:spPr bwMode="auto">
          <a:xfrm>
            <a:off x="685800" y="1905000"/>
            <a:ext cx="7772400" cy="4191000"/>
          </a:xfrm>
          <a:prstGeom prst="rect">
            <a:avLst/>
          </a:prstGeom>
          <a:noFill/>
          <a:ln w="9525">
            <a:noFill/>
            <a:miter lim="800000"/>
            <a:headEnd/>
            <a:tailEnd/>
          </a:ln>
          <a:effectLst>
            <a:outerShdw blurRad="12700" dist="12699" dir="10200039"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5717" name="Rectangle 5"/>
          <p:cNvSpPr>
            <a:spLocks noGrp="1" noChangeArrowheads="1"/>
          </p:cNvSpPr>
          <p:nvPr>
            <p:ph type="ftr" sz="quarter" idx="3"/>
          </p:nvPr>
        </p:nvSpPr>
        <p:spPr bwMode="auto">
          <a:xfrm>
            <a:off x="6858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mn-lt"/>
                <a:ea typeface="+mn-ea"/>
                <a:cs typeface="+mn-cs"/>
              </a:defRPr>
            </a:lvl1pPr>
          </a:lstStyle>
          <a:p>
            <a:endParaRPr lang="en-US"/>
          </a:p>
        </p:txBody>
      </p:sp>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2pPr>
      <a:lvl3pPr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3pPr>
      <a:lvl4pPr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4pPr>
      <a:lvl5pPr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5pPr>
      <a:lvl6pPr marL="457200"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6pPr>
      <a:lvl7pPr marL="914400"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7pPr>
      <a:lvl8pPr marL="1371600"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8pPr>
      <a:lvl9pPr marL="1828800"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9pPr>
    </p:titleStyle>
    <p:bodyStyle>
      <a:lvl1pPr marL="342900" indent="-342900" algn="l" rtl="0" fontAlgn="base">
        <a:spcBef>
          <a:spcPct val="20000"/>
        </a:spcBef>
        <a:spcAft>
          <a:spcPct val="0"/>
        </a:spcAft>
        <a:buFont typeface="Wingdings" charset="2"/>
        <a:buChar char="s"/>
        <a:defRPr sz="3200">
          <a:solidFill>
            <a:schemeClr val="tx1"/>
          </a:solidFill>
          <a:latin typeface="+mn-lt"/>
          <a:ea typeface="+mn-ea"/>
          <a:cs typeface="+mn-cs"/>
        </a:defRPr>
      </a:lvl1pPr>
      <a:lvl2pPr marL="742950" indent="-285750" algn="l" rtl="0" fontAlgn="base">
        <a:spcBef>
          <a:spcPct val="20000"/>
        </a:spcBef>
        <a:spcAft>
          <a:spcPct val="0"/>
        </a:spcAft>
        <a:buFont typeface="Wingdings" charset="2"/>
        <a:buChar char="s"/>
        <a:defRPr sz="2800">
          <a:solidFill>
            <a:schemeClr val="tx1"/>
          </a:solidFill>
          <a:latin typeface="+mn-lt"/>
          <a:ea typeface="+mn-ea"/>
          <a:cs typeface="+mn-cs"/>
        </a:defRPr>
      </a:lvl2pPr>
      <a:lvl3pPr marL="1143000" indent="-228600" algn="l" rtl="0" fontAlgn="base">
        <a:spcBef>
          <a:spcPct val="20000"/>
        </a:spcBef>
        <a:spcAft>
          <a:spcPct val="0"/>
        </a:spcAft>
        <a:buFont typeface="Wingdings" charset="2"/>
        <a:buChar char="s"/>
        <a:defRPr sz="2400">
          <a:solidFill>
            <a:schemeClr val="tx1"/>
          </a:solidFill>
          <a:latin typeface="+mn-lt"/>
          <a:ea typeface="+mn-ea"/>
          <a:cs typeface="+mn-cs"/>
        </a:defRPr>
      </a:lvl3pPr>
      <a:lvl4pPr marL="1600200" indent="-228600" algn="l" rtl="0" fontAlgn="base">
        <a:spcBef>
          <a:spcPct val="20000"/>
        </a:spcBef>
        <a:spcAft>
          <a:spcPct val="0"/>
        </a:spcAft>
        <a:buFont typeface="Wingdings" charset="2"/>
        <a:buChar char="s"/>
        <a:defRPr sz="2000">
          <a:solidFill>
            <a:schemeClr val="tx1"/>
          </a:solidFill>
          <a:latin typeface="+mn-lt"/>
          <a:ea typeface="+mn-ea"/>
          <a:cs typeface="+mn-cs"/>
        </a:defRPr>
      </a:lvl4pPr>
      <a:lvl5pPr marL="2057400" indent="-228600" algn="l" rtl="0" fontAlgn="base">
        <a:spcBef>
          <a:spcPct val="20000"/>
        </a:spcBef>
        <a:spcAft>
          <a:spcPct val="0"/>
        </a:spcAft>
        <a:buFont typeface="Wingdings" charset="2"/>
        <a:buChar char="s"/>
        <a:defRPr sz="2000">
          <a:solidFill>
            <a:schemeClr val="tx1"/>
          </a:solidFill>
          <a:latin typeface="+mn-lt"/>
          <a:ea typeface="+mn-ea"/>
          <a:cs typeface="+mn-cs"/>
        </a:defRPr>
      </a:lvl5pPr>
      <a:lvl6pPr marL="2514600" indent="-228600" algn="l" rtl="0" fontAlgn="base">
        <a:spcBef>
          <a:spcPct val="20000"/>
        </a:spcBef>
        <a:spcAft>
          <a:spcPct val="0"/>
        </a:spcAft>
        <a:buFont typeface="Wingdings" charset="2"/>
        <a:buChar char="s"/>
        <a:defRPr sz="2000">
          <a:solidFill>
            <a:schemeClr val="tx1"/>
          </a:solidFill>
          <a:latin typeface="+mn-lt"/>
          <a:ea typeface="+mn-ea"/>
          <a:cs typeface="+mn-cs"/>
        </a:defRPr>
      </a:lvl6pPr>
      <a:lvl7pPr marL="2971800" indent="-228600" algn="l" rtl="0" fontAlgn="base">
        <a:spcBef>
          <a:spcPct val="20000"/>
        </a:spcBef>
        <a:spcAft>
          <a:spcPct val="0"/>
        </a:spcAft>
        <a:buFont typeface="Wingdings" charset="2"/>
        <a:buChar char="s"/>
        <a:defRPr sz="2000">
          <a:solidFill>
            <a:schemeClr val="tx1"/>
          </a:solidFill>
          <a:latin typeface="+mn-lt"/>
          <a:ea typeface="+mn-ea"/>
          <a:cs typeface="+mn-cs"/>
        </a:defRPr>
      </a:lvl7pPr>
      <a:lvl8pPr marL="3429000" indent="-228600" algn="l" rtl="0" fontAlgn="base">
        <a:spcBef>
          <a:spcPct val="20000"/>
        </a:spcBef>
        <a:spcAft>
          <a:spcPct val="0"/>
        </a:spcAft>
        <a:buFont typeface="Wingdings" charset="2"/>
        <a:buChar char="s"/>
        <a:defRPr sz="2000">
          <a:solidFill>
            <a:schemeClr val="tx1"/>
          </a:solidFill>
          <a:latin typeface="+mn-lt"/>
          <a:ea typeface="+mn-ea"/>
          <a:cs typeface="+mn-cs"/>
        </a:defRPr>
      </a:lvl8pPr>
      <a:lvl9pPr marL="3886200" indent="-228600" algn="l" rtl="0" fontAlgn="base">
        <a:spcBef>
          <a:spcPct val="20000"/>
        </a:spcBef>
        <a:spcAft>
          <a:spcPct val="0"/>
        </a:spcAft>
        <a:buFont typeface="Wingdings" charset="2"/>
        <a:buChar char="s"/>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5" name="Rectangle 25"/>
          <p:cNvSpPr>
            <a:spLocks noGrp="1" noChangeArrowheads="1"/>
          </p:cNvSpPr>
          <p:nvPr/>
        </p:nvSpPr>
        <p:spPr bwMode="auto">
          <a:xfrm>
            <a:off x="1371600" y="4572000"/>
            <a:ext cx="6400800" cy="1524000"/>
          </a:xfrm>
          <a:prstGeom prst="rect">
            <a:avLst/>
          </a:prstGeom>
          <a:noFill/>
          <a:ln w="9525">
            <a:noFill/>
            <a:miter lim="800000"/>
            <a:headEnd/>
            <a:tailEnd/>
          </a:ln>
          <a:effectLst/>
        </p:spPr>
        <p:txBody>
          <a:bodyPr>
            <a:prstTxWarp prst="textNoShape">
              <a:avLst/>
            </a:prstTxWarp>
          </a:bodyPr>
          <a:lstStyle/>
          <a:p>
            <a:pPr algn="ctr"/>
            <a:r>
              <a:rPr lang="en-US" sz="2800" b="1" dirty="0">
                <a:solidFill>
                  <a:schemeClr val="tx2"/>
                </a:solidFill>
                <a:latin typeface="Verdana" charset="0"/>
              </a:rPr>
              <a:t>Chapter</a:t>
            </a:r>
            <a:r>
              <a:rPr lang="en-US" sz="2800" b="1" dirty="0" smtClean="0">
                <a:solidFill>
                  <a:schemeClr val="tx2"/>
                </a:solidFill>
                <a:latin typeface="Verdana" charset="0"/>
              </a:rPr>
              <a:t> 3</a:t>
            </a:r>
          </a:p>
          <a:p>
            <a:pPr algn="ctr"/>
            <a:r>
              <a:rPr lang="en-US" sz="2800" dirty="0" smtClean="0">
                <a:solidFill>
                  <a:schemeClr val="tx2"/>
                </a:solidFill>
                <a:latin typeface="Verdana" charset="0"/>
              </a:rPr>
              <a:t>Patterns in Nature</a:t>
            </a:r>
            <a:endParaRPr lang="en-US" sz="2800" dirty="0">
              <a:solidFill>
                <a:schemeClr val="tx2"/>
              </a:solidFill>
              <a:latin typeface="Verdana" charset="0"/>
            </a:endParaRPr>
          </a:p>
        </p:txBody>
      </p:sp>
      <p:sp>
        <p:nvSpPr>
          <p:cNvPr id="102426" name="Text Box 26"/>
          <p:cNvSpPr txBox="1">
            <a:spLocks noChangeArrowheads="1"/>
          </p:cNvSpPr>
          <p:nvPr/>
        </p:nvSpPr>
        <p:spPr bwMode="auto">
          <a:xfrm>
            <a:off x="0" y="6477000"/>
            <a:ext cx="9144000" cy="274638"/>
          </a:xfrm>
          <a:prstGeom prst="rect">
            <a:avLst/>
          </a:prstGeom>
          <a:noFill/>
          <a:ln w="9525">
            <a:noFill/>
            <a:miter lim="800000"/>
            <a:headEnd/>
            <a:tailEnd/>
          </a:ln>
          <a:effectLst/>
        </p:spPr>
        <p:txBody>
          <a:bodyPr>
            <a:prstTxWarp prst="textNoShape">
              <a:avLst/>
            </a:prstTxWarp>
            <a:spAutoFit/>
          </a:bodyPr>
          <a:lstStyle/>
          <a:p>
            <a:pPr algn="ctr"/>
            <a:r>
              <a:rPr lang="en-US" sz="1200" b="1" dirty="0">
                <a:solidFill>
                  <a:schemeClr val="tx2"/>
                </a:solidFill>
                <a:latin typeface="Verdana" charset="0"/>
              </a:rPr>
              <a:t>©</a:t>
            </a:r>
            <a:r>
              <a:rPr lang="en-US" sz="1200" b="1" dirty="0" smtClean="0">
                <a:solidFill>
                  <a:schemeClr val="tx2"/>
                </a:solidFill>
                <a:latin typeface="Verdana" charset="0"/>
              </a:rPr>
              <a:t>2016 </a:t>
            </a:r>
            <a:r>
              <a:rPr lang="en-US" sz="1200" b="1" dirty="0">
                <a:solidFill>
                  <a:schemeClr val="tx2"/>
                </a:solidFill>
                <a:latin typeface="Verdana" charset="0"/>
              </a:rPr>
              <a:t>W. W. Norton &amp; Company, Inc.</a:t>
            </a:r>
          </a:p>
        </p:txBody>
      </p:sp>
      <p:sp>
        <p:nvSpPr>
          <p:cNvPr id="102427" name="Text Box 27"/>
          <p:cNvSpPr txBox="1">
            <a:spLocks noChangeArrowheads="1"/>
          </p:cNvSpPr>
          <p:nvPr/>
        </p:nvSpPr>
        <p:spPr bwMode="auto">
          <a:xfrm>
            <a:off x="933450" y="914400"/>
            <a:ext cx="7277100" cy="457200"/>
          </a:xfrm>
          <a:prstGeom prst="rect">
            <a:avLst/>
          </a:prstGeom>
          <a:noFill/>
          <a:ln w="9525">
            <a:noFill/>
            <a:miter lim="800000"/>
            <a:headEnd/>
            <a:tailEnd/>
          </a:ln>
          <a:effectLst/>
        </p:spPr>
        <p:txBody>
          <a:bodyPr>
            <a:prstTxWarp prst="textNoShape">
              <a:avLst/>
            </a:prstTxWarp>
            <a:spAutoFit/>
          </a:bodyPr>
          <a:lstStyle/>
          <a:p>
            <a:pPr algn="ctr"/>
            <a:r>
              <a:rPr lang="en-US">
                <a:solidFill>
                  <a:schemeClr val="tx2"/>
                </a:solidFill>
                <a:latin typeface="Verdana" charset="0"/>
              </a:rPr>
              <a:t>Stephen Marshak</a:t>
            </a:r>
          </a:p>
        </p:txBody>
      </p:sp>
      <p:sp>
        <p:nvSpPr>
          <p:cNvPr id="102428" name="Text Box 28"/>
          <p:cNvSpPr txBox="1">
            <a:spLocks noChangeArrowheads="1"/>
          </p:cNvSpPr>
          <p:nvPr/>
        </p:nvSpPr>
        <p:spPr bwMode="auto">
          <a:xfrm>
            <a:off x="3213894" y="3413125"/>
            <a:ext cx="2716212" cy="396875"/>
          </a:xfrm>
          <a:prstGeom prst="rect">
            <a:avLst/>
          </a:prstGeom>
          <a:noFill/>
          <a:ln w="9525">
            <a:noFill/>
            <a:miter lim="800000"/>
            <a:headEnd/>
            <a:tailEnd/>
          </a:ln>
          <a:effectLst/>
        </p:spPr>
        <p:txBody>
          <a:bodyPr>
            <a:prstTxWarp prst="textNoShape">
              <a:avLst/>
            </a:prstTxWarp>
            <a:spAutoFit/>
          </a:bodyPr>
          <a:lstStyle/>
          <a:p>
            <a:pPr algn="ctr"/>
            <a:r>
              <a:rPr lang="en-US" sz="2000" b="1">
                <a:solidFill>
                  <a:schemeClr val="tx2"/>
                </a:solidFill>
                <a:latin typeface="Verdana" charset="0"/>
              </a:rPr>
              <a:t>FIFTH EDITION</a:t>
            </a:r>
            <a:endParaRPr lang="en-US">
              <a:solidFill>
                <a:schemeClr val="tx2"/>
              </a:solidFill>
              <a:ea typeface="ＭＳ Ｐゴシック" charset="-128"/>
              <a:cs typeface="ＭＳ Ｐゴシック" charset="-128"/>
            </a:endParaRPr>
          </a:p>
        </p:txBody>
      </p:sp>
      <p:sp>
        <p:nvSpPr>
          <p:cNvPr id="102429" name="Line 29"/>
          <p:cNvSpPr>
            <a:spLocks noChangeShapeType="1"/>
          </p:cNvSpPr>
          <p:nvPr/>
        </p:nvSpPr>
        <p:spPr bwMode="auto">
          <a:xfrm>
            <a:off x="0" y="762000"/>
            <a:ext cx="9144000" cy="0"/>
          </a:xfrm>
          <a:prstGeom prst="line">
            <a:avLst/>
          </a:prstGeom>
          <a:noFill/>
          <a:ln w="25400" cap="flat" cmpd="sng" algn="ctr">
            <a:solidFill>
              <a:srgbClr val="E88C2A"/>
            </a:solidFill>
            <a:prstDash val="solid"/>
            <a:round/>
            <a:headEnd type="none" w="med" len="med"/>
            <a:tailEnd type="none" w="med" len="med"/>
          </a:ln>
          <a:effectLst/>
        </p:spPr>
        <p:txBody>
          <a:bodyPr wrap="none" anchor="ctr">
            <a:prstTxWarp prst="textNoShape">
              <a:avLst/>
            </a:prstTxWarp>
          </a:bodyPr>
          <a:lstStyle/>
          <a:p>
            <a:endParaRPr lang="en-US"/>
          </a:p>
        </p:txBody>
      </p:sp>
      <p:sp>
        <p:nvSpPr>
          <p:cNvPr id="102430" name="Line 30"/>
          <p:cNvSpPr>
            <a:spLocks noChangeShapeType="1"/>
          </p:cNvSpPr>
          <p:nvPr/>
        </p:nvSpPr>
        <p:spPr bwMode="auto">
          <a:xfrm>
            <a:off x="0" y="3962400"/>
            <a:ext cx="9144000" cy="0"/>
          </a:xfrm>
          <a:prstGeom prst="line">
            <a:avLst/>
          </a:prstGeom>
          <a:noFill/>
          <a:ln w="25400" cap="flat" cmpd="sng" algn="ctr">
            <a:solidFill>
              <a:srgbClr val="E88C2A"/>
            </a:solidFill>
            <a:prstDash val="solid"/>
            <a:round/>
            <a:headEnd type="none" w="med" len="med"/>
            <a:tailEnd type="none" w="med" len="med"/>
          </a:ln>
          <a:effectLst/>
        </p:spPr>
        <p:txBody>
          <a:bodyPr wrap="none" anchor="ctr">
            <a:prstTxWarp prst="textNoShape">
              <a:avLst/>
            </a:prstTxWarp>
          </a:bodyPr>
          <a:lstStyle/>
          <a:p>
            <a:endParaRPr lang="en-US"/>
          </a:p>
        </p:txBody>
      </p:sp>
      <p:sp>
        <p:nvSpPr>
          <p:cNvPr id="102431" name="Rectangle 31"/>
          <p:cNvSpPr>
            <a:spLocks noGrp="1" noChangeArrowheads="1"/>
          </p:cNvSpPr>
          <p:nvPr/>
        </p:nvSpPr>
        <p:spPr bwMode="auto">
          <a:xfrm>
            <a:off x="0" y="1447800"/>
            <a:ext cx="9144000" cy="1905000"/>
          </a:xfrm>
          <a:prstGeom prst="rect">
            <a:avLst/>
          </a:prstGeom>
          <a:noFill/>
          <a:ln w="9525">
            <a:noFill/>
            <a:miter lim="800000"/>
            <a:headEnd/>
            <a:tailEnd/>
          </a:ln>
          <a:effectLst/>
        </p:spPr>
        <p:txBody>
          <a:bodyPr anchor="ctr">
            <a:prstTxWarp prst="textNoShape">
              <a:avLst/>
            </a:prstTxWarp>
          </a:bodyPr>
          <a:lstStyle/>
          <a:p>
            <a:pPr algn="ctr"/>
            <a:r>
              <a:rPr lang="en-US" sz="4400" b="1" dirty="0" smtClean="0">
                <a:solidFill>
                  <a:schemeClr val="tx2"/>
                </a:solidFill>
                <a:latin typeface="Verdana" charset="0"/>
              </a:rPr>
              <a:t>ESSENTIALS OF</a:t>
            </a:r>
          </a:p>
          <a:p>
            <a:pPr algn="ctr"/>
            <a:r>
              <a:rPr lang="en-US" sz="6800" b="1" dirty="0" smtClean="0">
                <a:solidFill>
                  <a:srgbClr val="E88C2A"/>
                </a:solidFill>
                <a:latin typeface="Verdana" charset="0"/>
              </a:rPr>
              <a:t>Geology</a:t>
            </a:r>
            <a:endParaRPr lang="en-US" sz="6800" b="1" dirty="0">
              <a:solidFill>
                <a:srgbClr val="E88C2A"/>
              </a:solidFill>
              <a:latin typeface="Verdana"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scheme shows an ionic bond between sodium and chlorine atoms. An empty outer shell of the sodium atom with a positive charge and a complete outer shell of the chlorine atom with a negative charge are attracted to each other. The sodium atom loses an electron while the chlorine atom gains it."/>
          <p:cNvPicPr>
            <a:picLocks noChangeAspect="1"/>
          </p:cNvPicPr>
          <p:nvPr/>
        </p:nvPicPr>
        <p:blipFill>
          <a:blip r:embed="rId3"/>
          <a:stretch>
            <a:fillRect/>
          </a:stretch>
        </p:blipFill>
        <p:spPr>
          <a:xfrm>
            <a:off x="588264" y="318516"/>
            <a:ext cx="7967472" cy="5839968"/>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scheme shows a covalent bond between atom nuclei. Concentric electronic shells surround the nuclei with unshared electrons. Shared electrons are located in places where shells of different atoms contact each other."/>
          <p:cNvPicPr>
            <a:picLocks noChangeAspect="1"/>
          </p:cNvPicPr>
          <p:nvPr/>
        </p:nvPicPr>
        <p:blipFill>
          <a:blip r:embed="rId3"/>
          <a:stretch>
            <a:fillRect/>
          </a:stretch>
        </p:blipFill>
        <p:spPr>
          <a:xfrm>
            <a:off x="2276855" y="318516"/>
            <a:ext cx="4590288" cy="5839968"/>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is a figure of atoms inside of a metal cylinder. Electrons move rounding atoms in approximately the same direction."/>
          <p:cNvPicPr>
            <a:picLocks noChangeAspect="1"/>
          </p:cNvPicPr>
          <p:nvPr/>
        </p:nvPicPr>
        <p:blipFill>
          <a:blip r:embed="rId3"/>
          <a:stretch>
            <a:fillRect/>
          </a:stretch>
        </p:blipFill>
        <p:spPr>
          <a:xfrm>
            <a:off x="2194560" y="318516"/>
            <a:ext cx="4754880" cy="5839968"/>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parts a, b, and c. Part a is divided into two sections. The left part of the figure shows transparent crystals in the shape of a six-sided prism terminating with six-sided pyramids at each end. They resemble obelisks. Each side of the prism and the pyramid represents a crystal face. The right part of figure a shows a pillar surrounded by scaffolding. There is a notation that says that crystal lattice resembles intersecting points in the scaffolding. Figure b shows two crystals of different sizes. A smaller crystal has equally sized faces. All the angles between adjacent crystal faces are equal to one hundred and twenty degrees. A larger crystal with faces of different sizes has one hundred and twenty degrees angles between adjacent crystal faces too. Figure c shows eight various forms of crystals. Semitransparent white crystal Halite and deep-red crystal Garnet have cubic forms. Diamond has a shape of an octahedron. Dark-brown crystal Staurolite, black crystal Stibnite, and blue crystal Kyanite have prismatic shapes. Transparent Crystal Quartz resembles obelisk. Transparent white crystal Calcite has a shape of a parallelepiped."/>
          <p:cNvPicPr>
            <a:picLocks noChangeAspect="1"/>
          </p:cNvPicPr>
          <p:nvPr/>
        </p:nvPicPr>
        <p:blipFill>
          <a:blip r:embed="rId3"/>
          <a:stretch>
            <a:fillRect/>
          </a:stretch>
        </p:blipFill>
        <p:spPr>
          <a:xfrm>
            <a:off x="1188720" y="318516"/>
            <a:ext cx="6766560" cy="5839968"/>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two parts. In the left part of the figure shows transparent crystals in the shape of a six-sided prism terminating with six-sided pyramids at each end. They resemble obelisks. Each side of the prism and pyramid represents a crystal face. The right part of the figure shows an obelisk surrounded by scaffolding. There is a notation that says that crystal lattice resembles intersecting points in scaffolding."/>
          <p:cNvPicPr>
            <a:picLocks noChangeAspect="1"/>
          </p:cNvPicPr>
          <p:nvPr/>
        </p:nvPicPr>
        <p:blipFill>
          <a:blip r:embed="rId3"/>
          <a:stretch>
            <a:fillRect/>
          </a:stretch>
        </p:blipFill>
        <p:spPr>
          <a:xfrm>
            <a:off x="438911" y="318516"/>
            <a:ext cx="8266176" cy="5839968"/>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two crystals of different sizes. A smaller crystal has same sized faces. All the angles between adjacent crystal faces are equal to one hundred and twenty degrees. A larger crystal with faces of different sizes has one hundred and twenty degrees angles between adjacent crystal faces too."/>
          <p:cNvPicPr>
            <a:picLocks noChangeAspect="1"/>
          </p:cNvPicPr>
          <p:nvPr/>
        </p:nvPicPr>
        <p:blipFill>
          <a:blip r:embed="rId3"/>
          <a:stretch>
            <a:fillRect/>
          </a:stretch>
        </p:blipFill>
        <p:spPr>
          <a:xfrm>
            <a:off x="1883664" y="318516"/>
            <a:ext cx="5376672" cy="5839968"/>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eight different types of crystals. Semitransparent white crystal called Halite, and deep-red crystal Garnet has cube shapes. Diamond has the form of an octahedron. Dark-brown crystal Staurolite, black crystal Stibnite, and blue crystal Kyanite have prism shapes. Transparent crystal Quartz has obelisks shape. Transparent white crystal Calcite has the form of a parallelepiped whose faces are rhombuses."/>
          <p:cNvPicPr>
            <a:picLocks noChangeAspect="1"/>
          </p:cNvPicPr>
          <p:nvPr/>
        </p:nvPicPr>
        <p:blipFill>
          <a:blip r:embed="rId3"/>
          <a:stretch>
            <a:fillRect/>
          </a:stretch>
        </p:blipFill>
        <p:spPr>
          <a:xfrm>
            <a:off x="438911" y="318516"/>
            <a:ext cx="8266176" cy="5839968"/>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parts a, b, c, and d. Part a shows an x-ray beam coming out of an x-ray source and passing through a crystal. The ray breaks up into much smaller diffracted beams to create a diffraction pattern of dots on a screen. Part a also shows two waves diffracting while passing small gaps and interfering with each other. Part b is a picture indicating a repetition of a flower motif on a wallpaper. Part c shows a recurrence of alternating sulfur and lead atoms in a crystal lattice of the mineral galena (lead 2 sulfides). Part d shows halves of a halide and a snowflake with mirrors contacting their line of segmentation and reflecting similar halves of both of them."/>
          <p:cNvPicPr>
            <a:picLocks noChangeAspect="1"/>
          </p:cNvPicPr>
          <p:nvPr/>
        </p:nvPicPr>
        <p:blipFill>
          <a:blip r:embed="rId3"/>
          <a:stretch>
            <a:fillRect/>
          </a:stretch>
        </p:blipFill>
        <p:spPr>
          <a:xfrm>
            <a:off x="304800" y="1205483"/>
            <a:ext cx="8534400" cy="4066032"/>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is an x-ray beam coming out of an x-ray source and passing through a crystal. The beam breaks up into much smaller diffracted beams to create a diffraction pattern of dots on a screen. The figure also shows two waves diffracting while passing small gaps and interfering with each other."/>
          <p:cNvPicPr>
            <a:picLocks noChangeAspect="1"/>
          </p:cNvPicPr>
          <p:nvPr/>
        </p:nvPicPr>
        <p:blipFill>
          <a:blip r:embed="rId3"/>
          <a:stretch>
            <a:fillRect/>
          </a:stretch>
        </p:blipFill>
        <p:spPr>
          <a:xfrm>
            <a:off x="304800" y="449579"/>
            <a:ext cx="8534400" cy="5577840"/>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is a repetition of a flower motif on wallpaper."/>
          <p:cNvPicPr>
            <a:picLocks noChangeAspect="1"/>
          </p:cNvPicPr>
          <p:nvPr/>
        </p:nvPicPr>
        <p:blipFill>
          <a:blip r:embed="rId3"/>
          <a:stretch>
            <a:fillRect/>
          </a:stretch>
        </p:blipFill>
        <p:spPr>
          <a:xfrm>
            <a:off x="966215" y="364235"/>
            <a:ext cx="7211568" cy="5748528"/>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uster of amethyst crystals is shown. The crystals are semi-transparent yellow, green, and purple. Some of the crystals have a shape resembling an obelisk with a hexagonal basement."/>
          <p:cNvPicPr>
            <a:picLocks noChangeAspect="1"/>
          </p:cNvPicPr>
          <p:nvPr/>
        </p:nvPicPr>
        <p:blipFill>
          <a:blip r:embed="rId3"/>
          <a:stretch>
            <a:fillRect/>
          </a:stretch>
        </p:blipFill>
        <p:spPr>
          <a:xfrm>
            <a:off x="460247" y="318516"/>
            <a:ext cx="8223504" cy="5839968"/>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is a repeat of alternating sulfur and lead atoms in a crystal lattice of the mineral galena (lead 2 sulfides)."/>
          <p:cNvPicPr>
            <a:picLocks noChangeAspect="1"/>
          </p:cNvPicPr>
          <p:nvPr/>
        </p:nvPicPr>
        <p:blipFill>
          <a:blip r:embed="rId3"/>
          <a:stretch>
            <a:fillRect/>
          </a:stretch>
        </p:blipFill>
        <p:spPr>
          <a:xfrm>
            <a:off x="1222247" y="318516"/>
            <a:ext cx="6699504" cy="5839968"/>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halves of a halide and a snowflake with mirrors contacting their line of segmentation and reflecting similar halves of both of them."/>
          <p:cNvPicPr>
            <a:picLocks noChangeAspect="1"/>
          </p:cNvPicPr>
          <p:nvPr/>
        </p:nvPicPr>
        <p:blipFill>
          <a:blip r:embed="rId3"/>
          <a:stretch>
            <a:fillRect/>
          </a:stretch>
        </p:blipFill>
        <p:spPr>
          <a:xfrm>
            <a:off x="304800" y="681227"/>
            <a:ext cx="8534400" cy="5114544"/>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parts a, b, c, and d. Part a shows a ball-and-stick model that portrays ions as balls, and chemical bonds as sticks. The model has a shape of a cube. This cube consists of four small cubes. Each cube contains four ions of the natrium plus and four ions of chlorine minus. Ions are located at the vertices of a cube. Each ion of natrium is connected with an ion of chlorine by a chemical bond. These bonds form edges of the cube. Part b shows a packed ball model having a shape of a cube. Blue and white balls are arranged alternately and tightly abut against each other. Part c is divided into two parts. The first part shows a ball-and-stick model of a crystal lattice where carbon atoms are connected to each other with strong bonds. The model takes the form of upturned tetrahedron. The second part shows a diamond crystal the size of a pea wedged between the thumb and index finger. Part d is divided into two sections. The first part shows a ball-and-stick model portrays carbon atoms as balls, and chemical bonds as sticks. The model consists of hexagonal sheets like a honeycomb. Carbon atoms located at the vertices of each hexagon. The edges of the hexagons represent the strong bonds between the atoms. The hexagonal sheets are arranged one above the other and connected by weak vertical bonds. The second part shows a golden shining graphite crystal having a shape of a hexagon."/>
          <p:cNvPicPr>
            <a:picLocks noChangeAspect="1"/>
          </p:cNvPicPr>
          <p:nvPr/>
        </p:nvPicPr>
        <p:blipFill>
          <a:blip r:embed="rId3"/>
          <a:stretch>
            <a:fillRect/>
          </a:stretch>
        </p:blipFill>
        <p:spPr>
          <a:xfrm>
            <a:off x="304800" y="544067"/>
            <a:ext cx="8534400" cy="5388864"/>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is a ball-and-stick model portrays ions as balls, and chemical bonds as sticks. The model has a shape of a cube. This cube consists of four small cubes. Each cube contains four ions of the natrium plus, and four ions of chlorine minus. Ions are located at the vertices of a cube. Each ion of natrium is connected with an ion of chlorine by a chemical bond. These bonds form edges of the cube."/>
          <p:cNvPicPr>
            <a:picLocks noChangeAspect="1"/>
          </p:cNvPicPr>
          <p:nvPr/>
        </p:nvPicPr>
        <p:blipFill>
          <a:blip r:embed="rId3"/>
          <a:stretch>
            <a:fillRect/>
          </a:stretch>
        </p:blipFill>
        <p:spPr>
          <a:xfrm>
            <a:off x="1112520" y="318516"/>
            <a:ext cx="6918960" cy="5839968"/>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acked-ball model has a shape of a cube. Blue and white balls are arranged alternately and tightly abut against each other."/>
          <p:cNvPicPr>
            <a:picLocks noChangeAspect="1"/>
          </p:cNvPicPr>
          <p:nvPr/>
        </p:nvPicPr>
        <p:blipFill>
          <a:blip r:embed="rId3"/>
          <a:stretch>
            <a:fillRect/>
          </a:stretch>
        </p:blipFill>
        <p:spPr>
          <a:xfrm>
            <a:off x="1929383" y="318516"/>
            <a:ext cx="5285232" cy="5839968"/>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two parts. The first part shows a ball-and-stick model of a crystal lattice where carbon atoms are connected to each other with strong bonds. The model takes the form of upturned tetrahedron. The second part shows a diamond crystal the size of a pea wedged between the thumb and index finger."/>
          <p:cNvPicPr>
            <a:picLocks noChangeAspect="1"/>
          </p:cNvPicPr>
          <p:nvPr/>
        </p:nvPicPr>
        <p:blipFill>
          <a:blip r:embed="rId3"/>
          <a:stretch>
            <a:fillRect/>
          </a:stretch>
        </p:blipFill>
        <p:spPr>
          <a:xfrm>
            <a:off x="304800" y="1077467"/>
            <a:ext cx="8534400" cy="4322064"/>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is divided into two sections. The first section of the figure shows a ball-and-stick model portrays carbon atoms as balls, and chemical bonds as sticks. The model consists of hexagonal sheets like a honeycomb. Carbon atoms are arranged at the vertices of each hexagon. The edges of the hexagons represent the strong bonds between the atoms. The hexagonal sheets are arranged one above the other and connected by weak vertical bonds. The second part of the figure shows a golden shining graphite crystal having a shape of a hexagon."/>
          <p:cNvPicPr>
            <a:picLocks noChangeAspect="1"/>
          </p:cNvPicPr>
          <p:nvPr/>
        </p:nvPicPr>
        <p:blipFill>
          <a:blip r:embed="rId3"/>
          <a:stretch>
            <a:fillRect/>
          </a:stretch>
        </p:blipFill>
        <p:spPr>
          <a:xfrm>
            <a:off x="304800" y="525779"/>
            <a:ext cx="8534400" cy="5425440"/>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parts a, b, and c. Part a shows two images of growing crystals. The crystals on the second image are larger, and there is a blow up arrow that shows how ions represented by balls attach to the crystal face forming rows. Part b has three images. The first image shows five small crystals. It indicates that the crystals are growing with time outward from their centers maintaining their shapes. The second image shows the same crystals grown with time. Their shapes are not maintained in areas where they interfere with each other. The third image shows crystals growing in a confined space, and they do not have any regular form. Part c shows a shallow niche and enlarged fragment of a niche on the right. The niche is overgrown with purple crystals inside. The piece shows mineral grains at the edge of the niche that has no well-formed crystal faces."/>
          <p:cNvPicPr>
            <a:picLocks noChangeAspect="1"/>
          </p:cNvPicPr>
          <p:nvPr/>
        </p:nvPicPr>
        <p:blipFill>
          <a:blip r:embed="rId3"/>
          <a:stretch>
            <a:fillRect/>
          </a:stretch>
        </p:blipFill>
        <p:spPr>
          <a:xfrm>
            <a:off x="1655064" y="318516"/>
            <a:ext cx="5833872" cy="5839968"/>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two images of growing crystals. The crystals on the second image are larger, and there is a blow-up arrow that shows how ions represented by balls attach to the crystal face forming rows."/>
          <p:cNvPicPr>
            <a:picLocks noChangeAspect="1"/>
          </p:cNvPicPr>
          <p:nvPr/>
        </p:nvPicPr>
        <p:blipFill>
          <a:blip r:embed="rId3"/>
          <a:stretch>
            <a:fillRect/>
          </a:stretch>
        </p:blipFill>
        <p:spPr>
          <a:xfrm>
            <a:off x="304800" y="1958339"/>
            <a:ext cx="8534400" cy="2560320"/>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has three images. The first image shows five small crystals. It indicates that the crystals are growing with time outward from their centers maintaining their shapes. The second image shows the same crystals grown with time. Their shapes are not maintained in areas where they interfere with each other. The third image shows crystals growing in a confined space and they do not have any regular form."/>
          <p:cNvPicPr>
            <a:picLocks noChangeAspect="1"/>
          </p:cNvPicPr>
          <p:nvPr/>
        </p:nvPicPr>
        <p:blipFill>
          <a:blip r:embed="rId3"/>
          <a:stretch>
            <a:fillRect/>
          </a:stretch>
        </p:blipFill>
        <p:spPr>
          <a:xfrm>
            <a:off x="304800" y="1958339"/>
            <a:ext cx="8534400" cy="2560320"/>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parts a and b. Part a shows opaque, a green banded mineral called Malachite. There is a notation that says that malachite grows by precipitation, in a succession of layers. Part b shows a pile of hanging copper pots."/>
          <p:cNvPicPr>
            <a:picLocks noChangeAspect="1"/>
          </p:cNvPicPr>
          <p:nvPr/>
        </p:nvPicPr>
        <p:blipFill>
          <a:blip r:embed="rId3"/>
          <a:stretch>
            <a:fillRect/>
          </a:stretch>
        </p:blipFill>
        <p:spPr>
          <a:xfrm>
            <a:off x="304800" y="1674876"/>
            <a:ext cx="8534400" cy="3127248"/>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shallow niche and an enlarged fragment of a niche on the right. The niche is overgrown with purple crystals inside. The piece shows mineral grains at the edge of the niche that has no well-formed crystal faces."/>
          <p:cNvPicPr>
            <a:picLocks noChangeAspect="1"/>
          </p:cNvPicPr>
          <p:nvPr/>
        </p:nvPicPr>
        <p:blipFill>
          <a:blip r:embed="rId3"/>
          <a:stretch>
            <a:fillRect/>
          </a:stretch>
        </p:blipFill>
        <p:spPr>
          <a:xfrm>
            <a:off x="304800" y="1647444"/>
            <a:ext cx="8534400" cy="3182112"/>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table labeled as 3.1 shows the Mohs Hardness Scale. The scale is a Mohs number versus units of actual hardness graph. The graph is an ascending curve. Talc has a Mohs number of 1 and the actual hardness of nearly 0 kilograms per squared millimeter. Gypsum has a Mohs number of 2 and the actual hardness of nearly 0 kilograms per squared millimeter. Fingernail has a Mohs number of 2.5. Calcite has a Mohs number of 3 and the actual hardness of nearly 0 kilograms per squared millimeter. The Copper Penny has a Mohs number of 3.5. Fluorite has a Mohs number of 4 and the actual hardness between 0 and 1000 kilograms per squared millimeter. Apatite has a Mohs number of 4 and the actual hardness between 0 and 1000 kilograms per squared millimeter. Steel knife and glass have Mohs numbers of 5.5. Orthoclase (potassium-feldspar) has a Mohs number of 6 and the actual hardness nearly 1000 kilograms per squared millimeter. Steel file has a Mohs number of 6.5. Quartz has a Mohs number of 7 and the actual hardness nearly 1000 kilograms per squared millimeter. Topaz has a Mohs number of 8 and the actual hardness between 1000 and 2000 kilograms per squared millimeter. Corundum has a Mohs number of 9 and the actual hardness nearly 2000 kilograms per squared millimeter. Diamond has a Mohs number of 10 and the actual hardness nearly 7000 kilograms per squared millimeter. The notification says that Mohs number are relative – in reality, diamond is 3.5 times harder than corundum, as the graph shows."/>
          <p:cNvPicPr>
            <a:picLocks noChangeAspect="1"/>
          </p:cNvPicPr>
          <p:nvPr/>
        </p:nvPicPr>
        <p:blipFill>
          <a:blip r:embed="rId3"/>
          <a:stretch>
            <a:fillRect/>
          </a:stretch>
        </p:blipFill>
        <p:spPr>
          <a:xfrm>
            <a:off x="2246376" y="260604"/>
            <a:ext cx="4651248" cy="5955792"/>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seven parts labeled from a to g. Part a shows three minerals of different colors from left to right: milky quartz, clear quartz, and pink quartz. Part b shows a hand holding a Hematite stone draws reddish-brown streak on the porcelain plate. The streak consists of mineral powder. Part c shows a mineral pyrite looks like fused gleaming golden cubes. Part d shows two brick of mineral: reddish brown potassium feldspar and white plagioclase feldspar. Part e consists of two parts. The first part shows gray-white fibrous mineral chrysotile. The second part shows brown-gray mineral kyanite with blue veins. Part f shows gas bubbles on the flat brown mineral calcite. The eyedropper lies near the calcite. An Eyedropper is used to apply acid. Bubbles are formed due to the contact of the liquid with the mineral surface. Part g shows that magnetism attaches nails to the mineral magnetite vertical surface."/>
          <p:cNvPicPr>
            <a:picLocks noChangeAspect="1"/>
          </p:cNvPicPr>
          <p:nvPr/>
        </p:nvPicPr>
        <p:blipFill>
          <a:blip r:embed="rId3"/>
          <a:stretch>
            <a:fillRect/>
          </a:stretch>
        </p:blipFill>
        <p:spPr>
          <a:xfrm>
            <a:off x="1844039" y="318516"/>
            <a:ext cx="5455920" cy="5839968"/>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three minerals of different colors from left to right: milky quartz, clear quartz, and pink quartz."/>
          <p:cNvPicPr>
            <a:picLocks noChangeAspect="1"/>
          </p:cNvPicPr>
          <p:nvPr/>
        </p:nvPicPr>
        <p:blipFill>
          <a:blip r:embed="rId3"/>
          <a:stretch>
            <a:fillRect/>
          </a:stretch>
        </p:blipFill>
        <p:spPr>
          <a:xfrm>
            <a:off x="304800" y="656844"/>
            <a:ext cx="8534400" cy="5163312"/>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is a hand holding a Hematite stone draws reddish-brown streak on the porcelain plate. The streak consists of mineral powder."/>
          <p:cNvPicPr>
            <a:picLocks noChangeAspect="1"/>
          </p:cNvPicPr>
          <p:nvPr/>
        </p:nvPicPr>
        <p:blipFill>
          <a:blip r:embed="rId3"/>
          <a:stretch>
            <a:fillRect/>
          </a:stretch>
        </p:blipFill>
        <p:spPr>
          <a:xfrm>
            <a:off x="868679" y="318516"/>
            <a:ext cx="7406640" cy="5839968"/>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is a mineral pyrite looking like fused gleaming golden cubes."/>
          <p:cNvPicPr>
            <a:picLocks noChangeAspect="1"/>
          </p:cNvPicPr>
          <p:nvPr/>
        </p:nvPicPr>
        <p:blipFill>
          <a:blip r:embed="rId3"/>
          <a:stretch>
            <a:fillRect/>
          </a:stretch>
        </p:blipFill>
        <p:spPr>
          <a:xfrm>
            <a:off x="304800" y="361188"/>
            <a:ext cx="8534400" cy="5754624"/>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is two bricks of mineral: red brown potassium feldspar and white plagioclase feldspar."/>
          <p:cNvPicPr>
            <a:picLocks noChangeAspect="1"/>
          </p:cNvPicPr>
          <p:nvPr/>
        </p:nvPicPr>
        <p:blipFill>
          <a:blip r:embed="rId3"/>
          <a:stretch>
            <a:fillRect/>
          </a:stretch>
        </p:blipFill>
        <p:spPr>
          <a:xfrm>
            <a:off x="1106423" y="318516"/>
            <a:ext cx="6931152" cy="5839968"/>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two parts. The first part shows gray-white fibrous mineral chrysotile. The second part shows brown-gray mineral kyanite with blue veins."/>
          <p:cNvPicPr>
            <a:picLocks noChangeAspect="1"/>
          </p:cNvPicPr>
          <p:nvPr/>
        </p:nvPicPr>
        <p:blipFill>
          <a:blip r:embed="rId3"/>
          <a:stretch>
            <a:fillRect/>
          </a:stretch>
        </p:blipFill>
        <p:spPr>
          <a:xfrm>
            <a:off x="3480816" y="318516"/>
            <a:ext cx="2182368" cy="5839968"/>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gas bubbles on the flat brown mineral calcite. The eyedropper lies near the calcite. An eyedropper is used to apply acid. Bubbles are formed due to the contact of the liquid with the mineral surface."/>
          <p:cNvPicPr>
            <a:picLocks noChangeAspect="1"/>
          </p:cNvPicPr>
          <p:nvPr/>
        </p:nvPicPr>
        <p:blipFill>
          <a:blip r:embed="rId3"/>
          <a:stretch>
            <a:fillRect/>
          </a:stretch>
        </p:blipFill>
        <p:spPr>
          <a:xfrm>
            <a:off x="1075944" y="509016"/>
            <a:ext cx="6992112" cy="5839968"/>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magnetism attaches nails to the mineral magnetite vertical surface."/>
          <p:cNvPicPr>
            <a:picLocks noChangeAspect="1"/>
          </p:cNvPicPr>
          <p:nvPr/>
        </p:nvPicPr>
        <p:blipFill>
          <a:blip r:embed="rId3"/>
          <a:stretch>
            <a:fillRect/>
          </a:stretch>
        </p:blipFill>
        <p:spPr>
          <a:xfrm>
            <a:off x="771144" y="509016"/>
            <a:ext cx="7601712" cy="5839968"/>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is an opaque, green banded mineral called Malachite. There is a notation that says that malachite grows by precipitation, in a succession of layers."/>
          <p:cNvPicPr>
            <a:picLocks noChangeAspect="1"/>
          </p:cNvPicPr>
          <p:nvPr/>
        </p:nvPicPr>
        <p:blipFill>
          <a:blip r:embed="rId3"/>
          <a:stretch>
            <a:fillRect/>
          </a:stretch>
        </p:blipFill>
        <p:spPr>
          <a:xfrm>
            <a:off x="304800" y="461772"/>
            <a:ext cx="8534400" cy="5553456"/>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parts a, b, and c. Part a shows fibrous mineral. Part b illustrates magnification mineral fragment. It looks like tiny needles. Part c shows two men in protective clothing and masks. They are busy working in a gated area. At the bottom of the area, there is a warning sign and the words &quot;dangerous asbestos&quot;."/>
          <p:cNvPicPr>
            <a:picLocks noChangeAspect="1"/>
          </p:cNvPicPr>
          <p:nvPr/>
        </p:nvPicPr>
        <p:blipFill>
          <a:blip r:embed="rId3"/>
          <a:stretch>
            <a:fillRect/>
          </a:stretch>
        </p:blipFill>
        <p:spPr>
          <a:xfrm>
            <a:off x="304800" y="1571244"/>
            <a:ext cx="8534400" cy="3334512"/>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shows a fibrous mineral. "/>
          <p:cNvPicPr>
            <a:picLocks noChangeAspect="1"/>
          </p:cNvPicPr>
          <p:nvPr/>
        </p:nvPicPr>
        <p:blipFill>
          <a:blip r:embed="rId3"/>
          <a:stretch>
            <a:fillRect/>
          </a:stretch>
        </p:blipFill>
        <p:spPr>
          <a:xfrm>
            <a:off x="335279" y="318516"/>
            <a:ext cx="8473440" cy="5839968"/>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shows magnification mineral fragment. It looks like tiny needles."/>
          <p:cNvPicPr>
            <a:picLocks noChangeAspect="1"/>
          </p:cNvPicPr>
          <p:nvPr/>
        </p:nvPicPr>
        <p:blipFill>
          <a:blip r:embed="rId3"/>
          <a:stretch>
            <a:fillRect/>
          </a:stretch>
        </p:blipFill>
        <p:spPr>
          <a:xfrm>
            <a:off x="1737360" y="318516"/>
            <a:ext cx="5669280" cy="5839968"/>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wo men are in protective clothing and masks. They are busy working in a gated area. At the bottom of the area, there is a warning sign and the words &quot;dangerous asbestos&quot;."/>
          <p:cNvPicPr>
            <a:picLocks noChangeAspect="1"/>
          </p:cNvPicPr>
          <p:nvPr/>
        </p:nvPicPr>
        <p:blipFill>
          <a:blip r:embed="rId3"/>
          <a:stretch>
            <a:fillRect/>
          </a:stretch>
        </p:blipFill>
        <p:spPr>
          <a:xfrm>
            <a:off x="765047" y="318516"/>
            <a:ext cx="7613904" cy="5839968"/>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seven parts labeled from a to g. Part a shows a knife cutting a mica between its layers and a scheme of parallel plains. Part b shows a pyroxene and a scheme of two perpendicular planes. Part c shows an amphibole and a scheme of two planes, intersecting at an acute angle. Part d shows a knife breaking a halide and a scheme of three intersecting planes. The halide breaks into cubes. Presented planes are all perpendicular to each other. Part e shows a diamond-shaped piece of a calcite and a scheme of three intersecting planes. This part illustrates that calcite breaks into rhombs. Two of the planes are perpendicular to each other, and the last one intersects them at an acute angle. Part f shows a garnet and quartz. The garnet has an irregular fracture on one of its sides and a smooth crystal face on the other. The quartz has a conchoidal fracture on one of its side. Part g shows a structure of iterative cleavage planes and a hexahedron with a smooth crystal face on its side."/>
          <p:cNvPicPr>
            <a:picLocks noChangeAspect="1"/>
          </p:cNvPicPr>
          <p:nvPr/>
        </p:nvPicPr>
        <p:blipFill>
          <a:blip r:embed="rId3"/>
          <a:stretch>
            <a:fillRect/>
          </a:stretch>
        </p:blipFill>
        <p:spPr>
          <a:xfrm>
            <a:off x="987552" y="318516"/>
            <a:ext cx="7168896" cy="5839968"/>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knife is cutting a mica between its layers, and a scheme of parallel plains is shown."/>
          <p:cNvPicPr>
            <a:picLocks noChangeAspect="1"/>
          </p:cNvPicPr>
          <p:nvPr/>
        </p:nvPicPr>
        <p:blipFill>
          <a:blip r:embed="rId3"/>
          <a:stretch>
            <a:fillRect/>
          </a:stretch>
        </p:blipFill>
        <p:spPr>
          <a:xfrm>
            <a:off x="838200" y="318516"/>
            <a:ext cx="7467600" cy="5839968"/>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yroxene and a scheme of two perpendicular planes are shown."/>
          <p:cNvPicPr>
            <a:picLocks noChangeAspect="1"/>
          </p:cNvPicPr>
          <p:nvPr/>
        </p:nvPicPr>
        <p:blipFill>
          <a:blip r:embed="rId3"/>
          <a:stretch>
            <a:fillRect/>
          </a:stretch>
        </p:blipFill>
        <p:spPr>
          <a:xfrm>
            <a:off x="304800" y="608076"/>
            <a:ext cx="8534400" cy="5260848"/>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n amphibole and a scheme of two planes, intersecting at an acute angle are shown."/>
          <p:cNvPicPr>
            <a:picLocks noChangeAspect="1"/>
          </p:cNvPicPr>
          <p:nvPr/>
        </p:nvPicPr>
        <p:blipFill>
          <a:blip r:embed="rId3"/>
          <a:stretch>
            <a:fillRect/>
          </a:stretch>
        </p:blipFill>
        <p:spPr>
          <a:xfrm>
            <a:off x="996696" y="318516"/>
            <a:ext cx="7150608" cy="5839968"/>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knife is breaking a halide and a scheme of three intersecting planes. The mineral breaks into cubes. Presented planes are all perpendicular to each other."/>
          <p:cNvPicPr>
            <a:picLocks noChangeAspect="1"/>
          </p:cNvPicPr>
          <p:nvPr/>
        </p:nvPicPr>
        <p:blipFill>
          <a:blip r:embed="rId3"/>
          <a:stretch>
            <a:fillRect/>
          </a:stretch>
        </p:blipFill>
        <p:spPr>
          <a:xfrm>
            <a:off x="566928" y="318516"/>
            <a:ext cx="8010144" cy="5839968"/>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diamond-shaped piece of a calcite and a scheme of three intersecting planes are shown. This figure illustrates that calcite breaks into rhombs. Two of the planes are perpendicular to each other, and the last one intersects them at an acute angle."/>
          <p:cNvPicPr>
            <a:picLocks noChangeAspect="1"/>
          </p:cNvPicPr>
          <p:nvPr/>
        </p:nvPicPr>
        <p:blipFill>
          <a:blip r:embed="rId3"/>
          <a:stretch>
            <a:fillRect/>
          </a:stretch>
        </p:blipFill>
        <p:spPr>
          <a:xfrm>
            <a:off x="304800" y="464820"/>
            <a:ext cx="8534400" cy="5547360"/>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le of hanging copper pots."/>
          <p:cNvPicPr>
            <a:picLocks noChangeAspect="1"/>
          </p:cNvPicPr>
          <p:nvPr/>
        </p:nvPicPr>
        <p:blipFill>
          <a:blip r:embed="rId3"/>
          <a:stretch>
            <a:fillRect/>
          </a:stretch>
        </p:blipFill>
        <p:spPr>
          <a:xfrm>
            <a:off x="304800" y="364235"/>
            <a:ext cx="8534400" cy="5748528"/>
          </a:xfrm>
          <a:prstGeom prst="rect">
            <a:avLst/>
          </a:prstGeo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arnet and quartz are shown. The garnet has an irregular fracture on one of its sides and a smooth crystal face on the other. The quartz has a conchoidal fracture on one of its side."/>
          <p:cNvPicPr>
            <a:picLocks noChangeAspect="1"/>
          </p:cNvPicPr>
          <p:nvPr/>
        </p:nvPicPr>
        <p:blipFill>
          <a:blip r:embed="rId3"/>
          <a:stretch>
            <a:fillRect/>
          </a:stretch>
        </p:blipFill>
        <p:spPr>
          <a:xfrm>
            <a:off x="304800" y="1092707"/>
            <a:ext cx="8534400" cy="4291584"/>
          </a:xfrm>
          <a:prstGeom prst="rect">
            <a:avLst/>
          </a:prstGeo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tructure of iterative cleavage planes and a hexahedron with a smooth crystal face on its side are shown."/>
          <p:cNvPicPr>
            <a:picLocks noChangeAspect="1"/>
          </p:cNvPicPr>
          <p:nvPr/>
        </p:nvPicPr>
        <p:blipFill>
          <a:blip r:embed="rId3"/>
          <a:stretch>
            <a:fillRect/>
          </a:stretch>
        </p:blipFill>
        <p:spPr>
          <a:xfrm>
            <a:off x="304800" y="1123188"/>
            <a:ext cx="8534400" cy="4230624"/>
          </a:xfrm>
          <a:prstGeom prst="rect">
            <a:avLst/>
          </a:prstGeo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parts a and b. Part a consists of three figures. The left figure shows atomic diagram. Four hexagons at the corners of the square indicate oxygen nuclei and one hexagon at the center indicate silicon nucleus. Each of the nucleus consists of small violet balls. The balls arranged adjacent to each other. Green dots orbits the hexagons and indicate electron. The orbit of the central hexagon is tangent to external orbits of the other hexagons. The second central figure consists of two image: top and bottom. The upper image shows ball-model composed of four red balls. Three balls horizontally adjoin with each other. The fourth ball is on top of them. They form a tetrahedron shape. The lower image shows a ball-and-stick model of a translucent tetrahedron with four big balls at the vertices and one small ball in the center. Big balls indicate oxygen and small ball indicate silicone. Each of the four balls connected with small ball with a stick. The right figure shows a geometric sketch of three tetrahedrons. The first image of the tetrahedron is a full face view. There are four visible vertices and two oblique sides. The left side is in shadow. The second image is a view looking straight down from the top of tetrahedron. There are four visible vertices and three oblique side. The left side is in shadow. The third image is a view looking straight up from the bottom of the tetrahedron. There are three visible vertices and one visible side. Part b consist of five figures. The first figure represents structure named isolated tetrahedron. There are five bands arranged one above the other. Each of the band includes two blue balls and two tetrahedrons with red balls at the vertices. The red balls indicate oxygen atoms. The balls alternate with tetrahedrons and do not adjoin each other. In the first, the third, and the fifth bands, the tetrahedrons are facing down, and in the second and the fourth bands, the tetrahedrons are facing up. This is the structure of silicate minerals e.g. olivine and garnet. The second figure represents structure named single chain. There are two vertical lines. The left and right edges of the bases of the tetrahedrons form a line in turn. Base vertices of tetrahedrons that lie on the same line are in contact. Thus, two chains consisting of tetrahedrons are obtained. The vertices of tetrahedrons that lie on different line do not adjoin. Six lines form each tetrahedron, and there are three balls between the lines. The balls placed vertically. This is the structure of silicate mineral e.g. pyroxene. The third figure represents structure named double chain. There are the same two chains formed by tetrahedrons, but there are not balls between them. Base vertices of tetrahedrons from different lines are connected so that base edges of tetrahedrons define the edges of the hexagons. This is the structure of silicate mineral e.g. amphibole. The fourth figure represents structure named two-dimensional sheet. There are three horizontal chains formed by tetrahedrons like in the third figure. Each chain formed by five tetrahedrons so that the edges of tetrahedrons define three hexagons. This is the structure of silicate mineral e.g. mica. The fifth figure represents structure named three-dimensional framework. The fifth figure depicts a convex geometrical figure similar to dodecahedron with tetrahedrons on the surface. Regular hexagons and squares are flat faces of the figure. The base edges of the tetrahedron are edges of hexagons and squares. The figure resembles spiked a soccer ball. This is the structure of silicate minerals e.g. quartz and feldspar."/>
          <p:cNvPicPr>
            <a:picLocks noChangeAspect="1"/>
          </p:cNvPicPr>
          <p:nvPr/>
        </p:nvPicPr>
        <p:blipFill>
          <a:blip r:embed="rId3"/>
          <a:stretch>
            <a:fillRect/>
          </a:stretch>
        </p:blipFill>
        <p:spPr>
          <a:xfrm>
            <a:off x="1673351" y="320458"/>
            <a:ext cx="5797296" cy="5836083"/>
          </a:xfrm>
          <a:prstGeom prst="rect">
            <a:avLst/>
          </a:prstGeo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three parts. The left part shows atomic diagram. Four hexagons at the corners of the square indicate oxygen nucleus and one hexagon at the center indicate silicon nucleus. Each of the nuclei consists of small violet balls. The balls arranged adjacent to each other. Green dots orbits the hexagons and indicate electron. The orbit of the central hexagon is tangent to external orbits of the other hexagons. The middle part consists of two images: top and bottom. The upper image shows ball-model consisting of four red balls. Three balls horizontally adjoin with each other. The fourth ball is on top of them. They form a tetrahedron shape. The lower image shows a ball-and-stick model of a translucent tetrahedron with four big balls at the vertices and one small ball in the center. Big balls indicate oxygen and small ball indicate silicone. Each of the four balls connected with small ball with a stick. The right part shows a geometric sketch of three tetrahedrons. The first image of the tetrahedron is a full face view. There are four visible vertices and two oblique sides. The left side is in shadow. The second image is a view looking straight down from the top of the tetrahedron. There are four visible vertices and three oblique sides. The left side is in shadow. The third image is viewed looking straight up from the bottom of the tetrahedron. There are three visible vertices and one visible side."/>
          <p:cNvPicPr>
            <a:picLocks noChangeAspect="1"/>
          </p:cNvPicPr>
          <p:nvPr/>
        </p:nvPicPr>
        <p:blipFill>
          <a:blip r:embed="rId3"/>
          <a:stretch>
            <a:fillRect/>
          </a:stretch>
        </p:blipFill>
        <p:spPr>
          <a:xfrm>
            <a:off x="304800" y="1708403"/>
            <a:ext cx="8534400" cy="3060192"/>
          </a:xfrm>
          <a:prstGeom prst="rect">
            <a:avLst/>
          </a:prstGeo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five parts. The first part represents structure named isolated tetrahedral. There are five bands arranged one above the other. Each of the band includes two blue balls and two tetrahedrons with red balls at the vertices. The red balls indicate oxygen atoms. The balls alternate with tetrahedrons and do not adjoin each other. In the first, the third, and the fifth bands, the tetrahedrons are facing down and in the second and the fourth bands, the tetrahedrons are facing up. This is the structure of silicate minerals e.g. olivine and garnet. The second part represents structure named single chain. There are two vertical lines. The left and right edges of the bases of the tetrahedrons form a line in turn. Base vertices of tetrahedrons that lie on the same line are in contact. Thus, two chains consisting of tetrahedrons are obtained. The vertices of tetrahedrons that lie on different line do not adjoin. Six tetrahedrons form each line and there are three balls between the lines. The balls placed vertically. This is the structure of silicate mineral e.g. pyroxene. The third part represents structure named double chain. There are the same two chains formed by tetrahedrons, but there are not balls between them. Base vertices of tetrahedrons from different lines are connected so that base edges of tetrahedrons define the edges of the hexagons. This is the structure of silicate mineral e.g. amphibole. The fourth part represents structure named two-dimensional sheet. There are three horizontal chains formed by tetrahedrons like in the third figure. Each chain formed by five tetrahedrons so that the edges of tetrahedrons define three hexagons. This is the structure of silicate mineral e.g. mica. The fifth part represents structure named three-dimensional framework. The fifth figure depicts a convex geometrical figure similar to dodecahedron with tetrahedrons on the surface. Regular hexagons and squares are flat faces of the figure. The base edges of the tetrahedron are edges of hexagons and squares. The figure resembles spiked a soccer ball. This is the structure of silicate minerals e.g. quartz and feldspar."/>
          <p:cNvPicPr>
            <a:picLocks noChangeAspect="1"/>
          </p:cNvPicPr>
          <p:nvPr/>
        </p:nvPicPr>
        <p:blipFill>
          <a:blip r:embed="rId3"/>
          <a:stretch>
            <a:fillRect/>
          </a:stretch>
        </p:blipFill>
        <p:spPr>
          <a:xfrm>
            <a:off x="304800" y="544067"/>
            <a:ext cx="8534400" cy="5388864"/>
          </a:xfrm>
          <a:prstGeom prst="rect">
            <a:avLst/>
          </a:prstGeom>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 beautiful diamond pendant. Smaller diamonds encircle big oval blue diamond."/>
          <p:cNvPicPr>
            <a:picLocks noChangeAspect="1"/>
          </p:cNvPicPr>
          <p:nvPr/>
        </p:nvPicPr>
        <p:blipFill>
          <a:blip r:embed="rId3"/>
          <a:stretch>
            <a:fillRect/>
          </a:stretch>
        </p:blipFill>
        <p:spPr>
          <a:xfrm>
            <a:off x="646176" y="318516"/>
            <a:ext cx="7851648" cy="5839968"/>
          </a:xfrm>
          <a:prstGeom prst="rect">
            <a:avLst/>
          </a:prstGeom>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n image of a bird’s eye view of Kimberley Diamond Mine. The Mine is a large circular pit surrounded by an urbanistic landscape."/>
          <p:cNvPicPr>
            <a:picLocks noChangeAspect="1"/>
          </p:cNvPicPr>
          <p:nvPr/>
        </p:nvPicPr>
        <p:blipFill>
          <a:blip r:embed="rId3"/>
          <a:stretch>
            <a:fillRect/>
          </a:stretch>
        </p:blipFill>
        <p:spPr>
          <a:xfrm>
            <a:off x="1737360" y="318516"/>
            <a:ext cx="5669280" cy="5839968"/>
          </a:xfrm>
          <a:prstGeom prst="rect">
            <a:avLst/>
          </a:prstGeom>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two images. The first image shows a diamond mine pit as a sequence of large concentric levels descending beneath the ground. The second image shows a small semi-transparent diamond embedded in a big black solid piece of kimberlite."/>
          <p:cNvPicPr>
            <a:picLocks noChangeAspect="1"/>
          </p:cNvPicPr>
          <p:nvPr/>
        </p:nvPicPr>
        <p:blipFill>
          <a:blip r:embed="rId3"/>
          <a:stretch>
            <a:fillRect/>
          </a:stretch>
        </p:blipFill>
        <p:spPr>
          <a:xfrm>
            <a:off x="304800" y="961644"/>
            <a:ext cx="8534400" cy="4553712"/>
          </a:xfrm>
          <a:prstGeom prst="rect">
            <a:avLst/>
          </a:prstGeom>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image shows a diamond mine pit as a sequence of large concentric levels descending beneath the ground."/>
          <p:cNvPicPr>
            <a:picLocks noChangeAspect="1"/>
          </p:cNvPicPr>
          <p:nvPr/>
        </p:nvPicPr>
        <p:blipFill>
          <a:blip r:embed="rId3"/>
          <a:stretch>
            <a:fillRect/>
          </a:stretch>
        </p:blipFill>
        <p:spPr>
          <a:xfrm>
            <a:off x="2319527" y="318516"/>
            <a:ext cx="4504944" cy="5839968"/>
          </a:xfrm>
          <a:prstGeom prst="rect">
            <a:avLst/>
          </a:prstGeo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image shows a small semi-transparent diamond embedded in a big black solid piece of kimberlite."/>
          <p:cNvPicPr>
            <a:picLocks noChangeAspect="1"/>
          </p:cNvPicPr>
          <p:nvPr/>
        </p:nvPicPr>
        <p:blipFill>
          <a:blip r:embed="rId3"/>
          <a:stretch>
            <a:fillRect/>
          </a:stretch>
        </p:blipFill>
        <p:spPr>
          <a:xfrm>
            <a:off x="304800" y="321564"/>
            <a:ext cx="8534400" cy="5833872"/>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parts a and b. Part a shows atoms as spheres placed next to each other in rows that, in turn, are located one below another. The atoms are tightly abutted against each other. Part b shows randomly arranged atoms."/>
          <p:cNvPicPr>
            <a:picLocks noChangeAspect="1"/>
          </p:cNvPicPr>
          <p:nvPr/>
        </p:nvPicPr>
        <p:blipFill>
          <a:blip r:embed="rId3"/>
          <a:stretch>
            <a:fillRect/>
          </a:stretch>
        </p:blipFill>
        <p:spPr>
          <a:xfrm>
            <a:off x="304800" y="903732"/>
            <a:ext cx="8534400" cy="4669536"/>
          </a:xfrm>
          <a:prstGeom prst="rect">
            <a:avLst/>
          </a:prstGeom>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parts a, b, and c. Part a shows two picture. The first picture depicts parallelepiped aquamarine stone beryl. All faces of the stone are smooth except the right one. White chips grew out of the right side face of the stone. The right side of the stone is non-gem-quality. The second picture shows a few light green small emerald. Some of the gemstones are transparent and cut. The others are rough. Part b depicts faceting machine. It consists of a doping arm, the cooling water supply device, goniometer that needs to adjust the angle of the doping arm, and a lap, a rotating disk. The gem cutter fixes a gemstone to the end of the doping arm and positions the arm so that it holds the stone against the moving lap. The movement of the lap grinds a facet. Part c has two views of brilliant-cut diamond, top, and side. The top view represents circle symmetrically lined by geometric figures such as triangles, squares, and rhombus. It looks like a flower. The side view represents trapezium standing on a large base and a triangle with the apex pointing down. The upper base of the trapezoid is called Table. Contact line between the base of trapezium and side of the triangle is called Girdle. The faces of the gemstone are called facet."/>
          <p:cNvPicPr>
            <a:picLocks noChangeAspect="1"/>
          </p:cNvPicPr>
          <p:nvPr/>
        </p:nvPicPr>
        <p:blipFill>
          <a:blip r:embed="rId3"/>
          <a:stretch>
            <a:fillRect/>
          </a:stretch>
        </p:blipFill>
        <p:spPr>
          <a:xfrm>
            <a:off x="304800" y="595883"/>
            <a:ext cx="8534400" cy="5285232"/>
          </a:xfrm>
          <a:prstGeom prst="rect">
            <a:avLst/>
          </a:prstGeom>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two images. The first image depicts parallelepiped aquamarine stone beryl. All faces of the stone are smooth except the right one. White chips grew out of the right side face of the stone. The right side of the stone is non-gem-quality. The second image shows a few light green small emerald. Some of the gemstones are transparent and cut. The others are rough."/>
          <p:cNvPicPr>
            <a:picLocks noChangeAspect="1"/>
          </p:cNvPicPr>
          <p:nvPr/>
        </p:nvPicPr>
        <p:blipFill>
          <a:blip r:embed="rId3"/>
          <a:stretch>
            <a:fillRect/>
          </a:stretch>
        </p:blipFill>
        <p:spPr>
          <a:xfrm>
            <a:off x="1057655" y="318516"/>
            <a:ext cx="7028688" cy="5839968"/>
          </a:xfrm>
          <a:prstGeom prst="rect">
            <a:avLst/>
          </a:prstGeom>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faceting machine consists of a doping arm, the cooling water supply device, goniometer that needs to adjust the angle of the doping arm, and a lap, a rotating disk. The gem cutter fixes a gemstone to the end of the doping arm and positions the arm so that it holds the stone against the moving lap. The movement of the lap grinds a facet. "/>
          <p:cNvPicPr>
            <a:picLocks noChangeAspect="1"/>
          </p:cNvPicPr>
          <p:nvPr/>
        </p:nvPicPr>
        <p:blipFill>
          <a:blip r:embed="rId3"/>
          <a:stretch>
            <a:fillRect/>
          </a:stretch>
        </p:blipFill>
        <p:spPr>
          <a:xfrm>
            <a:off x="1030223" y="318516"/>
            <a:ext cx="7083552" cy="5839968"/>
          </a:xfrm>
          <a:prstGeom prst="rect">
            <a:avLst/>
          </a:prstGeom>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two views of brilliant-cut diamond, top, and side. The top view represents circle symmetrically lined by geometric figures such as triangles, squares, and rhombs. It looks like a flower. The side view represents trapezium standing on a large base and a triangle with the apex pointing down. The upper base of the trapezoid is called Table. Contact line between the base of trapezium and side of the triangle is called Girdle. The faces of the gemstone are called facet."/>
          <p:cNvPicPr>
            <a:picLocks noChangeAspect="1"/>
          </p:cNvPicPr>
          <p:nvPr/>
        </p:nvPicPr>
        <p:blipFill>
          <a:blip r:embed="rId3"/>
          <a:stretch>
            <a:fillRect/>
          </a:stretch>
        </p:blipFill>
        <p:spPr>
          <a:xfrm>
            <a:off x="304800" y="1531620"/>
            <a:ext cx="8534400" cy="3413760"/>
          </a:xfrm>
          <a:prstGeom prst="rect">
            <a:avLst/>
          </a:prstGeom>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n image of a top view of Ekati Diamond Mine made from a satellite. "/>
          <p:cNvPicPr>
            <a:picLocks noChangeAspect="1"/>
          </p:cNvPicPr>
          <p:nvPr/>
        </p:nvPicPr>
        <p:blipFill>
          <a:blip r:embed="rId3"/>
          <a:stretch>
            <a:fillRect/>
          </a:stretch>
        </p:blipFill>
        <p:spPr>
          <a:xfrm>
            <a:off x="1737360" y="318516"/>
            <a:ext cx="5669280" cy="5839968"/>
          </a:xfrm>
          <a:prstGeom prst="rect">
            <a:avLst/>
          </a:prstGeom>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museum specimen of wulfenite is shown. Wulfenite precipitates in cracks to form clusters of small tabular crystals. The crystals are orange and opaque. "/>
          <p:cNvPicPr>
            <a:picLocks noChangeAspect="1"/>
          </p:cNvPicPr>
          <p:nvPr/>
        </p:nvPicPr>
        <p:blipFill>
          <a:blip r:embed="rId3"/>
          <a:stretch>
            <a:fillRect/>
          </a:stretch>
        </p:blipFill>
        <p:spPr>
          <a:xfrm>
            <a:off x="307847" y="1421892"/>
            <a:ext cx="8528304" cy="3633216"/>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atoms as spheres placed next to each other in rows that, in turn, are located one below another. The atoms are tightly abutted against each other."/>
          <p:cNvPicPr>
            <a:picLocks noChangeAspect="1"/>
          </p:cNvPicPr>
          <p:nvPr/>
        </p:nvPicPr>
        <p:blipFill>
          <a:blip r:embed="rId3"/>
          <a:stretch>
            <a:fillRect/>
          </a:stretch>
        </p:blipFill>
        <p:spPr>
          <a:xfrm>
            <a:off x="304800" y="2266188"/>
            <a:ext cx="8534400" cy="1944624"/>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structure of noncrystalline solids is randomly arranged atoms."/>
          <p:cNvPicPr>
            <a:picLocks noChangeAspect="1"/>
          </p:cNvPicPr>
          <p:nvPr/>
        </p:nvPicPr>
        <p:blipFill>
          <a:blip r:embed="rId3"/>
          <a:stretch>
            <a:fillRect/>
          </a:stretch>
        </p:blipFill>
        <p:spPr>
          <a:xfrm>
            <a:off x="304800" y="2290572"/>
            <a:ext cx="8534400" cy="1895856"/>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parts a, b, and c. Part a shows a scheme of ionic bond between sodium and chlorine atoms. An empty outer shell of the sodium atom with a positive charge and a complete outer shell of the chlorine atom with a negative charge are attracted to each other. The sodium atom loses an electron while the chlorine atom gains it. Part b shows a scheme of a covalent bond between atom nuclei. Concentric electronic shells surround the nuclei with unshared electrons. Shared electrons are located in places where shells of different atoms contact each other. Part c shows atoms inside a metal cylinder. Electrons move rounding atoms in approximately the same direction. "/>
          <p:cNvPicPr>
            <a:picLocks noChangeAspect="1"/>
          </p:cNvPicPr>
          <p:nvPr/>
        </p:nvPicPr>
        <p:blipFill>
          <a:blip r:embed="rId3"/>
          <a:stretch>
            <a:fillRect/>
          </a:stretch>
        </p:blipFill>
        <p:spPr>
          <a:xfrm>
            <a:off x="304800" y="1665732"/>
            <a:ext cx="8534400" cy="3145536"/>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Borealis">
  <a:themeElements>
    <a:clrScheme name="Borealis 1">
      <a:dk1>
        <a:srgbClr val="000000"/>
      </a:dk1>
      <a:lt1>
        <a:srgbClr val="D480A4"/>
      </a:lt1>
      <a:dk2>
        <a:srgbClr val="000000"/>
      </a:dk2>
      <a:lt2>
        <a:srgbClr val="808080"/>
      </a:lt2>
      <a:accent1>
        <a:srgbClr val="99CCFF"/>
      </a:accent1>
      <a:accent2>
        <a:srgbClr val="CCCCFF"/>
      </a:accent2>
      <a:accent3>
        <a:srgbClr val="E6C0CF"/>
      </a:accent3>
      <a:accent4>
        <a:srgbClr val="000000"/>
      </a:accent4>
      <a:accent5>
        <a:srgbClr val="CAE2FF"/>
      </a:accent5>
      <a:accent6>
        <a:srgbClr val="B9B9E7"/>
      </a:accent6>
      <a:hlink>
        <a:srgbClr val="3333CC"/>
      </a:hlink>
      <a:folHlink>
        <a:srgbClr val="AF67FF"/>
      </a:folHlink>
    </a:clrScheme>
    <a:fontScheme name="Borealis">
      <a:majorFont>
        <a:latin typeface="Trebuchet MS"/>
        <a:ea typeface="ヒラギノ角ゴ Pro W3"/>
        <a:cs typeface="ヒラギノ角ゴ Pro W3"/>
      </a:majorFont>
      <a:minorFont>
        <a:latin typeface="Trebuchet MS"/>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orealis 1">
        <a:dk1>
          <a:srgbClr val="000000"/>
        </a:dk1>
        <a:lt1>
          <a:srgbClr val="D480A4"/>
        </a:lt1>
        <a:dk2>
          <a:srgbClr val="000000"/>
        </a:dk2>
        <a:lt2>
          <a:srgbClr val="808080"/>
        </a:lt2>
        <a:accent1>
          <a:srgbClr val="99CCFF"/>
        </a:accent1>
        <a:accent2>
          <a:srgbClr val="CCCCFF"/>
        </a:accent2>
        <a:accent3>
          <a:srgbClr val="E6C0C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orealis 2">
        <a:dk1>
          <a:srgbClr val="000000"/>
        </a:dk1>
        <a:lt1>
          <a:srgbClr val="D480A4"/>
        </a:lt1>
        <a:dk2>
          <a:srgbClr val="000000"/>
        </a:dk2>
        <a:lt2>
          <a:srgbClr val="3E3E5C"/>
        </a:lt2>
        <a:accent1>
          <a:srgbClr val="60597B"/>
        </a:accent1>
        <a:accent2>
          <a:srgbClr val="6666FF"/>
        </a:accent2>
        <a:accent3>
          <a:srgbClr val="E6C0CF"/>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 2004:Templates:Presentations:Designs:Borealis</Template>
  <TotalTime>134</TotalTime>
  <Words>2597</Words>
  <Application>Microsoft Office PowerPoint</Application>
  <PresentationFormat>On-screen Show (4:3)</PresentationFormat>
  <Paragraphs>193</Paragraphs>
  <Slides>65</Slides>
  <Notes>65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65</vt:i4>
      </vt:variant>
    </vt:vector>
  </HeadingPairs>
  <TitlesOfParts>
    <vt:vector size="73" baseType="lpstr">
      <vt:lpstr>ＭＳ Ｐゴシック</vt:lpstr>
      <vt:lpstr>Arial</vt:lpstr>
      <vt:lpstr>Times</vt:lpstr>
      <vt:lpstr>Trebuchet MS</vt:lpstr>
      <vt:lpstr>Verdana</vt:lpstr>
      <vt:lpstr>Wingdings</vt:lpstr>
      <vt:lpstr>ヒラギノ角ゴ Pro W3</vt:lpstr>
      <vt:lpstr>Borealis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Sumanas, Inc.</Manager>
  <Company>© W. W. Norton &amp; Company, Inc.</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Essentials of Geology</dc:title>
  <dc:subject/>
  <dc:creator>Stephen Marshak</dc:creator>
  <cp:keywords/>
  <dc:description/>
  <cp:lastModifiedBy>Anna Mekhanova</cp:lastModifiedBy>
  <cp:revision>44</cp:revision>
  <dcterms:created xsi:type="dcterms:W3CDTF">2016-01-20T05:28:06Z</dcterms:created>
  <dcterms:modified xsi:type="dcterms:W3CDTF">2016-04-08T11:57:19Z</dcterms:modified>
  <cp:category/>
</cp:coreProperties>
</file>