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70"/>
  </p:notesMasterIdLst>
  <p:sldIdLst>
    <p:sldId id="258" r:id="rId2"/>
    <p:sldId id="322"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32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319" r:id="rId39"/>
    <p:sldId id="320" r:id="rId40"/>
    <p:sldId id="321" r:id="rId41"/>
    <p:sldId id="293" r:id="rId42"/>
    <p:sldId id="294" r:id="rId43"/>
    <p:sldId id="295" r:id="rId44"/>
    <p:sldId id="296" r:id="rId45"/>
    <p:sldId id="297" r:id="rId46"/>
    <p:sldId id="324"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25" r:id="rId63"/>
    <p:sldId id="313" r:id="rId64"/>
    <p:sldId id="314" r:id="rId65"/>
    <p:sldId id="315" r:id="rId66"/>
    <p:sldId id="316" r:id="rId67"/>
    <p:sldId id="317" r:id="rId68"/>
    <p:sldId id="318" r:id="rId6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1AA"/>
    <a:srgbClr val="E88C2A"/>
    <a:srgbClr val="D63F22"/>
    <a:srgbClr val="D22F21"/>
    <a:srgbClr val="EEEFEE"/>
    <a:srgbClr val="006486"/>
    <a:srgbClr val="00688D"/>
    <a:srgbClr val="C14824"/>
    <a:srgbClr val="008B9F"/>
    <a:srgbClr val="504C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01" autoAdjust="0"/>
    <p:restoredTop sz="90929"/>
  </p:normalViewPr>
  <p:slideViewPr>
    <p:cSldViewPr>
      <p:cViewPr varScale="1">
        <p:scale>
          <a:sx n="85" d="100"/>
          <a:sy n="85" d="100"/>
        </p:scale>
        <p:origin x="102"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60" d="100"/>
          <a:sy n="160" d="100"/>
        </p:scale>
        <p:origin x="-555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75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75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75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C856FE-FC20-6448-904C-C4DA41A45E6B}" type="slidenum">
              <a:rPr lang="en-US"/>
              <a:pPr/>
              <a:t>‹#›</a:t>
            </a:fld>
            <a:endParaRPr lang="en-US"/>
          </a:p>
        </p:txBody>
      </p:sp>
    </p:spTree>
    <p:extLst>
      <p:ext uri="{BB962C8B-B14F-4D97-AF65-F5344CB8AC3E}">
        <p14:creationId xmlns:p14="http://schemas.microsoft.com/office/powerpoint/2010/main" val="352483949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856FE-FC20-6448-904C-C4DA41A45E6B}" type="slidenum">
              <a:rPr lang="en-US" smtClean="0"/>
              <a:pPr/>
              <a:t>1</a:t>
            </a:fld>
            <a:endParaRPr lang="en-US"/>
          </a:p>
        </p:txBody>
      </p:sp>
    </p:spTree>
    <p:extLst>
      <p:ext uri="{BB962C8B-B14F-4D97-AF65-F5344CB8AC3E}">
        <p14:creationId xmlns:p14="http://schemas.microsoft.com/office/powerpoint/2010/main" val="3531371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4.2b </a:t>
            </a:r>
            <a:r>
              <a:rPr lang="en-US" dirty="0" smtClean="0"/>
              <a:t> The intrusive and extrusive realms.</a:t>
            </a:r>
          </a:p>
          <a:p>
            <a:r>
              <a:rPr lang="en-US" dirty="0" smtClean="0"/>
              <a:t>(</a:t>
            </a:r>
            <a:r>
              <a:rPr lang="en-US" dirty="0" err="1" smtClean="0"/>
              <a:t>b</a:t>
            </a:r>
            <a:r>
              <a:rPr lang="en-US" dirty="0" smtClean="0"/>
              <a:t>) Extrusive rocks include lava flows and pyroclastic layers.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a:t>
            </a:fld>
            <a:endParaRPr lang="en-US"/>
          </a:p>
        </p:txBody>
      </p:sp>
    </p:spTree>
    <p:extLst>
      <p:ext uri="{BB962C8B-B14F-4D97-AF65-F5344CB8AC3E}">
        <p14:creationId xmlns:p14="http://schemas.microsoft.com/office/powerpoint/2010/main" val="2581658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4.2c </a:t>
            </a:r>
            <a:r>
              <a:rPr lang="en-US" dirty="0" smtClean="0"/>
              <a:t> The intrusive and extrusive realms.</a:t>
            </a:r>
          </a:p>
          <a:p>
            <a:r>
              <a:rPr lang="en-US" dirty="0" smtClean="0"/>
              <a:t>(</a:t>
            </a:r>
            <a:r>
              <a:rPr lang="en-US" dirty="0" err="1" smtClean="0"/>
              <a:t>c</a:t>
            </a:r>
            <a:r>
              <a:rPr lang="en-US" dirty="0" smtClean="0"/>
              <a:t>) An intrusion of basalt (dark rock) cuts across a mass of granite (light rock).</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11</a:t>
            </a:fld>
            <a:endParaRPr lang="en-US"/>
          </a:p>
        </p:txBody>
      </p:sp>
    </p:spTree>
    <p:extLst>
      <p:ext uri="{BB962C8B-B14F-4D97-AF65-F5344CB8AC3E}">
        <p14:creationId xmlns:p14="http://schemas.microsoft.com/office/powerpoint/2010/main" val="4008152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4.3</a:t>
            </a:r>
            <a:r>
              <a:rPr lang="en-US" dirty="0" smtClean="0"/>
              <a:t>  Decompression melting.</a:t>
            </a:r>
          </a:p>
          <a:p>
            <a:r>
              <a:rPr lang="en-US" dirty="0" smtClean="0"/>
              <a:t>(a) Decompression takes place when the pressure acting on hot rock decreases. As this graph of pressure and temperature conditions in the Earth shows, when rock rises from point A to point B, the pressure decreases a lot, but the rock cools only a little, so the rock begins to melt. (</a:t>
            </a:r>
            <a:r>
              <a:rPr lang="en-US" dirty="0" err="1" smtClean="0"/>
              <a:t>b</a:t>
            </a:r>
            <a:r>
              <a:rPr lang="en-US" dirty="0" smtClean="0"/>
              <a:t>) The conditions leading to decompression melting occur in several different geologic environments. In each case, a volume of hot </a:t>
            </a:r>
            <a:r>
              <a:rPr lang="en-US" dirty="0" err="1" smtClean="0"/>
              <a:t>asthenosphere</a:t>
            </a:r>
            <a:r>
              <a:rPr lang="en-US" dirty="0" smtClean="0"/>
              <a:t> (outlined by dashed lines) rises to a shallower depth, and magma (red dots) forms.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12</a:t>
            </a:fld>
            <a:endParaRPr lang="en-US"/>
          </a:p>
        </p:txBody>
      </p:sp>
    </p:spTree>
    <p:extLst>
      <p:ext uri="{BB962C8B-B14F-4D97-AF65-F5344CB8AC3E}">
        <p14:creationId xmlns:p14="http://schemas.microsoft.com/office/powerpoint/2010/main" val="2398632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4.3a</a:t>
            </a:r>
            <a:r>
              <a:rPr lang="en-US" dirty="0" smtClean="0"/>
              <a:t>  Decompression melting.</a:t>
            </a:r>
          </a:p>
          <a:p>
            <a:r>
              <a:rPr lang="en-US" dirty="0" smtClean="0"/>
              <a:t>(a) Decompression takes place when the pressure acting on hot rock decreases. As this graph of pressure and temperature conditions in the Earth shows, when rock rises from point A to point B, the pressure decreases a lot, but the rock cools only a little, so the rock begins to melt.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13</a:t>
            </a:fld>
            <a:endParaRPr lang="en-US"/>
          </a:p>
        </p:txBody>
      </p:sp>
    </p:spTree>
    <p:extLst>
      <p:ext uri="{BB962C8B-B14F-4D97-AF65-F5344CB8AC3E}">
        <p14:creationId xmlns:p14="http://schemas.microsoft.com/office/powerpoint/2010/main" val="2756734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4.3b</a:t>
            </a:r>
            <a:r>
              <a:rPr lang="en-US" dirty="0" smtClean="0"/>
              <a:t>  Decompression melting.</a:t>
            </a:r>
          </a:p>
          <a:p>
            <a:r>
              <a:rPr lang="en-US" dirty="0" smtClean="0"/>
              <a:t>(</a:t>
            </a:r>
            <a:r>
              <a:rPr lang="en-US" dirty="0" err="1" smtClean="0"/>
              <a:t>b</a:t>
            </a:r>
            <a:r>
              <a:rPr lang="en-US" dirty="0" smtClean="0"/>
              <a:t>) The conditions leading to decompression melting occur in several different geologic environments. In each case, a volume of hot </a:t>
            </a:r>
            <a:r>
              <a:rPr lang="en-US" dirty="0" err="1" smtClean="0"/>
              <a:t>asthenosphere</a:t>
            </a:r>
            <a:r>
              <a:rPr lang="en-US" dirty="0" smtClean="0"/>
              <a:t> (outlined by dashed lines) rises to a shallower depth, and magma (red dots) forms.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14</a:t>
            </a:fld>
            <a:endParaRPr lang="en-US"/>
          </a:p>
        </p:txBody>
      </p:sp>
    </p:spTree>
    <p:extLst>
      <p:ext uri="{BB962C8B-B14F-4D97-AF65-F5344CB8AC3E}">
        <p14:creationId xmlns:p14="http://schemas.microsoft.com/office/powerpoint/2010/main" val="2974182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4.4</a:t>
            </a:r>
            <a:r>
              <a:rPr lang="en-US" dirty="0" smtClean="0"/>
              <a:t>  Flux melting and heat-transfer melting.</a:t>
            </a:r>
          </a:p>
          <a:p>
            <a:r>
              <a:rPr lang="en-US" dirty="0" smtClean="0"/>
              <a:t>(a) Flux melting occurs where volatiles enter hot mantle; this happens at </a:t>
            </a:r>
            <a:r>
              <a:rPr lang="en-US" dirty="0" err="1" smtClean="0"/>
              <a:t>subduction</a:t>
            </a:r>
            <a:r>
              <a:rPr lang="en-US" dirty="0" smtClean="0"/>
              <a:t> zones. (</a:t>
            </a:r>
            <a:r>
              <a:rPr lang="en-US" dirty="0" err="1" smtClean="0"/>
              <a:t>b</a:t>
            </a:r>
            <a:r>
              <a:rPr lang="en-US" dirty="0" smtClean="0"/>
              <a:t>) Heat-transfer melting occurs when rising magma brings heat up with it and melts overlying or surrounding rock. (We’ll see that the cooler magma is felsic, and the hotter magma is mafic.) (Not to scale.)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15</a:t>
            </a:fld>
            <a:endParaRPr lang="en-US"/>
          </a:p>
        </p:txBody>
      </p:sp>
    </p:spTree>
    <p:extLst>
      <p:ext uri="{BB962C8B-B14F-4D97-AF65-F5344CB8AC3E}">
        <p14:creationId xmlns:p14="http://schemas.microsoft.com/office/powerpoint/2010/main" val="2070021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4.4a</a:t>
            </a:r>
            <a:r>
              <a:rPr lang="en-US" dirty="0" smtClean="0"/>
              <a:t>  Flux melting and heat-transfer melting.</a:t>
            </a:r>
          </a:p>
          <a:p>
            <a:r>
              <a:rPr lang="en-US" dirty="0" smtClean="0"/>
              <a:t>(a) Flux melting occurs where volatiles enter hot mantle; this happens at </a:t>
            </a:r>
            <a:r>
              <a:rPr lang="en-US" dirty="0" err="1" smtClean="0"/>
              <a:t>subduction</a:t>
            </a:r>
            <a:r>
              <a:rPr lang="en-US" dirty="0" smtClean="0"/>
              <a:t> zones.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16</a:t>
            </a:fld>
            <a:endParaRPr lang="en-US"/>
          </a:p>
        </p:txBody>
      </p:sp>
    </p:spTree>
    <p:extLst>
      <p:ext uri="{BB962C8B-B14F-4D97-AF65-F5344CB8AC3E}">
        <p14:creationId xmlns:p14="http://schemas.microsoft.com/office/powerpoint/2010/main" val="2630092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4.4b</a:t>
            </a:r>
            <a:r>
              <a:rPr lang="en-US" dirty="0" smtClean="0"/>
              <a:t>  Flux melting and heat-transfer melting.</a:t>
            </a:r>
          </a:p>
          <a:p>
            <a:r>
              <a:rPr lang="en-US" dirty="0" smtClean="0"/>
              <a:t>(</a:t>
            </a:r>
            <a:r>
              <a:rPr lang="en-US" dirty="0" err="1" smtClean="0"/>
              <a:t>b</a:t>
            </a:r>
            <a:r>
              <a:rPr lang="en-US" dirty="0" smtClean="0"/>
              <a:t>) Heat-transfer melting occurs when rising magma brings heat up with it and melts overlying or surrounding rock. (We’ll see that the cooler magma is felsic, and the hotter magma is mafic.) (Not to scale.)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17</a:t>
            </a:fld>
            <a:endParaRPr lang="en-US"/>
          </a:p>
        </p:txBody>
      </p:sp>
    </p:spTree>
    <p:extLst>
      <p:ext uri="{BB962C8B-B14F-4D97-AF65-F5344CB8AC3E}">
        <p14:creationId xmlns:p14="http://schemas.microsoft.com/office/powerpoint/2010/main" val="1974218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TABLE 4.1</a:t>
            </a:r>
            <a:r>
              <a:rPr lang="en-US" dirty="0" smtClean="0"/>
              <a:t>  Compositional Categories of Magma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18</a:t>
            </a:fld>
            <a:endParaRPr lang="en-US"/>
          </a:p>
        </p:txBody>
      </p:sp>
    </p:spTree>
    <p:extLst>
      <p:ext uri="{BB962C8B-B14F-4D97-AF65-F5344CB8AC3E}">
        <p14:creationId xmlns:p14="http://schemas.microsoft.com/office/powerpoint/2010/main" val="2426435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4.5  </a:t>
            </a:r>
            <a:r>
              <a:rPr lang="en-US" dirty="0" smtClean="0"/>
              <a:t>Phenomena that can affect the composition of magma.</a:t>
            </a:r>
          </a:p>
          <a:p>
            <a:r>
              <a:rPr lang="en-US" dirty="0" smtClean="0"/>
              <a:t>(a) Partial melting: The first-formed melt will be richer in silica than the original rock. As melting continues, magma becomes increasingly mafic. (</a:t>
            </a:r>
            <a:r>
              <a:rPr lang="en-US" dirty="0" err="1" smtClean="0"/>
              <a:t>b</a:t>
            </a:r>
            <a:r>
              <a:rPr lang="en-US" dirty="0" smtClean="0"/>
              <a:t>) Mixing and assimilation: Heat provided by deep magma partially melts wall rock; the new magma may then mix with deep magma. Also, blocks of wall rock can dissolve (assimilate) in the deep magma, and the wall rock may chemically react with the magma.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19</a:t>
            </a:fld>
            <a:endParaRPr lang="en-US"/>
          </a:p>
        </p:txBody>
      </p:sp>
    </p:spTree>
    <p:extLst>
      <p:ext uri="{BB962C8B-B14F-4D97-AF65-F5344CB8AC3E}">
        <p14:creationId xmlns:p14="http://schemas.microsoft.com/office/powerpoint/2010/main" val="2701106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peaks in the Wind River Mountains of Wyoming consist of granite, formed by the cooling of molten rock over a long period of time, at depth in the crust. The granite, which formed over 2.5 billion years ago, did not reach the surface of the Earth until kilometers of overlying rock had been eroded away.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a:t>
            </a:fld>
            <a:endParaRPr lang="en-US"/>
          </a:p>
        </p:txBody>
      </p:sp>
    </p:spTree>
    <p:extLst>
      <p:ext uri="{BB962C8B-B14F-4D97-AF65-F5344CB8AC3E}">
        <p14:creationId xmlns:p14="http://schemas.microsoft.com/office/powerpoint/2010/main" val="3784132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4.5a  </a:t>
            </a:r>
            <a:r>
              <a:rPr lang="en-US" dirty="0" smtClean="0"/>
              <a:t>Phenomena that can affect the composition of magma.</a:t>
            </a:r>
          </a:p>
          <a:p>
            <a:r>
              <a:rPr lang="en-US" dirty="0" smtClean="0"/>
              <a:t>(a) Partial melting: The first-formed melt will be richer in silica than the original rock. As melting continues, magma becomes increasingly mafic.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20</a:t>
            </a:fld>
            <a:endParaRPr lang="en-US"/>
          </a:p>
        </p:txBody>
      </p:sp>
    </p:spTree>
    <p:extLst>
      <p:ext uri="{BB962C8B-B14F-4D97-AF65-F5344CB8AC3E}">
        <p14:creationId xmlns:p14="http://schemas.microsoft.com/office/powerpoint/2010/main" val="3486920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4.5b  </a:t>
            </a:r>
            <a:r>
              <a:rPr lang="en-US" dirty="0" smtClean="0"/>
              <a:t>Phenomena that can affect the composition of magma.</a:t>
            </a:r>
          </a:p>
          <a:p>
            <a:r>
              <a:rPr lang="en-US" dirty="0" smtClean="0"/>
              <a:t>(</a:t>
            </a:r>
            <a:r>
              <a:rPr lang="en-US" dirty="0" err="1" smtClean="0"/>
              <a:t>b</a:t>
            </a:r>
            <a:r>
              <a:rPr lang="en-US" dirty="0" smtClean="0"/>
              <a:t>) Mixing and assimilation: Heat provided by deep magma partially melts wall rock; the new magma may then mix with deep magma. Also, blocks of wall rock can dissolve (assimilate) in the deep magma, and the wall rock may chemically react with the magma.</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21</a:t>
            </a:fld>
            <a:endParaRPr lang="en-US"/>
          </a:p>
        </p:txBody>
      </p:sp>
    </p:spTree>
    <p:extLst>
      <p:ext uri="{BB962C8B-B14F-4D97-AF65-F5344CB8AC3E}">
        <p14:creationId xmlns:p14="http://schemas.microsoft.com/office/powerpoint/2010/main" val="2254801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4.6 </a:t>
            </a:r>
            <a:r>
              <a:rPr lang="en-US" dirty="0" smtClean="0"/>
              <a:t> Viscosity affects lava behavior.</a:t>
            </a:r>
          </a:p>
          <a:p>
            <a:r>
              <a:rPr lang="en-US" dirty="0" smtClean="0"/>
              <a:t>(a) Mafic lava has relatively low viscosity. It can erupt in fountains, move long distances, and form thin lava flows. (</a:t>
            </a:r>
            <a:r>
              <a:rPr lang="en-US" dirty="0" err="1" smtClean="0"/>
              <a:t>b</a:t>
            </a:r>
            <a:r>
              <a:rPr lang="en-US" dirty="0" smtClean="0"/>
              <a:t>) Felsic to intermediate lava is very viscous. When it erupts, it may form a mound-like lava dome around the volcano’s vent.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22</a:t>
            </a:fld>
            <a:endParaRPr lang="en-US"/>
          </a:p>
        </p:txBody>
      </p:sp>
    </p:spTree>
    <p:extLst>
      <p:ext uri="{BB962C8B-B14F-4D97-AF65-F5344CB8AC3E}">
        <p14:creationId xmlns:p14="http://schemas.microsoft.com/office/powerpoint/2010/main" val="1031002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4.6a </a:t>
            </a:r>
            <a:r>
              <a:rPr lang="en-US" dirty="0" smtClean="0"/>
              <a:t> Viscosity affects lava behavior.</a:t>
            </a:r>
          </a:p>
          <a:p>
            <a:r>
              <a:rPr lang="en-US" dirty="0" smtClean="0"/>
              <a:t>(a) Mafic lava has relatively low viscosity. It can erupt in fountains, move long distances, and form thin lava flows.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23</a:t>
            </a:fld>
            <a:endParaRPr lang="en-US"/>
          </a:p>
        </p:txBody>
      </p:sp>
    </p:spTree>
    <p:extLst>
      <p:ext uri="{BB962C8B-B14F-4D97-AF65-F5344CB8AC3E}">
        <p14:creationId xmlns:p14="http://schemas.microsoft.com/office/powerpoint/2010/main" val="4148995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4.6b </a:t>
            </a:r>
            <a:r>
              <a:rPr lang="en-US" dirty="0" smtClean="0"/>
              <a:t> Viscosity affects lava behavior.</a:t>
            </a:r>
          </a:p>
          <a:p>
            <a:r>
              <a:rPr lang="en-US" dirty="0" smtClean="0"/>
              <a:t>(</a:t>
            </a:r>
            <a:r>
              <a:rPr lang="en-US" dirty="0" err="1" smtClean="0"/>
              <a:t>b</a:t>
            </a:r>
            <a:r>
              <a:rPr lang="en-US" dirty="0" smtClean="0"/>
              <a:t>) Felsic to intermediate lava is very viscous. When it erupts, it may form a mound-like lava dome around the volcano’s vent.</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24</a:t>
            </a:fld>
            <a:endParaRPr lang="en-US"/>
          </a:p>
        </p:txBody>
      </p:sp>
    </p:spTree>
    <p:extLst>
      <p:ext uri="{BB962C8B-B14F-4D97-AF65-F5344CB8AC3E}">
        <p14:creationId xmlns:p14="http://schemas.microsoft.com/office/powerpoint/2010/main" val="502963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4.7</a:t>
            </a:r>
            <a:r>
              <a:rPr lang="en-US" dirty="0" smtClean="0"/>
              <a:t>  Factors that affect the freezing of molten rock.</a:t>
            </a:r>
          </a:p>
          <a:p>
            <a:r>
              <a:rPr lang="en-US" dirty="0" smtClean="0"/>
              <a:t>(a) The larger the ratio of its surface area to volume, the faster an intrusion cools. This ratio depends on both size and shape. (</a:t>
            </a:r>
            <a:r>
              <a:rPr lang="en-US" dirty="0" err="1" smtClean="0"/>
              <a:t>b</a:t>
            </a:r>
            <a:r>
              <a:rPr lang="en-US" dirty="0" smtClean="0"/>
              <a:t>) The cooling rate of molten rock depends on the size and shape of the magma or lava body, and on its depth. (</a:t>
            </a:r>
            <a:r>
              <a:rPr lang="en-US" dirty="0" err="1" smtClean="0"/>
              <a:t>c</a:t>
            </a:r>
            <a:r>
              <a:rPr lang="en-US" dirty="0" smtClean="0"/>
              <a:t>) The process of fractional crystallization results in a progressive change in magma composition during freezing. Blue dots represent mafic components, and yellow dots represent felsic components.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25</a:t>
            </a:fld>
            <a:endParaRPr lang="en-US"/>
          </a:p>
        </p:txBody>
      </p:sp>
    </p:spTree>
    <p:extLst>
      <p:ext uri="{BB962C8B-B14F-4D97-AF65-F5344CB8AC3E}">
        <p14:creationId xmlns:p14="http://schemas.microsoft.com/office/powerpoint/2010/main" val="4082688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4.7a</a:t>
            </a:r>
            <a:r>
              <a:rPr lang="en-US" dirty="0" smtClean="0"/>
              <a:t>  Factors that affect the freezing of molten rock.</a:t>
            </a:r>
          </a:p>
          <a:p>
            <a:r>
              <a:rPr lang="en-US" dirty="0" smtClean="0"/>
              <a:t>(a) The larger the ratio of its surface area to volume, the faster an intrusion cools. This ratio depends on both size and shape.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26</a:t>
            </a:fld>
            <a:endParaRPr lang="en-US"/>
          </a:p>
        </p:txBody>
      </p:sp>
    </p:spTree>
    <p:extLst>
      <p:ext uri="{BB962C8B-B14F-4D97-AF65-F5344CB8AC3E}">
        <p14:creationId xmlns:p14="http://schemas.microsoft.com/office/powerpoint/2010/main" val="2432316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4.7b</a:t>
            </a:r>
            <a:r>
              <a:rPr lang="en-US" dirty="0" smtClean="0"/>
              <a:t>  Factors that affect the freezing of molten rock.</a:t>
            </a:r>
          </a:p>
          <a:p>
            <a:r>
              <a:rPr lang="en-US" dirty="0" smtClean="0"/>
              <a:t>(</a:t>
            </a:r>
            <a:r>
              <a:rPr lang="en-US" dirty="0" err="1" smtClean="0"/>
              <a:t>b</a:t>
            </a:r>
            <a:r>
              <a:rPr lang="en-US" dirty="0" smtClean="0"/>
              <a:t>) The cooling rate of molten rock depends on the size and shape of the magma or lava body, and on its depth.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27</a:t>
            </a:fld>
            <a:endParaRPr lang="en-US"/>
          </a:p>
        </p:txBody>
      </p:sp>
    </p:spTree>
    <p:extLst>
      <p:ext uri="{BB962C8B-B14F-4D97-AF65-F5344CB8AC3E}">
        <p14:creationId xmlns:p14="http://schemas.microsoft.com/office/powerpoint/2010/main" val="4176643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4.7c</a:t>
            </a:r>
            <a:r>
              <a:rPr lang="en-US" dirty="0" smtClean="0"/>
              <a:t>  Factors that affect the freezing of molten rock.</a:t>
            </a:r>
          </a:p>
          <a:p>
            <a:r>
              <a:rPr lang="en-US" dirty="0" smtClean="0"/>
              <a:t>(</a:t>
            </a:r>
            <a:r>
              <a:rPr lang="en-US" dirty="0" err="1" smtClean="0"/>
              <a:t>c</a:t>
            </a:r>
            <a:r>
              <a:rPr lang="en-US" dirty="0" smtClean="0"/>
              <a:t>) The process of fractional crystallization results in a progressive change in magma composition during freezing. Blue dots represent mafic components, and yellow dots represent felsic components.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28</a:t>
            </a:fld>
            <a:endParaRPr lang="en-US"/>
          </a:p>
        </p:txBody>
      </p:sp>
    </p:spTree>
    <p:extLst>
      <p:ext uri="{BB962C8B-B14F-4D97-AF65-F5344CB8AC3E}">
        <p14:creationId xmlns:p14="http://schemas.microsoft.com/office/powerpoint/2010/main" val="10207131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4.8  </a:t>
            </a:r>
            <a:r>
              <a:rPr lang="en-US" dirty="0" smtClean="0"/>
              <a:t>Examples of eruptions and extrusive volcanic materials.</a:t>
            </a:r>
          </a:p>
          <a:p>
            <a:r>
              <a:rPr lang="en-US" dirty="0" smtClean="0"/>
              <a:t>(a) This volcano is producing lava flows and fountains. (</a:t>
            </a:r>
            <a:r>
              <a:rPr lang="en-US" dirty="0" err="1" smtClean="0"/>
              <a:t>b</a:t>
            </a:r>
            <a:r>
              <a:rPr lang="en-US" dirty="0" smtClean="0"/>
              <a:t>) A stack of over 50 thin lava flows, capped by debris, visible from inside Mt. Vesuvius, Italy. (</a:t>
            </a:r>
            <a:r>
              <a:rPr lang="en-US" dirty="0" err="1" smtClean="0"/>
              <a:t>c</a:t>
            </a:r>
            <a:r>
              <a:rPr lang="en-US" dirty="0" smtClean="0"/>
              <a:t>) This volcanic explosion produced two styles of ash eruption. (</a:t>
            </a:r>
            <a:r>
              <a:rPr lang="en-US" dirty="0" err="1" smtClean="0"/>
              <a:t>d</a:t>
            </a:r>
            <a:r>
              <a:rPr lang="en-US" dirty="0" smtClean="0"/>
              <a:t>) Thick layers of ash deposited by explosive eruptions in New Mexico, about 1.14 Ma. Note the highway, for scale.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29</a:t>
            </a:fld>
            <a:endParaRPr lang="en-US"/>
          </a:p>
        </p:txBody>
      </p:sp>
    </p:spTree>
    <p:extLst>
      <p:ext uri="{BB962C8B-B14F-4D97-AF65-F5344CB8AC3E}">
        <p14:creationId xmlns:p14="http://schemas.microsoft.com/office/powerpoint/2010/main" val="2022299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4.1 </a:t>
            </a:r>
            <a:r>
              <a:rPr lang="en-US" dirty="0" smtClean="0"/>
              <a:t> Formation and evolution of lava flows.</a:t>
            </a:r>
          </a:p>
          <a:p>
            <a:r>
              <a:rPr lang="en-US" dirty="0" smtClean="0"/>
              <a:t>(a) A view of Hawaii, looking north. Kilauea and Mauna Loa have erupted in the past few decades, and since their recent lava flows are darker than other areas. Mauna Kea last erupted over 4,600 years ago. (</a:t>
            </a:r>
            <a:r>
              <a:rPr lang="en-US" dirty="0" err="1" smtClean="0"/>
              <a:t>b</a:t>
            </a:r>
            <a:r>
              <a:rPr lang="en-US" dirty="0" smtClean="0"/>
              <a:t>) Lava erupts as a fountain from a volcanic vent on Hawaii. A fast-moving river of lava then flows </a:t>
            </a:r>
            <a:r>
              <a:rPr lang="en-US" dirty="0" err="1" smtClean="0"/>
              <a:t>downslope</a:t>
            </a:r>
            <a:r>
              <a:rPr lang="en-US" dirty="0" smtClean="0"/>
              <a:t>. (</a:t>
            </a:r>
            <a:r>
              <a:rPr lang="en-US" dirty="0" err="1" smtClean="0"/>
              <a:t>c</a:t>
            </a:r>
            <a:r>
              <a:rPr lang="en-US" dirty="0" smtClean="0"/>
              <a:t>) At a distance from the vent, the lava has completely crusted over with new rock, but the interior of the flow remains molten. (</a:t>
            </a:r>
            <a:r>
              <a:rPr lang="en-US" dirty="0" err="1" smtClean="0"/>
              <a:t>d</a:t>
            </a:r>
            <a:r>
              <a:rPr lang="en-US" dirty="0" smtClean="0"/>
              <a:t>) Eventually, the flow cools completely and becomes a layer of new rock. This flow engulfed a road on Hawaii.</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a:t>
            </a:fld>
            <a:endParaRPr lang="en-US"/>
          </a:p>
        </p:txBody>
      </p:sp>
    </p:spTree>
    <p:extLst>
      <p:ext uri="{BB962C8B-B14F-4D97-AF65-F5344CB8AC3E}">
        <p14:creationId xmlns:p14="http://schemas.microsoft.com/office/powerpoint/2010/main" val="21496785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4.8a  </a:t>
            </a:r>
            <a:r>
              <a:rPr lang="en-US" dirty="0" smtClean="0"/>
              <a:t>Examples of eruptions and extrusive volcanic materials.</a:t>
            </a:r>
          </a:p>
          <a:p>
            <a:r>
              <a:rPr lang="en-US" dirty="0" smtClean="0"/>
              <a:t>(a) This volcano is producing lava flows and fountains.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30</a:t>
            </a:fld>
            <a:endParaRPr lang="en-US"/>
          </a:p>
        </p:txBody>
      </p:sp>
    </p:spTree>
    <p:extLst>
      <p:ext uri="{BB962C8B-B14F-4D97-AF65-F5344CB8AC3E}">
        <p14:creationId xmlns:p14="http://schemas.microsoft.com/office/powerpoint/2010/main" val="3074032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4.8b  </a:t>
            </a:r>
            <a:r>
              <a:rPr lang="en-US" dirty="0" smtClean="0"/>
              <a:t>Examples of eruptions and extrusive volcanic materials.</a:t>
            </a:r>
          </a:p>
          <a:p>
            <a:r>
              <a:rPr lang="en-US" dirty="0" smtClean="0"/>
              <a:t>(</a:t>
            </a:r>
            <a:r>
              <a:rPr lang="en-US" dirty="0" err="1" smtClean="0"/>
              <a:t>b</a:t>
            </a:r>
            <a:r>
              <a:rPr lang="en-US" dirty="0" smtClean="0"/>
              <a:t>) A stack of over 50 thin lava flows, capped by debris, visible from inside Mt. Vesuvius, Italy.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31</a:t>
            </a:fld>
            <a:endParaRPr lang="en-US"/>
          </a:p>
        </p:txBody>
      </p:sp>
    </p:spTree>
    <p:extLst>
      <p:ext uri="{BB962C8B-B14F-4D97-AF65-F5344CB8AC3E}">
        <p14:creationId xmlns:p14="http://schemas.microsoft.com/office/powerpoint/2010/main" val="5822331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4.8c  </a:t>
            </a:r>
            <a:r>
              <a:rPr lang="en-US" dirty="0" smtClean="0"/>
              <a:t>Examples of eruptions and extrusive volcanic materials.</a:t>
            </a:r>
          </a:p>
          <a:p>
            <a:r>
              <a:rPr lang="en-US" dirty="0" smtClean="0"/>
              <a:t>(</a:t>
            </a:r>
            <a:r>
              <a:rPr lang="en-US" dirty="0" err="1" smtClean="0"/>
              <a:t>c</a:t>
            </a:r>
            <a:r>
              <a:rPr lang="en-US" dirty="0" smtClean="0"/>
              <a:t>) This volcanic explosion produced two styles of ash eruption.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32</a:t>
            </a:fld>
            <a:endParaRPr lang="en-US"/>
          </a:p>
        </p:txBody>
      </p:sp>
    </p:spTree>
    <p:extLst>
      <p:ext uri="{BB962C8B-B14F-4D97-AF65-F5344CB8AC3E}">
        <p14:creationId xmlns:p14="http://schemas.microsoft.com/office/powerpoint/2010/main" val="30918777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4.8d  </a:t>
            </a:r>
            <a:r>
              <a:rPr lang="en-US" dirty="0" smtClean="0"/>
              <a:t>Examples of eruptions and extrusive volcanic materials.</a:t>
            </a:r>
          </a:p>
          <a:p>
            <a:r>
              <a:rPr lang="en-US" dirty="0" smtClean="0"/>
              <a:t>(</a:t>
            </a:r>
            <a:r>
              <a:rPr lang="en-US" dirty="0" err="1" smtClean="0"/>
              <a:t>d</a:t>
            </a:r>
            <a:r>
              <a:rPr lang="en-US" dirty="0" smtClean="0"/>
              <a:t>) Thick layers of ash deposited by explosive eruptions in New Mexico, about 1.14 Ma. Note the highway, for scale.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33</a:t>
            </a:fld>
            <a:endParaRPr lang="en-US"/>
          </a:p>
        </p:txBody>
      </p:sp>
    </p:spTree>
    <p:extLst>
      <p:ext uri="{BB962C8B-B14F-4D97-AF65-F5344CB8AC3E}">
        <p14:creationId xmlns:p14="http://schemas.microsoft.com/office/powerpoint/2010/main" val="10436794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4.9  </a:t>
            </a:r>
            <a:r>
              <a:rPr lang="en-US" dirty="0" smtClean="0"/>
              <a:t>Igneous sills and dikes, examples of tabular intrusions.</a:t>
            </a:r>
          </a:p>
          <a:p>
            <a:r>
              <a:rPr lang="en-US" dirty="0" smtClean="0"/>
              <a:t>(a) Dikes cut across pre-existing layering. Sills are parallel to pre-existing layering. (</a:t>
            </a:r>
            <a:r>
              <a:rPr lang="en-US" dirty="0" err="1" smtClean="0"/>
              <a:t>b</a:t>
            </a:r>
            <a:r>
              <a:rPr lang="en-US" dirty="0" smtClean="0"/>
              <a:t>) A wall-like intrusion cutting into pre-existing igneous rock is also called a dike. (</a:t>
            </a:r>
            <a:r>
              <a:rPr lang="en-US" dirty="0" err="1" smtClean="0"/>
              <a:t>c</a:t>
            </a:r>
            <a:r>
              <a:rPr lang="en-US" dirty="0" smtClean="0"/>
              <a:t>) Large sills of basalt intruded sandstone beds in Antarctica, here exposed at Finger Mountain.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34</a:t>
            </a:fld>
            <a:endParaRPr lang="en-US"/>
          </a:p>
        </p:txBody>
      </p:sp>
    </p:spTree>
    <p:extLst>
      <p:ext uri="{BB962C8B-B14F-4D97-AF65-F5344CB8AC3E}">
        <p14:creationId xmlns:p14="http://schemas.microsoft.com/office/powerpoint/2010/main" val="36805769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4.9a  </a:t>
            </a:r>
            <a:r>
              <a:rPr lang="en-US" dirty="0" smtClean="0"/>
              <a:t>Igneous sills and dikes, examples of tabular intrusions.</a:t>
            </a:r>
          </a:p>
          <a:p>
            <a:r>
              <a:rPr lang="en-US" dirty="0" smtClean="0"/>
              <a:t>(a) Dikes cut across pre-existing layering. Sills are parallel to pre-existing layering.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35</a:t>
            </a:fld>
            <a:endParaRPr lang="en-US"/>
          </a:p>
        </p:txBody>
      </p:sp>
    </p:spTree>
    <p:extLst>
      <p:ext uri="{BB962C8B-B14F-4D97-AF65-F5344CB8AC3E}">
        <p14:creationId xmlns:p14="http://schemas.microsoft.com/office/powerpoint/2010/main" val="5984974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4.9b  </a:t>
            </a:r>
            <a:r>
              <a:rPr lang="en-US" dirty="0" smtClean="0"/>
              <a:t>Igneous sills and dikes, examples of tabular intrusions.</a:t>
            </a:r>
          </a:p>
          <a:p>
            <a:r>
              <a:rPr lang="en-US" dirty="0" smtClean="0"/>
              <a:t>(</a:t>
            </a:r>
            <a:r>
              <a:rPr lang="en-US" dirty="0" err="1" smtClean="0"/>
              <a:t>b</a:t>
            </a:r>
            <a:r>
              <a:rPr lang="en-US" dirty="0" smtClean="0"/>
              <a:t>) A wall-like intrusion cutting into pre-existing igneous rock is also called a dike.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36</a:t>
            </a:fld>
            <a:endParaRPr lang="en-US"/>
          </a:p>
        </p:txBody>
      </p:sp>
    </p:spTree>
    <p:extLst>
      <p:ext uri="{BB962C8B-B14F-4D97-AF65-F5344CB8AC3E}">
        <p14:creationId xmlns:p14="http://schemas.microsoft.com/office/powerpoint/2010/main" val="22956982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4.9c  </a:t>
            </a:r>
            <a:r>
              <a:rPr lang="en-US" dirty="0" smtClean="0"/>
              <a:t>Igneous sills and dikes, examples of tabular intrusions.</a:t>
            </a:r>
          </a:p>
          <a:p>
            <a:r>
              <a:rPr lang="en-US" dirty="0" smtClean="0"/>
              <a:t>(</a:t>
            </a:r>
            <a:r>
              <a:rPr lang="en-US" dirty="0" err="1" smtClean="0"/>
              <a:t>c</a:t>
            </a:r>
            <a:r>
              <a:rPr lang="en-US" dirty="0" smtClean="0"/>
              <a:t>) Large sills of basalt intruded sandstone beds in Antarctica, here exposed at Finger Mountain.</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37</a:t>
            </a:fld>
            <a:endParaRPr lang="en-US"/>
          </a:p>
        </p:txBody>
      </p:sp>
    </p:spTree>
    <p:extLst>
      <p:ext uri="{BB962C8B-B14F-4D97-AF65-F5344CB8AC3E}">
        <p14:creationId xmlns:p14="http://schemas.microsoft.com/office/powerpoint/2010/main" val="9815457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Bx4.1 </a:t>
            </a:r>
            <a:r>
              <a:rPr lang="en-US" dirty="0" smtClean="0"/>
              <a:t> Bowen’s reaction series indicates the succession of crystallization in cooling magma.</a:t>
            </a:r>
          </a:p>
          <a:p>
            <a:r>
              <a:rPr lang="en-US" dirty="0" smtClean="0"/>
              <a:t>(a) With decreasing temperature, fractional crystallization begins and the composition of the remaining magma becomes more felsic. (</a:t>
            </a:r>
            <a:r>
              <a:rPr lang="en-US" dirty="0" err="1" smtClean="0"/>
              <a:t>b</a:t>
            </a:r>
            <a:r>
              <a:rPr lang="en-US" dirty="0" smtClean="0"/>
              <a:t>) This chart displays the discontinuous and continuous reaction series. Rocks formed from minerals at the top of the series are mafic, whereas rocks formed from the bottom of the series are felsic.</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38</a:t>
            </a:fld>
            <a:endParaRPr lang="en-US"/>
          </a:p>
        </p:txBody>
      </p:sp>
    </p:spTree>
    <p:extLst>
      <p:ext uri="{BB962C8B-B14F-4D97-AF65-F5344CB8AC3E}">
        <p14:creationId xmlns:p14="http://schemas.microsoft.com/office/powerpoint/2010/main" val="26497790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Bx4.1a </a:t>
            </a:r>
            <a:r>
              <a:rPr lang="en-US" dirty="0" smtClean="0"/>
              <a:t> Bowen’s reaction series indicates the succession of crystallization in cooling magma.</a:t>
            </a:r>
          </a:p>
          <a:p>
            <a:r>
              <a:rPr lang="en-US" dirty="0" smtClean="0"/>
              <a:t>(a) With decreasing temperature, fractional crystallization begins and the composition of the remaining magma becomes more felsic.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39</a:t>
            </a:fld>
            <a:endParaRPr lang="en-US"/>
          </a:p>
        </p:txBody>
      </p:sp>
    </p:spTree>
    <p:extLst>
      <p:ext uri="{BB962C8B-B14F-4D97-AF65-F5344CB8AC3E}">
        <p14:creationId xmlns:p14="http://schemas.microsoft.com/office/powerpoint/2010/main" val="2638793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4.1a </a:t>
            </a:r>
            <a:r>
              <a:rPr lang="en-US" dirty="0" smtClean="0"/>
              <a:t> Formation and evolution of lava flows.</a:t>
            </a:r>
          </a:p>
          <a:p>
            <a:r>
              <a:rPr lang="en-US" dirty="0" smtClean="0"/>
              <a:t>(a) A view of Hawaii, looking north. Kilauea and Mauna Loa have erupted in the past few decades, and since their recent lava flows are darker than other areas. Mauna Kea last erupted over 4,600 years ago.</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a:t>
            </a:fld>
            <a:endParaRPr lang="en-US"/>
          </a:p>
        </p:txBody>
      </p:sp>
    </p:spTree>
    <p:extLst>
      <p:ext uri="{BB962C8B-B14F-4D97-AF65-F5344CB8AC3E}">
        <p14:creationId xmlns:p14="http://schemas.microsoft.com/office/powerpoint/2010/main" val="29152331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Bx4.1b </a:t>
            </a:r>
            <a:r>
              <a:rPr lang="en-US" dirty="0" smtClean="0"/>
              <a:t> Bowen’s reaction series indicates the succession of crystallization in cooling magma.</a:t>
            </a:r>
          </a:p>
          <a:p>
            <a:r>
              <a:rPr lang="en-US" dirty="0" smtClean="0"/>
              <a:t>(</a:t>
            </a:r>
            <a:r>
              <a:rPr lang="en-US" dirty="0" err="1" smtClean="0"/>
              <a:t>b</a:t>
            </a:r>
            <a:r>
              <a:rPr lang="en-US" dirty="0" smtClean="0"/>
              <a:t>) This chart displays the discontinuous and continuous reaction series. Rocks formed from minerals at the top of the series are mafic, whereas rocks formed from the bottom of the series are felsic.</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40</a:t>
            </a:fld>
            <a:endParaRPr lang="en-US"/>
          </a:p>
        </p:txBody>
      </p:sp>
    </p:spTree>
    <p:extLst>
      <p:ext uri="{BB962C8B-B14F-4D97-AF65-F5344CB8AC3E}">
        <p14:creationId xmlns:p14="http://schemas.microsoft.com/office/powerpoint/2010/main" val="34194036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4.10 </a:t>
            </a:r>
            <a:r>
              <a:rPr lang="en-US" dirty="0" smtClean="0"/>
              <a:t> Igneous </a:t>
            </a:r>
            <a:r>
              <a:rPr lang="en-US" dirty="0" err="1" smtClean="0"/>
              <a:t>plutons</a:t>
            </a:r>
            <a:r>
              <a:rPr lang="en-US" dirty="0" smtClean="0"/>
              <a:t>, blob-shaped intrusions.</a:t>
            </a:r>
          </a:p>
          <a:p>
            <a:r>
              <a:rPr lang="en-US" dirty="0" smtClean="0"/>
              <a:t>(a) </a:t>
            </a:r>
            <a:r>
              <a:rPr lang="en-US" dirty="0" err="1" smtClean="0"/>
              <a:t>Plutons</a:t>
            </a:r>
            <a:r>
              <a:rPr lang="en-US" dirty="0" smtClean="0"/>
              <a:t> form when volcanoes of magma cool slowly at depth. Molten rock that reaches the surface erupts as lava. (</a:t>
            </a:r>
            <a:r>
              <a:rPr lang="en-US" dirty="0" err="1" smtClean="0"/>
              <a:t>b</a:t>
            </a:r>
            <a:r>
              <a:rPr lang="en-US" dirty="0" smtClean="0"/>
              <a:t>) Erosion exposes </a:t>
            </a:r>
            <a:r>
              <a:rPr lang="en-US" dirty="0" err="1" smtClean="0"/>
              <a:t>plutons</a:t>
            </a:r>
            <a:r>
              <a:rPr lang="en-US" dirty="0" smtClean="0"/>
              <a:t>. This example, from the Mojave Desert, shows the top of a </a:t>
            </a:r>
            <a:r>
              <a:rPr lang="en-US" dirty="0" err="1" smtClean="0"/>
              <a:t>pluton</a:t>
            </a:r>
            <a:r>
              <a:rPr lang="en-US" dirty="0" smtClean="0"/>
              <a:t>. (</a:t>
            </a:r>
            <a:r>
              <a:rPr lang="en-US" dirty="0" err="1" smtClean="0"/>
              <a:t>c</a:t>
            </a:r>
            <a:r>
              <a:rPr lang="en-US" dirty="0" smtClean="0"/>
              <a:t>) A composite of many </a:t>
            </a:r>
            <a:r>
              <a:rPr lang="en-US" dirty="0" err="1" smtClean="0"/>
              <a:t>plutons</a:t>
            </a:r>
            <a:r>
              <a:rPr lang="en-US" dirty="0" smtClean="0"/>
              <a:t> is a </a:t>
            </a:r>
            <a:r>
              <a:rPr lang="en-US" dirty="0" err="1" smtClean="0"/>
              <a:t>batholith</a:t>
            </a:r>
            <a:r>
              <a:rPr lang="en-US" dirty="0" smtClean="0"/>
              <a:t>. As erosion progresses, dikes, sills, and laccoliths are exposed. (</a:t>
            </a:r>
            <a:r>
              <a:rPr lang="en-US" dirty="0" err="1" smtClean="0"/>
              <a:t>d</a:t>
            </a:r>
            <a:r>
              <a:rPr lang="en-US" dirty="0" smtClean="0"/>
              <a:t>) During the Mesozoic, </a:t>
            </a:r>
            <a:r>
              <a:rPr lang="en-US" dirty="0" err="1" smtClean="0"/>
              <a:t>subduction</a:t>
            </a:r>
            <a:r>
              <a:rPr lang="en-US" dirty="0" smtClean="0"/>
              <a:t> produced a huge volcanic arc. In the crust, beneath the arc, large granite batholiths formed. They are now exposed by erosion. (</a:t>
            </a:r>
            <a:r>
              <a:rPr lang="en-US" dirty="0" err="1" smtClean="0"/>
              <a:t>e</a:t>
            </a:r>
            <a:r>
              <a:rPr lang="en-US" dirty="0" smtClean="0"/>
              <a:t>) The Sierra Nevada of California provide exposures of one of these Mesozoic batholiths. The huge granite cliffs, popular with climbers, are part of the </a:t>
            </a:r>
            <a:r>
              <a:rPr lang="en-US" dirty="0" err="1" smtClean="0"/>
              <a:t>batholith</a:t>
            </a:r>
            <a:r>
              <a:rPr lang="en-US" dirty="0" smtClean="0"/>
              <a: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41</a:t>
            </a:fld>
            <a:endParaRPr lang="en-US"/>
          </a:p>
        </p:txBody>
      </p:sp>
    </p:spTree>
    <p:extLst>
      <p:ext uri="{BB962C8B-B14F-4D97-AF65-F5344CB8AC3E}">
        <p14:creationId xmlns:p14="http://schemas.microsoft.com/office/powerpoint/2010/main" val="13026034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4.10a,c </a:t>
            </a:r>
            <a:r>
              <a:rPr lang="en-US" dirty="0" smtClean="0"/>
              <a:t> Igneous </a:t>
            </a:r>
            <a:r>
              <a:rPr lang="en-US" dirty="0" err="1" smtClean="0"/>
              <a:t>plutons</a:t>
            </a:r>
            <a:r>
              <a:rPr lang="en-US" dirty="0" smtClean="0"/>
              <a:t>, blob-shaped intrusions.</a:t>
            </a:r>
          </a:p>
          <a:p>
            <a:r>
              <a:rPr lang="en-US" dirty="0" smtClean="0"/>
              <a:t>(a) </a:t>
            </a:r>
            <a:r>
              <a:rPr lang="en-US" dirty="0" err="1" smtClean="0"/>
              <a:t>Plutons</a:t>
            </a:r>
            <a:r>
              <a:rPr lang="en-US" dirty="0" smtClean="0"/>
              <a:t> form when volcanoes of magma cool slowly at depth. Molten rock that reaches the surface erupts as lava. (</a:t>
            </a:r>
            <a:r>
              <a:rPr lang="en-US" dirty="0" err="1" smtClean="0"/>
              <a:t>c</a:t>
            </a:r>
            <a:r>
              <a:rPr lang="en-US" dirty="0" smtClean="0"/>
              <a:t>) A composite of many </a:t>
            </a:r>
            <a:r>
              <a:rPr lang="en-US" dirty="0" err="1" smtClean="0"/>
              <a:t>plutons</a:t>
            </a:r>
            <a:r>
              <a:rPr lang="en-US" dirty="0" smtClean="0"/>
              <a:t> is a </a:t>
            </a:r>
            <a:r>
              <a:rPr lang="en-US" dirty="0" err="1" smtClean="0"/>
              <a:t>batholith</a:t>
            </a:r>
            <a:r>
              <a:rPr lang="en-US" dirty="0" smtClean="0"/>
              <a:t>. As erosion progresses, dikes, sills, and laccoliths are exposed.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42</a:t>
            </a:fld>
            <a:endParaRPr lang="en-US"/>
          </a:p>
        </p:txBody>
      </p:sp>
    </p:spTree>
    <p:extLst>
      <p:ext uri="{BB962C8B-B14F-4D97-AF65-F5344CB8AC3E}">
        <p14:creationId xmlns:p14="http://schemas.microsoft.com/office/powerpoint/2010/main" val="20006655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4.10b </a:t>
            </a:r>
            <a:r>
              <a:rPr lang="en-US" dirty="0" smtClean="0"/>
              <a:t> Igneous </a:t>
            </a:r>
            <a:r>
              <a:rPr lang="en-US" dirty="0" err="1" smtClean="0"/>
              <a:t>plutons</a:t>
            </a:r>
            <a:r>
              <a:rPr lang="en-US" dirty="0" smtClean="0"/>
              <a:t>, blob-shaped intrusions.</a:t>
            </a:r>
          </a:p>
          <a:p>
            <a:r>
              <a:rPr lang="en-US" dirty="0" smtClean="0"/>
              <a:t>(</a:t>
            </a:r>
            <a:r>
              <a:rPr lang="en-US" dirty="0" err="1" smtClean="0"/>
              <a:t>b</a:t>
            </a:r>
            <a:r>
              <a:rPr lang="en-US" dirty="0" smtClean="0"/>
              <a:t>) Erosion exposes </a:t>
            </a:r>
            <a:r>
              <a:rPr lang="en-US" dirty="0" err="1" smtClean="0"/>
              <a:t>plutons</a:t>
            </a:r>
            <a:r>
              <a:rPr lang="en-US" dirty="0" smtClean="0"/>
              <a:t>. This example, from the Mojave Desert, shows the top of a </a:t>
            </a:r>
            <a:r>
              <a:rPr lang="en-US" dirty="0" err="1" smtClean="0"/>
              <a:t>pluton</a:t>
            </a:r>
            <a:r>
              <a:rPr lang="en-US" dirty="0" smtClean="0"/>
              <a: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43</a:t>
            </a:fld>
            <a:endParaRPr lang="en-US"/>
          </a:p>
        </p:txBody>
      </p:sp>
    </p:spTree>
    <p:extLst>
      <p:ext uri="{BB962C8B-B14F-4D97-AF65-F5344CB8AC3E}">
        <p14:creationId xmlns:p14="http://schemas.microsoft.com/office/powerpoint/2010/main" val="7087503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4.10d </a:t>
            </a:r>
            <a:r>
              <a:rPr lang="en-US" dirty="0" smtClean="0"/>
              <a:t> Igneous </a:t>
            </a:r>
            <a:r>
              <a:rPr lang="en-US" dirty="0" err="1" smtClean="0"/>
              <a:t>plutons</a:t>
            </a:r>
            <a:r>
              <a:rPr lang="en-US" dirty="0" smtClean="0"/>
              <a:t>, blob-shaped intrusions.</a:t>
            </a:r>
          </a:p>
          <a:p>
            <a:r>
              <a:rPr lang="en-US" dirty="0" smtClean="0"/>
              <a:t>(</a:t>
            </a:r>
            <a:r>
              <a:rPr lang="en-US" dirty="0" err="1" smtClean="0"/>
              <a:t>d</a:t>
            </a:r>
            <a:r>
              <a:rPr lang="en-US" dirty="0" smtClean="0"/>
              <a:t>) During the Mesozoic, </a:t>
            </a:r>
            <a:r>
              <a:rPr lang="en-US" dirty="0" err="1" smtClean="0"/>
              <a:t>subduction</a:t>
            </a:r>
            <a:r>
              <a:rPr lang="en-US" dirty="0" smtClean="0"/>
              <a:t> produced a huge volcanic arc. In the crust, beneath the arc, large granite batholiths formed. They are now exposed by erosion.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44</a:t>
            </a:fld>
            <a:endParaRPr lang="en-US"/>
          </a:p>
        </p:txBody>
      </p:sp>
    </p:spTree>
    <p:extLst>
      <p:ext uri="{BB962C8B-B14F-4D97-AF65-F5344CB8AC3E}">
        <p14:creationId xmlns:p14="http://schemas.microsoft.com/office/powerpoint/2010/main" val="41463301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4.10e </a:t>
            </a:r>
            <a:r>
              <a:rPr lang="en-US" dirty="0" smtClean="0"/>
              <a:t> Igneous </a:t>
            </a:r>
            <a:r>
              <a:rPr lang="en-US" dirty="0" err="1" smtClean="0"/>
              <a:t>plutons</a:t>
            </a:r>
            <a:r>
              <a:rPr lang="en-US" dirty="0" smtClean="0"/>
              <a:t>, blob-shaped intrusions.</a:t>
            </a:r>
          </a:p>
          <a:p>
            <a:r>
              <a:rPr lang="en-US" dirty="0" smtClean="0"/>
              <a:t>(</a:t>
            </a:r>
            <a:r>
              <a:rPr lang="en-US" dirty="0" err="1" smtClean="0"/>
              <a:t>e</a:t>
            </a:r>
            <a:r>
              <a:rPr lang="en-US" dirty="0" smtClean="0"/>
              <a:t>) The Sierra Nevada of California provide exposures of one of these Mesozoic batholiths. The huge granite cliffs, popular with climbers, are part of the </a:t>
            </a:r>
            <a:r>
              <a:rPr lang="en-US" dirty="0" err="1" smtClean="0"/>
              <a:t>batholith</a:t>
            </a:r>
            <a:r>
              <a:rPr lang="en-US" dirty="0" smtClean="0"/>
              <a:t>.</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45</a:t>
            </a:fld>
            <a:endParaRPr lang="en-US"/>
          </a:p>
        </p:txBody>
      </p:sp>
    </p:spTree>
    <p:extLst>
      <p:ext uri="{BB962C8B-B14F-4D97-AF65-F5344CB8AC3E}">
        <p14:creationId xmlns:p14="http://schemas.microsoft.com/office/powerpoint/2010/main" val="11261428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GRANITE OF THE SIERRA NEVADA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46</a:t>
            </a:fld>
            <a:endParaRPr lang="en-US"/>
          </a:p>
        </p:txBody>
      </p:sp>
    </p:spTree>
    <p:extLst>
      <p:ext uri="{BB962C8B-B14F-4D97-AF65-F5344CB8AC3E}">
        <p14:creationId xmlns:p14="http://schemas.microsoft.com/office/powerpoint/2010/main" val="14709756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4.11</a:t>
            </a:r>
            <a:r>
              <a:rPr lang="en-US" dirty="0" smtClean="0"/>
              <a:t>  Making room for igneous dikes and sills.</a:t>
            </a:r>
          </a:p>
          <a:p>
            <a:r>
              <a:rPr lang="en-US" dirty="0" smtClean="0"/>
              <a:t>(a) The crust stretches sideways during the intrusion of igneous dikes. (</a:t>
            </a:r>
            <a:r>
              <a:rPr lang="en-US" dirty="0" err="1" smtClean="0"/>
              <a:t>b</a:t>
            </a:r>
            <a:r>
              <a:rPr lang="en-US" dirty="0" smtClean="0"/>
              <a:t>) The Earth’s surface rises to make room for sills.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47</a:t>
            </a:fld>
            <a:endParaRPr lang="en-US"/>
          </a:p>
        </p:txBody>
      </p:sp>
    </p:spTree>
    <p:extLst>
      <p:ext uri="{BB962C8B-B14F-4D97-AF65-F5344CB8AC3E}">
        <p14:creationId xmlns:p14="http://schemas.microsoft.com/office/powerpoint/2010/main" val="28084946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4.11a</a:t>
            </a:r>
            <a:r>
              <a:rPr lang="en-US" dirty="0" smtClean="0"/>
              <a:t>  Making room for igneous dikes and sills.</a:t>
            </a:r>
          </a:p>
          <a:p>
            <a:r>
              <a:rPr lang="en-US" dirty="0" smtClean="0"/>
              <a:t>(a) The crust stretches sideways during the intrusion of igneous dikes.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48</a:t>
            </a:fld>
            <a:endParaRPr lang="en-US"/>
          </a:p>
        </p:txBody>
      </p:sp>
    </p:spTree>
    <p:extLst>
      <p:ext uri="{BB962C8B-B14F-4D97-AF65-F5344CB8AC3E}">
        <p14:creationId xmlns:p14="http://schemas.microsoft.com/office/powerpoint/2010/main" val="4450627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4.11b</a:t>
            </a:r>
            <a:r>
              <a:rPr lang="en-US" dirty="0" smtClean="0"/>
              <a:t>  Making room for igneous dikes and sills.</a:t>
            </a:r>
          </a:p>
          <a:p>
            <a:r>
              <a:rPr lang="en-US" dirty="0" smtClean="0"/>
              <a:t>(</a:t>
            </a:r>
            <a:r>
              <a:rPr lang="en-US" dirty="0" err="1" smtClean="0"/>
              <a:t>b</a:t>
            </a:r>
            <a:r>
              <a:rPr lang="en-US" dirty="0" smtClean="0"/>
              <a:t>) The Earth’s surface rises to make room for sills.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49</a:t>
            </a:fld>
            <a:endParaRPr lang="en-US"/>
          </a:p>
        </p:txBody>
      </p:sp>
    </p:spTree>
    <p:extLst>
      <p:ext uri="{BB962C8B-B14F-4D97-AF65-F5344CB8AC3E}">
        <p14:creationId xmlns:p14="http://schemas.microsoft.com/office/powerpoint/2010/main" val="3774548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4.1b </a:t>
            </a:r>
            <a:r>
              <a:rPr lang="en-US" dirty="0" smtClean="0"/>
              <a:t> Formation and evolution of lava flows.</a:t>
            </a:r>
          </a:p>
          <a:p>
            <a:r>
              <a:rPr lang="en-US" dirty="0" smtClean="0"/>
              <a:t>(</a:t>
            </a:r>
            <a:r>
              <a:rPr lang="en-US" dirty="0" err="1" smtClean="0"/>
              <a:t>b</a:t>
            </a:r>
            <a:r>
              <a:rPr lang="en-US" dirty="0" smtClean="0"/>
              <a:t>) Lava erupts as a fountain from a volcanic vent on Hawaii. A fast-moving river of lava then flows </a:t>
            </a:r>
            <a:r>
              <a:rPr lang="en-US" dirty="0" err="1" smtClean="0"/>
              <a:t>downslope</a:t>
            </a:r>
            <a:r>
              <a:rPr lang="en-US" dirty="0" smtClean="0"/>
              <a: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a:t>
            </a:fld>
            <a:endParaRPr lang="en-US"/>
          </a:p>
        </p:txBody>
      </p:sp>
    </p:spTree>
    <p:extLst>
      <p:ext uri="{BB962C8B-B14F-4D97-AF65-F5344CB8AC3E}">
        <p14:creationId xmlns:p14="http://schemas.microsoft.com/office/powerpoint/2010/main" val="20157210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4.12  </a:t>
            </a:r>
            <a:r>
              <a:rPr lang="en-US" dirty="0" smtClean="0"/>
              <a:t>Making room for igneous </a:t>
            </a:r>
            <a:r>
              <a:rPr lang="en-US" dirty="0" err="1" smtClean="0"/>
              <a:t>plutons</a:t>
            </a:r>
            <a:r>
              <a:rPr lang="en-US" dirty="0" smtClean="0"/>
              <a:t>.</a:t>
            </a:r>
          </a:p>
          <a:p>
            <a:r>
              <a:rPr lang="en-US" dirty="0" smtClean="0"/>
              <a:t>(a) During </a:t>
            </a:r>
            <a:r>
              <a:rPr lang="en-US" dirty="0" err="1" smtClean="0"/>
              <a:t>diapiric</a:t>
            </a:r>
            <a:r>
              <a:rPr lang="en-US" dirty="0" smtClean="0"/>
              <a:t> rise of a mass of magma, the magma is a blob that forces its way up through wall rock, which plastically deforms to move out of the way. (</a:t>
            </a:r>
            <a:r>
              <a:rPr lang="en-US" dirty="0" err="1" smtClean="0"/>
              <a:t>b</a:t>
            </a:r>
            <a:r>
              <a:rPr lang="en-US" dirty="0" smtClean="0"/>
              <a:t>) Faulting associated with crustal stretching may accommodate the emplacement of a </a:t>
            </a:r>
            <a:r>
              <a:rPr lang="en-US" dirty="0" err="1" smtClean="0"/>
              <a:t>diapir</a:t>
            </a:r>
            <a:r>
              <a:rPr lang="en-US" dirty="0" smtClean="0"/>
              <a:t>. (</a:t>
            </a:r>
            <a:r>
              <a:rPr lang="en-US" dirty="0" err="1" smtClean="0"/>
              <a:t>c</a:t>
            </a:r>
            <a:r>
              <a:rPr lang="en-US" dirty="0" smtClean="0"/>
              <a:t>) Magma pushes up into cracks, and blocks may be incorporated in the melt by </a:t>
            </a:r>
            <a:r>
              <a:rPr lang="en-US" dirty="0" err="1" smtClean="0"/>
              <a:t>stoping</a:t>
            </a:r>
            <a:r>
              <a:rPr lang="en-US" dirty="0" smtClean="0"/>
              <a:t>. (</a:t>
            </a:r>
            <a:r>
              <a:rPr lang="en-US" dirty="0" err="1" smtClean="0"/>
              <a:t>d</a:t>
            </a:r>
            <a:r>
              <a:rPr lang="en-US" dirty="0" smtClean="0"/>
              <a:t>) </a:t>
            </a:r>
            <a:r>
              <a:rPr lang="en-US" dirty="0" err="1" smtClean="0"/>
              <a:t>Plutons</a:t>
            </a:r>
            <a:r>
              <a:rPr lang="en-US" dirty="0" smtClean="0"/>
              <a:t> may intrude as a succession of sill-like sheets. (</a:t>
            </a:r>
            <a:r>
              <a:rPr lang="en-US" dirty="0" err="1" smtClean="0"/>
              <a:t>e</a:t>
            </a:r>
            <a:r>
              <a:rPr lang="en-US" dirty="0" smtClean="0"/>
              <a:t>) A </a:t>
            </a:r>
            <a:r>
              <a:rPr lang="en-US" dirty="0" err="1" smtClean="0"/>
              <a:t>xenolith</a:t>
            </a:r>
            <a:r>
              <a:rPr lang="en-US" dirty="0" smtClean="0"/>
              <a:t> of darker rock surrounded by light-colored granite.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50</a:t>
            </a:fld>
            <a:endParaRPr lang="en-US"/>
          </a:p>
        </p:txBody>
      </p:sp>
    </p:spTree>
    <p:extLst>
      <p:ext uri="{BB962C8B-B14F-4D97-AF65-F5344CB8AC3E}">
        <p14:creationId xmlns:p14="http://schemas.microsoft.com/office/powerpoint/2010/main" val="10363510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4.12a  </a:t>
            </a:r>
            <a:r>
              <a:rPr lang="en-US" dirty="0" smtClean="0"/>
              <a:t>Making room for igneous </a:t>
            </a:r>
            <a:r>
              <a:rPr lang="en-US" dirty="0" err="1" smtClean="0"/>
              <a:t>plutons</a:t>
            </a:r>
            <a:r>
              <a:rPr lang="en-US" dirty="0" smtClean="0"/>
              <a:t>.</a:t>
            </a:r>
          </a:p>
          <a:p>
            <a:r>
              <a:rPr lang="en-US" dirty="0" smtClean="0"/>
              <a:t>(a) During </a:t>
            </a:r>
            <a:r>
              <a:rPr lang="en-US" dirty="0" err="1" smtClean="0"/>
              <a:t>diapiric</a:t>
            </a:r>
            <a:r>
              <a:rPr lang="en-US" dirty="0" smtClean="0"/>
              <a:t> rise of a mass of magma, the magma is a blob that forces its way up through wall rock, which plastically deforms to move out of the way.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51</a:t>
            </a:fld>
            <a:endParaRPr lang="en-US"/>
          </a:p>
        </p:txBody>
      </p:sp>
    </p:spTree>
    <p:extLst>
      <p:ext uri="{BB962C8B-B14F-4D97-AF65-F5344CB8AC3E}">
        <p14:creationId xmlns:p14="http://schemas.microsoft.com/office/powerpoint/2010/main" val="31847932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4.12b  </a:t>
            </a:r>
            <a:r>
              <a:rPr lang="en-US" dirty="0" smtClean="0"/>
              <a:t>Making room for igneous </a:t>
            </a:r>
            <a:r>
              <a:rPr lang="en-US" dirty="0" err="1" smtClean="0"/>
              <a:t>plutons</a:t>
            </a:r>
            <a:r>
              <a:rPr lang="en-US" dirty="0" smtClean="0"/>
              <a:t>.</a:t>
            </a:r>
          </a:p>
          <a:p>
            <a:r>
              <a:rPr lang="en-US" dirty="0" smtClean="0"/>
              <a:t>(</a:t>
            </a:r>
            <a:r>
              <a:rPr lang="en-US" dirty="0" err="1" smtClean="0"/>
              <a:t>b</a:t>
            </a:r>
            <a:r>
              <a:rPr lang="en-US" dirty="0" smtClean="0"/>
              <a:t>) Faulting associated with crustal stretching may accommodate the emplacement of a </a:t>
            </a:r>
            <a:r>
              <a:rPr lang="en-US" dirty="0" err="1" smtClean="0"/>
              <a:t>diapir</a:t>
            </a:r>
            <a:r>
              <a:rPr lang="en-US" dirty="0" smtClean="0"/>
              <a: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52</a:t>
            </a:fld>
            <a:endParaRPr lang="en-US"/>
          </a:p>
        </p:txBody>
      </p:sp>
    </p:spTree>
    <p:extLst>
      <p:ext uri="{BB962C8B-B14F-4D97-AF65-F5344CB8AC3E}">
        <p14:creationId xmlns:p14="http://schemas.microsoft.com/office/powerpoint/2010/main" val="9382514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4.12c  </a:t>
            </a:r>
            <a:r>
              <a:rPr lang="en-US" dirty="0" smtClean="0"/>
              <a:t>Making room for igneous </a:t>
            </a:r>
            <a:r>
              <a:rPr lang="en-US" dirty="0" err="1" smtClean="0"/>
              <a:t>plutons</a:t>
            </a:r>
            <a:r>
              <a:rPr lang="en-US" dirty="0" smtClean="0"/>
              <a:t>.</a:t>
            </a:r>
          </a:p>
          <a:p>
            <a:r>
              <a:rPr lang="en-US" dirty="0" smtClean="0"/>
              <a:t>(</a:t>
            </a:r>
            <a:r>
              <a:rPr lang="en-US" dirty="0" err="1" smtClean="0"/>
              <a:t>c</a:t>
            </a:r>
            <a:r>
              <a:rPr lang="en-US" dirty="0" smtClean="0"/>
              <a:t>) Magma pushes up into cracks, and blocks may be incorporated in the melt by </a:t>
            </a:r>
            <a:r>
              <a:rPr lang="en-US" dirty="0" err="1" smtClean="0"/>
              <a:t>stoping</a:t>
            </a:r>
            <a:r>
              <a:rPr lang="en-US" dirty="0" smtClean="0"/>
              <a: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53</a:t>
            </a:fld>
            <a:endParaRPr lang="en-US"/>
          </a:p>
        </p:txBody>
      </p:sp>
    </p:spTree>
    <p:extLst>
      <p:ext uri="{BB962C8B-B14F-4D97-AF65-F5344CB8AC3E}">
        <p14:creationId xmlns:p14="http://schemas.microsoft.com/office/powerpoint/2010/main" val="24072932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4.12d  </a:t>
            </a:r>
            <a:r>
              <a:rPr lang="en-US" dirty="0" smtClean="0"/>
              <a:t>Making room for igneous </a:t>
            </a:r>
            <a:r>
              <a:rPr lang="en-US" dirty="0" err="1" smtClean="0"/>
              <a:t>plutons</a:t>
            </a:r>
            <a:r>
              <a:rPr lang="en-US" dirty="0" smtClean="0"/>
              <a:t>.</a:t>
            </a:r>
          </a:p>
          <a:p>
            <a:r>
              <a:rPr lang="en-US" dirty="0" smtClean="0"/>
              <a:t>(</a:t>
            </a:r>
            <a:r>
              <a:rPr lang="en-US" dirty="0" err="1" smtClean="0"/>
              <a:t>d</a:t>
            </a:r>
            <a:r>
              <a:rPr lang="en-US" dirty="0" smtClean="0"/>
              <a:t>) </a:t>
            </a:r>
            <a:r>
              <a:rPr lang="en-US" dirty="0" err="1" smtClean="0"/>
              <a:t>Plutons</a:t>
            </a:r>
            <a:r>
              <a:rPr lang="en-US" dirty="0" smtClean="0"/>
              <a:t> may intrude as a succession of sill-like sheets.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54</a:t>
            </a:fld>
            <a:endParaRPr lang="en-US"/>
          </a:p>
        </p:txBody>
      </p:sp>
    </p:spTree>
    <p:extLst>
      <p:ext uri="{BB962C8B-B14F-4D97-AF65-F5344CB8AC3E}">
        <p14:creationId xmlns:p14="http://schemas.microsoft.com/office/powerpoint/2010/main" val="36352804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4.12e  </a:t>
            </a:r>
            <a:r>
              <a:rPr lang="en-US" dirty="0" smtClean="0"/>
              <a:t>Making room for igneous </a:t>
            </a:r>
            <a:r>
              <a:rPr lang="en-US" dirty="0" err="1" smtClean="0"/>
              <a:t>plutons</a:t>
            </a:r>
            <a:r>
              <a:rPr lang="en-US" dirty="0" smtClean="0"/>
              <a:t>.</a:t>
            </a:r>
          </a:p>
          <a:p>
            <a:r>
              <a:rPr lang="en-US" dirty="0" smtClean="0"/>
              <a:t>(</a:t>
            </a:r>
            <a:r>
              <a:rPr lang="en-US" dirty="0" err="1" smtClean="0"/>
              <a:t>e</a:t>
            </a:r>
            <a:r>
              <a:rPr lang="en-US" dirty="0" smtClean="0"/>
              <a:t>) A </a:t>
            </a:r>
            <a:r>
              <a:rPr lang="en-US" dirty="0" err="1" smtClean="0"/>
              <a:t>xenolith</a:t>
            </a:r>
            <a:r>
              <a:rPr lang="en-US" dirty="0" smtClean="0"/>
              <a:t> of darker rock surrounded by light-colored granite.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55</a:t>
            </a:fld>
            <a:endParaRPr lang="en-US"/>
          </a:p>
        </p:txBody>
      </p:sp>
    </p:spTree>
    <p:extLst>
      <p:ext uri="{BB962C8B-B14F-4D97-AF65-F5344CB8AC3E}">
        <p14:creationId xmlns:p14="http://schemas.microsoft.com/office/powerpoint/2010/main" val="13856612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4.13</a:t>
            </a:r>
            <a:r>
              <a:rPr lang="en-US" dirty="0" smtClean="0"/>
              <a:t>  Textures of igneous rocks, as viewed through a microscope. The field of view is about 3 mm. Crystalline rocks have interlocking crystals, fragmental rocks have </a:t>
            </a:r>
            <a:r>
              <a:rPr lang="en-US" dirty="0" err="1" smtClean="0"/>
              <a:t>clasts</a:t>
            </a:r>
            <a:r>
              <a:rPr lang="en-US" dirty="0" smtClean="0"/>
              <a:t> cemented or welded together, and glassy rocks contain glass (black material) as well as isolated crystals.</a:t>
            </a:r>
          </a:p>
          <a:p>
            <a:r>
              <a:rPr lang="en-US" dirty="0" smtClean="0"/>
              <a:t>(a) Granite is crystalline. (</a:t>
            </a:r>
            <a:r>
              <a:rPr lang="en-US" dirty="0" err="1" smtClean="0"/>
              <a:t>b</a:t>
            </a:r>
            <a:r>
              <a:rPr lang="en-US" dirty="0" smtClean="0"/>
              <a:t>) Tuff is fragmental. (</a:t>
            </a:r>
            <a:r>
              <a:rPr lang="en-US" dirty="0" err="1" smtClean="0"/>
              <a:t>c</a:t>
            </a:r>
            <a:r>
              <a:rPr lang="en-US" dirty="0" smtClean="0"/>
              <a:t>) Obsidian is glassy.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56</a:t>
            </a:fld>
            <a:endParaRPr lang="en-US"/>
          </a:p>
        </p:txBody>
      </p:sp>
    </p:spTree>
    <p:extLst>
      <p:ext uri="{BB962C8B-B14F-4D97-AF65-F5344CB8AC3E}">
        <p14:creationId xmlns:p14="http://schemas.microsoft.com/office/powerpoint/2010/main" val="13650228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4.14 </a:t>
            </a:r>
            <a:r>
              <a:rPr lang="en-US" dirty="0" smtClean="0"/>
              <a:t> Crystalline igneous rocks are classified based on composition and texture. The right side of the chart shows the percentages of different minerals in the different rock types.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57</a:t>
            </a:fld>
            <a:endParaRPr lang="en-US"/>
          </a:p>
        </p:txBody>
      </p:sp>
    </p:spTree>
    <p:extLst>
      <p:ext uri="{BB962C8B-B14F-4D97-AF65-F5344CB8AC3E}">
        <p14:creationId xmlns:p14="http://schemas.microsoft.com/office/powerpoint/2010/main" val="34121005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4.15</a:t>
            </a:r>
            <a:r>
              <a:rPr lang="en-US" dirty="0" smtClean="0"/>
              <a:t>  Examples of igneous rocks, arranged by grain size and composition.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58</a:t>
            </a:fld>
            <a:endParaRPr lang="en-US"/>
          </a:p>
        </p:txBody>
      </p:sp>
    </p:spTree>
    <p:extLst>
      <p:ext uri="{BB962C8B-B14F-4D97-AF65-F5344CB8AC3E}">
        <p14:creationId xmlns:p14="http://schemas.microsoft.com/office/powerpoint/2010/main" val="23965384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4.16  </a:t>
            </a:r>
            <a:r>
              <a:rPr lang="en-US" dirty="0" smtClean="0"/>
              <a:t>Some igneous rocks contain an abundance of vesicles, gas bubbles that were frozen into the rock as it cooled.</a:t>
            </a:r>
          </a:p>
          <a:p>
            <a:r>
              <a:rPr lang="en-US" dirty="0" smtClean="0"/>
              <a:t>(a) Pumice is a felsic glassy rock with tiny vesicles. (</a:t>
            </a:r>
            <a:r>
              <a:rPr lang="en-US" dirty="0" err="1" smtClean="0"/>
              <a:t>b</a:t>
            </a:r>
            <a:r>
              <a:rPr lang="en-US" dirty="0" smtClean="0"/>
              <a:t>) Scoria is a mafic glassy rock with many vesicles.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59</a:t>
            </a:fld>
            <a:endParaRPr lang="en-US"/>
          </a:p>
        </p:txBody>
      </p:sp>
    </p:spTree>
    <p:extLst>
      <p:ext uri="{BB962C8B-B14F-4D97-AF65-F5344CB8AC3E}">
        <p14:creationId xmlns:p14="http://schemas.microsoft.com/office/powerpoint/2010/main" val="865823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4.1c </a:t>
            </a:r>
            <a:r>
              <a:rPr lang="en-US" dirty="0" smtClean="0"/>
              <a:t> Formation and evolution of lava flows.</a:t>
            </a:r>
          </a:p>
          <a:p>
            <a:r>
              <a:rPr lang="en-US" dirty="0" smtClean="0"/>
              <a:t>(</a:t>
            </a:r>
            <a:r>
              <a:rPr lang="en-US" dirty="0" err="1" smtClean="0"/>
              <a:t>c</a:t>
            </a:r>
            <a:r>
              <a:rPr lang="en-US" dirty="0" smtClean="0"/>
              <a:t>) At a distance from the vent, the lava has completely crusted over with new rock, but the interior of the flow remains molten.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a:t>
            </a:fld>
            <a:endParaRPr lang="en-US"/>
          </a:p>
        </p:txBody>
      </p:sp>
    </p:spTree>
    <p:extLst>
      <p:ext uri="{BB962C8B-B14F-4D97-AF65-F5344CB8AC3E}">
        <p14:creationId xmlns:p14="http://schemas.microsoft.com/office/powerpoint/2010/main" val="29522088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4.16a  </a:t>
            </a:r>
            <a:r>
              <a:rPr lang="en-US" dirty="0" smtClean="0"/>
              <a:t>Some igneous rocks contain an abundance of vesicles, gas bubbles that were frozen into the rock as it cooled.</a:t>
            </a:r>
          </a:p>
          <a:p>
            <a:r>
              <a:rPr lang="en-US" dirty="0" smtClean="0"/>
              <a:t>(a) Pumice is a felsic glassy rock with tiny vesicles.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60</a:t>
            </a:fld>
            <a:endParaRPr lang="en-US"/>
          </a:p>
        </p:txBody>
      </p:sp>
    </p:spTree>
    <p:extLst>
      <p:ext uri="{BB962C8B-B14F-4D97-AF65-F5344CB8AC3E}">
        <p14:creationId xmlns:p14="http://schemas.microsoft.com/office/powerpoint/2010/main" val="22371238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4.16b  </a:t>
            </a:r>
            <a:r>
              <a:rPr lang="en-US" dirty="0" smtClean="0"/>
              <a:t>Some igneous rocks contain an abundance of vesicles, gas bubbles that were frozen into the rock as it cooled.</a:t>
            </a:r>
          </a:p>
          <a:p>
            <a:r>
              <a:rPr lang="en-US" dirty="0" smtClean="0"/>
              <a:t>(</a:t>
            </a:r>
            <a:r>
              <a:rPr lang="en-US" dirty="0" err="1" smtClean="0"/>
              <a:t>b</a:t>
            </a:r>
            <a:r>
              <a:rPr lang="en-US" dirty="0" smtClean="0"/>
              <a:t>) Scoria is a mafic glassy rock with many vesicles.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61</a:t>
            </a:fld>
            <a:endParaRPr lang="en-US"/>
          </a:p>
        </p:txBody>
      </p:sp>
    </p:spTree>
    <p:extLst>
      <p:ext uri="{BB962C8B-B14F-4D97-AF65-F5344CB8AC3E}">
        <p14:creationId xmlns:p14="http://schemas.microsoft.com/office/powerpoint/2010/main" val="40531385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Formation of Igneous Rocks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62</a:t>
            </a:fld>
            <a:endParaRPr lang="en-US"/>
          </a:p>
        </p:txBody>
      </p:sp>
    </p:spTree>
    <p:extLst>
      <p:ext uri="{BB962C8B-B14F-4D97-AF65-F5344CB8AC3E}">
        <p14:creationId xmlns:p14="http://schemas.microsoft.com/office/powerpoint/2010/main" val="8386778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4.17  </a:t>
            </a:r>
            <a:r>
              <a:rPr lang="en-US" dirty="0" smtClean="0"/>
              <a:t>The tectonic setting of igneous rocks.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63</a:t>
            </a:fld>
            <a:endParaRPr lang="en-US"/>
          </a:p>
        </p:txBody>
      </p:sp>
    </p:spTree>
    <p:extLst>
      <p:ext uri="{BB962C8B-B14F-4D97-AF65-F5344CB8AC3E}">
        <p14:creationId xmlns:p14="http://schemas.microsoft.com/office/powerpoint/2010/main" val="557535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4.18</a:t>
            </a:r>
            <a:r>
              <a:rPr lang="en-US" dirty="0" smtClean="0"/>
              <a:t>  A map showing the distribution of </a:t>
            </a:r>
            <a:r>
              <a:rPr lang="en-US" dirty="0" err="1" smtClean="0"/>
              <a:t>LIPs</a:t>
            </a:r>
            <a:r>
              <a:rPr lang="en-US" dirty="0" smtClean="0"/>
              <a:t> on Earth. The red areas are or once were underlain by immense volumes of basalt; not all of this basalt is exposed.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64</a:t>
            </a:fld>
            <a:endParaRPr lang="en-US"/>
          </a:p>
        </p:txBody>
      </p:sp>
    </p:spTree>
    <p:extLst>
      <p:ext uri="{BB962C8B-B14F-4D97-AF65-F5344CB8AC3E}">
        <p14:creationId xmlns:p14="http://schemas.microsoft.com/office/powerpoint/2010/main" val="19114215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4.19 </a:t>
            </a:r>
            <a:r>
              <a:rPr lang="en-US" dirty="0" smtClean="0"/>
              <a:t> Flood basalts form when vast quantities of low-viscosity mafic lava “floods” over the landscape and freezes into a thin sheet. Accumulation of successive flows builds a flat-topped plateau.</a:t>
            </a:r>
          </a:p>
          <a:p>
            <a:r>
              <a:rPr lang="en-US" dirty="0" smtClean="0"/>
              <a:t>(a) The plume model for forming flood basalts. (</a:t>
            </a:r>
            <a:r>
              <a:rPr lang="en-US" dirty="0" err="1" smtClean="0"/>
              <a:t>b</a:t>
            </a:r>
            <a:r>
              <a:rPr lang="en-US" dirty="0" smtClean="0"/>
              <a:t>) Flood basalts form the layers exposed in Palouse Canyon, Washington. (</a:t>
            </a:r>
            <a:r>
              <a:rPr lang="en-US" dirty="0" err="1" smtClean="0"/>
              <a:t>c</a:t>
            </a:r>
            <a:r>
              <a:rPr lang="en-US" dirty="0" smtClean="0"/>
              <a:t>) Flood basalts underlie the Columbia River Plateau in Washington and Oregon, the dark area of this map.</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65</a:t>
            </a:fld>
            <a:endParaRPr lang="en-US"/>
          </a:p>
        </p:txBody>
      </p:sp>
    </p:spTree>
    <p:extLst>
      <p:ext uri="{BB962C8B-B14F-4D97-AF65-F5344CB8AC3E}">
        <p14:creationId xmlns:p14="http://schemas.microsoft.com/office/powerpoint/2010/main" val="21876215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4.19a </a:t>
            </a:r>
            <a:r>
              <a:rPr lang="en-US" dirty="0" smtClean="0"/>
              <a:t> Flood basalts form when vast quantities of low-viscosity mafic lava “floods” over the landscape and freezes into a thin sheet. Accumulation of successive flows builds a flat-topped plateau.</a:t>
            </a:r>
          </a:p>
          <a:p>
            <a:r>
              <a:rPr lang="en-US" dirty="0" smtClean="0"/>
              <a:t>(a) The plume model for forming flood basalts.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66</a:t>
            </a:fld>
            <a:endParaRPr lang="en-US"/>
          </a:p>
        </p:txBody>
      </p:sp>
    </p:spTree>
    <p:extLst>
      <p:ext uri="{BB962C8B-B14F-4D97-AF65-F5344CB8AC3E}">
        <p14:creationId xmlns:p14="http://schemas.microsoft.com/office/powerpoint/2010/main" val="39857169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4.19b</a:t>
            </a:r>
            <a:r>
              <a:rPr lang="en-US" dirty="0" smtClean="0"/>
              <a:t> Flood basalts form when vast quantities of low-viscosity mafic lava “floods” over the landscape and freezes into a thin sheet. Accumulation of successive flows builds a flat-topped plateau.</a:t>
            </a:r>
          </a:p>
          <a:p>
            <a:r>
              <a:rPr lang="en-US" dirty="0" smtClean="0"/>
              <a:t>(</a:t>
            </a:r>
            <a:r>
              <a:rPr lang="en-US" dirty="0" err="1" smtClean="0"/>
              <a:t>b</a:t>
            </a:r>
            <a:r>
              <a:rPr lang="en-US" dirty="0" smtClean="0"/>
              <a:t>) Flood basalts form the layers exposed in Palouse Canyon, Washington.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67</a:t>
            </a:fld>
            <a:endParaRPr lang="en-US"/>
          </a:p>
        </p:txBody>
      </p:sp>
    </p:spTree>
    <p:extLst>
      <p:ext uri="{BB962C8B-B14F-4D97-AF65-F5344CB8AC3E}">
        <p14:creationId xmlns:p14="http://schemas.microsoft.com/office/powerpoint/2010/main" val="387387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4.19c </a:t>
            </a:r>
            <a:r>
              <a:rPr lang="en-US" dirty="0" smtClean="0"/>
              <a:t> Flood basalts form when vast quantities of low-viscosity mafic lava “floods” over the landscape and freezes into a thin sheet. Accumulation of successive flows builds a flat-topped plateau.</a:t>
            </a:r>
          </a:p>
          <a:p>
            <a:r>
              <a:rPr lang="en-US" dirty="0" smtClean="0"/>
              <a:t>(</a:t>
            </a:r>
            <a:r>
              <a:rPr lang="en-US" dirty="0" err="1" smtClean="0"/>
              <a:t>c</a:t>
            </a:r>
            <a:r>
              <a:rPr lang="en-US" dirty="0" smtClean="0"/>
              <a:t>) Flood basalts underlie the Columbia River Plateau in Washington and Oregon, the dark area of this map.</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68</a:t>
            </a:fld>
            <a:endParaRPr lang="en-US"/>
          </a:p>
        </p:txBody>
      </p:sp>
    </p:spTree>
    <p:extLst>
      <p:ext uri="{BB962C8B-B14F-4D97-AF65-F5344CB8AC3E}">
        <p14:creationId xmlns:p14="http://schemas.microsoft.com/office/powerpoint/2010/main" val="2969028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4.1d </a:t>
            </a:r>
            <a:r>
              <a:rPr lang="en-US" dirty="0" smtClean="0"/>
              <a:t> Formation and evolution of lava flows.</a:t>
            </a:r>
          </a:p>
          <a:p>
            <a:r>
              <a:rPr lang="en-US" dirty="0" smtClean="0"/>
              <a:t>(</a:t>
            </a:r>
            <a:r>
              <a:rPr lang="en-US" dirty="0" err="1" smtClean="0"/>
              <a:t>d</a:t>
            </a:r>
            <a:r>
              <a:rPr lang="en-US" dirty="0" smtClean="0"/>
              <a:t>) Eventually, the flow cools completely and becomes a layer of new rock. This flow engulfed a road on Hawaii.</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a:t>
            </a:fld>
            <a:endParaRPr lang="en-US"/>
          </a:p>
        </p:txBody>
      </p:sp>
    </p:spTree>
    <p:extLst>
      <p:ext uri="{BB962C8B-B14F-4D97-AF65-F5344CB8AC3E}">
        <p14:creationId xmlns:p14="http://schemas.microsoft.com/office/powerpoint/2010/main" val="2575501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4.2 </a:t>
            </a:r>
            <a:r>
              <a:rPr lang="en-US" dirty="0" smtClean="0"/>
              <a:t> The intrusive and extrusive realms.</a:t>
            </a:r>
          </a:p>
          <a:p>
            <a:r>
              <a:rPr lang="en-US" dirty="0" smtClean="0"/>
              <a:t>(a) The intrusive realm lies underground and the extrusive realm lies aboveground. Lava flows, as well as various types of ash eruptions, all produce extrusive rocks. (</a:t>
            </a:r>
            <a:r>
              <a:rPr lang="en-US" dirty="0" err="1" smtClean="0"/>
              <a:t>b</a:t>
            </a:r>
            <a:r>
              <a:rPr lang="en-US" dirty="0" smtClean="0"/>
              <a:t>) Extrusive rocks include lava flows and pyroclastic layers. (</a:t>
            </a:r>
            <a:r>
              <a:rPr lang="en-US" dirty="0" err="1" smtClean="0"/>
              <a:t>c</a:t>
            </a:r>
            <a:r>
              <a:rPr lang="en-US" dirty="0" smtClean="0"/>
              <a:t>) An intrusion of basalt (dark rock) cuts across a mass of granite (light rock).</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a:t>
            </a:fld>
            <a:endParaRPr lang="en-US"/>
          </a:p>
        </p:txBody>
      </p:sp>
    </p:spTree>
    <p:extLst>
      <p:ext uri="{BB962C8B-B14F-4D97-AF65-F5344CB8AC3E}">
        <p14:creationId xmlns:p14="http://schemas.microsoft.com/office/powerpoint/2010/main" val="643856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4.2a </a:t>
            </a:r>
            <a:r>
              <a:rPr lang="en-US" dirty="0" smtClean="0"/>
              <a:t> The intrusive and extrusive realms.</a:t>
            </a:r>
          </a:p>
          <a:p>
            <a:r>
              <a:rPr lang="en-US" dirty="0" smtClean="0"/>
              <a:t>(a) The intrusive realm lies underground and the extrusive realm lies aboveground. Lava flows, as well as various types of ash eruptions, all produce extrusive rocks.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a:t>
            </a:fld>
            <a:endParaRPr lang="en-US"/>
          </a:p>
        </p:txBody>
      </p:sp>
    </p:spTree>
    <p:extLst>
      <p:ext uri="{BB962C8B-B14F-4D97-AF65-F5344CB8AC3E}">
        <p14:creationId xmlns:p14="http://schemas.microsoft.com/office/powerpoint/2010/main" val="2002924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a:t>
            </a:r>
            <a:r>
              <a:rPr lang="en-US" sz="1200" dirty="0">
                <a:latin typeface="Arial"/>
                <a:cs typeface="Arial"/>
              </a:rPr>
              <a:t>Edition </a:t>
            </a:r>
          </a:p>
          <a:p>
            <a:pPr algn="r"/>
            <a:r>
              <a:rPr lang="en-US" sz="1200" dirty="0">
                <a:latin typeface="Arial"/>
                <a:cs typeface="Arial"/>
              </a:rPr>
              <a:t>Copyright © </a:t>
            </a:r>
            <a:r>
              <a:rPr lang="en-US" sz="1200" dirty="0" smtClean="0">
                <a:latin typeface="Arial"/>
                <a:cs typeface="Arial"/>
              </a:rPr>
              <a:t>2016 </a:t>
            </a:r>
            <a:r>
              <a:rPr lang="en-US" sz="1200" dirty="0">
                <a:latin typeface="Arial"/>
                <a:cs typeface="Arial"/>
              </a:rPr>
              <a:t>W. W. Norton &amp; Company</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Box 5"/>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685800" y="228600"/>
            <a:ext cx="7772400" cy="1524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717" name="Rectangle 5"/>
          <p:cNvSpPr>
            <a:spLocks noGrp="1" noChangeArrowheads="1"/>
          </p:cNvSpPr>
          <p:nvPr>
            <p:ph type="ftr" sz="quarter" idx="3"/>
          </p:nvPr>
        </p:nvSpPr>
        <p:spPr bwMode="auto">
          <a:xfrm>
            <a:off x="685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2pPr>
      <a:lvl3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3pPr>
      <a:lvl4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4pPr>
      <a:lvl5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9pPr>
    </p:titleStyle>
    <p:bodyStyle>
      <a:lvl1pPr marL="342900" indent="-342900" algn="l" rtl="0" fontAlgn="base">
        <a:spcBef>
          <a:spcPct val="20000"/>
        </a:spcBef>
        <a:spcAft>
          <a:spcPct val="0"/>
        </a:spcAft>
        <a:buFont typeface="Wingdings" charset="2"/>
        <a:buChar char="s"/>
        <a:defRPr sz="3200">
          <a:solidFill>
            <a:schemeClr val="tx1"/>
          </a:solidFill>
          <a:latin typeface="+mn-lt"/>
          <a:ea typeface="+mn-ea"/>
          <a:cs typeface="+mn-cs"/>
        </a:defRPr>
      </a:lvl1pPr>
      <a:lvl2pPr marL="742950" indent="-285750" algn="l" rtl="0" fontAlgn="base">
        <a:spcBef>
          <a:spcPct val="20000"/>
        </a:spcBef>
        <a:spcAft>
          <a:spcPct val="0"/>
        </a:spcAft>
        <a:buFont typeface="Wingdings" charset="2"/>
        <a:buChar char="s"/>
        <a:defRPr sz="2800">
          <a:solidFill>
            <a:schemeClr val="tx1"/>
          </a:solidFill>
          <a:latin typeface="+mn-lt"/>
          <a:ea typeface="+mn-ea"/>
          <a:cs typeface="+mn-cs"/>
        </a:defRPr>
      </a:lvl2pPr>
      <a:lvl3pPr marL="1143000" indent="-228600" algn="l" rtl="0" fontAlgn="base">
        <a:spcBef>
          <a:spcPct val="20000"/>
        </a:spcBef>
        <a:spcAft>
          <a:spcPct val="0"/>
        </a:spcAft>
        <a:buFont typeface="Wingdings" charset="2"/>
        <a:buChar char="s"/>
        <a:defRPr sz="2400">
          <a:solidFill>
            <a:schemeClr val="tx1"/>
          </a:solidFill>
          <a:latin typeface="+mn-lt"/>
          <a:ea typeface="+mn-ea"/>
          <a:cs typeface="+mn-cs"/>
        </a:defRPr>
      </a:lvl3pPr>
      <a:lvl4pPr marL="1600200" indent="-228600" algn="l" rtl="0" fontAlgn="base">
        <a:spcBef>
          <a:spcPct val="20000"/>
        </a:spcBef>
        <a:spcAft>
          <a:spcPct val="0"/>
        </a:spcAft>
        <a:buFont typeface="Wingdings" charset="2"/>
        <a:buChar char="s"/>
        <a:defRPr sz="2000">
          <a:solidFill>
            <a:schemeClr val="tx1"/>
          </a:solidFill>
          <a:latin typeface="+mn-lt"/>
          <a:ea typeface="+mn-ea"/>
          <a:cs typeface="+mn-cs"/>
        </a:defRPr>
      </a:lvl4pPr>
      <a:lvl5pPr marL="2057400" indent="-228600" algn="l" rtl="0" fontAlgn="base">
        <a:spcBef>
          <a:spcPct val="20000"/>
        </a:spcBef>
        <a:spcAft>
          <a:spcPct val="0"/>
        </a:spcAft>
        <a:buFont typeface="Wingdings"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5" name="Rectangle 25"/>
          <p:cNvSpPr>
            <a:spLocks noGrp="1" noChangeArrowheads="1"/>
          </p:cNvSpPr>
          <p:nvPr/>
        </p:nvSpPr>
        <p:spPr bwMode="auto">
          <a:xfrm>
            <a:off x="1371600" y="4572000"/>
            <a:ext cx="6400800" cy="1524000"/>
          </a:xfrm>
          <a:prstGeom prst="rect">
            <a:avLst/>
          </a:prstGeom>
          <a:noFill/>
          <a:ln w="9525">
            <a:noFill/>
            <a:miter lim="800000"/>
            <a:headEnd/>
            <a:tailEnd/>
          </a:ln>
          <a:effectLst/>
        </p:spPr>
        <p:txBody>
          <a:bodyPr>
            <a:prstTxWarp prst="textNoShape">
              <a:avLst/>
            </a:prstTxWarp>
          </a:bodyPr>
          <a:lstStyle/>
          <a:p>
            <a:pPr algn="ctr"/>
            <a:r>
              <a:rPr lang="en-US" sz="2800" b="1" dirty="0">
                <a:solidFill>
                  <a:schemeClr val="tx2"/>
                </a:solidFill>
                <a:latin typeface="Verdana" charset="0"/>
              </a:rPr>
              <a:t>Chapter</a:t>
            </a:r>
            <a:r>
              <a:rPr lang="en-US" sz="2800" b="1" dirty="0" smtClean="0">
                <a:solidFill>
                  <a:schemeClr val="tx2"/>
                </a:solidFill>
                <a:latin typeface="Verdana" charset="0"/>
              </a:rPr>
              <a:t> 4</a:t>
            </a:r>
          </a:p>
          <a:p>
            <a:pPr algn="ctr"/>
            <a:r>
              <a:rPr lang="en-US" sz="2800" dirty="0" smtClean="0">
                <a:solidFill>
                  <a:schemeClr val="tx2"/>
                </a:solidFill>
                <a:latin typeface="Verdana" charset="0"/>
              </a:rPr>
              <a:t>Up from the Inferno:</a:t>
            </a:r>
          </a:p>
          <a:p>
            <a:pPr algn="ctr"/>
            <a:r>
              <a:rPr lang="en-US" sz="2800" dirty="0" smtClean="0">
                <a:solidFill>
                  <a:schemeClr val="tx2"/>
                </a:solidFill>
                <a:latin typeface="Verdana" charset="0"/>
              </a:rPr>
              <a:t>Magma and Igneous Rocks</a:t>
            </a:r>
            <a:endParaRPr lang="en-US" sz="2800" dirty="0">
              <a:solidFill>
                <a:schemeClr val="tx2"/>
              </a:solidFill>
              <a:latin typeface="Verdana" charset="0"/>
            </a:endParaRPr>
          </a:p>
        </p:txBody>
      </p:sp>
      <p:sp>
        <p:nvSpPr>
          <p:cNvPr id="102426" name="Text Box 26"/>
          <p:cNvSpPr txBox="1">
            <a:spLocks noChangeArrowheads="1"/>
          </p:cNvSpPr>
          <p:nvPr/>
        </p:nvSpPr>
        <p:spPr bwMode="auto">
          <a:xfrm>
            <a:off x="0" y="6477000"/>
            <a:ext cx="9144000" cy="274638"/>
          </a:xfrm>
          <a:prstGeom prst="rect">
            <a:avLst/>
          </a:prstGeom>
          <a:noFill/>
          <a:ln w="9525">
            <a:noFill/>
            <a:miter lim="800000"/>
            <a:headEnd/>
            <a:tailEnd/>
          </a:ln>
          <a:effectLst/>
        </p:spPr>
        <p:txBody>
          <a:bodyPr>
            <a:prstTxWarp prst="textNoShape">
              <a:avLst/>
            </a:prstTxWarp>
            <a:spAutoFit/>
          </a:bodyPr>
          <a:lstStyle/>
          <a:p>
            <a:pPr algn="ctr"/>
            <a:r>
              <a:rPr lang="en-US" sz="1200" b="1" dirty="0">
                <a:solidFill>
                  <a:schemeClr val="tx2"/>
                </a:solidFill>
                <a:latin typeface="Verdana" charset="0"/>
              </a:rPr>
              <a:t>©</a:t>
            </a:r>
            <a:r>
              <a:rPr lang="en-US" sz="1200" b="1" dirty="0" smtClean="0">
                <a:solidFill>
                  <a:schemeClr val="tx2"/>
                </a:solidFill>
                <a:latin typeface="Verdana" charset="0"/>
              </a:rPr>
              <a:t>2016 </a:t>
            </a:r>
            <a:r>
              <a:rPr lang="en-US" sz="1200" b="1" dirty="0">
                <a:solidFill>
                  <a:schemeClr val="tx2"/>
                </a:solidFill>
                <a:latin typeface="Verdana" charset="0"/>
              </a:rPr>
              <a:t>W. W. Norton &amp; Company, Inc.</a:t>
            </a:r>
          </a:p>
        </p:txBody>
      </p:sp>
      <p:sp>
        <p:nvSpPr>
          <p:cNvPr id="102427" name="Text Box 27"/>
          <p:cNvSpPr txBox="1">
            <a:spLocks noChangeArrowheads="1"/>
          </p:cNvSpPr>
          <p:nvPr/>
        </p:nvSpPr>
        <p:spPr bwMode="auto">
          <a:xfrm>
            <a:off x="933450" y="914400"/>
            <a:ext cx="7277100" cy="457200"/>
          </a:xfrm>
          <a:prstGeom prst="rect">
            <a:avLst/>
          </a:prstGeom>
          <a:noFill/>
          <a:ln w="9525">
            <a:noFill/>
            <a:miter lim="800000"/>
            <a:headEnd/>
            <a:tailEnd/>
          </a:ln>
          <a:effectLst/>
        </p:spPr>
        <p:txBody>
          <a:bodyPr>
            <a:prstTxWarp prst="textNoShape">
              <a:avLst/>
            </a:prstTxWarp>
            <a:spAutoFit/>
          </a:bodyPr>
          <a:lstStyle/>
          <a:p>
            <a:pPr algn="ctr"/>
            <a:r>
              <a:rPr lang="en-US">
                <a:solidFill>
                  <a:schemeClr val="tx2"/>
                </a:solidFill>
                <a:latin typeface="Verdana" charset="0"/>
              </a:rPr>
              <a:t>Stephen Marshak</a:t>
            </a:r>
          </a:p>
        </p:txBody>
      </p:sp>
      <p:sp>
        <p:nvSpPr>
          <p:cNvPr id="102428" name="Text Box 28"/>
          <p:cNvSpPr txBox="1">
            <a:spLocks noChangeArrowheads="1"/>
          </p:cNvSpPr>
          <p:nvPr/>
        </p:nvSpPr>
        <p:spPr bwMode="auto">
          <a:xfrm>
            <a:off x="3213894" y="3413125"/>
            <a:ext cx="2716212" cy="396875"/>
          </a:xfrm>
          <a:prstGeom prst="rect">
            <a:avLst/>
          </a:prstGeom>
          <a:noFill/>
          <a:ln w="9525">
            <a:noFill/>
            <a:miter lim="800000"/>
            <a:headEnd/>
            <a:tailEnd/>
          </a:ln>
          <a:effectLst/>
        </p:spPr>
        <p:txBody>
          <a:bodyPr>
            <a:prstTxWarp prst="textNoShape">
              <a:avLst/>
            </a:prstTxWarp>
            <a:spAutoFit/>
          </a:bodyPr>
          <a:lstStyle/>
          <a:p>
            <a:pPr algn="ctr"/>
            <a:r>
              <a:rPr lang="en-US" sz="2000" b="1">
                <a:solidFill>
                  <a:schemeClr val="tx2"/>
                </a:solidFill>
                <a:latin typeface="Verdana" charset="0"/>
              </a:rPr>
              <a:t>FIFTH EDITION</a:t>
            </a:r>
            <a:endParaRPr lang="en-US">
              <a:solidFill>
                <a:schemeClr val="tx2"/>
              </a:solidFill>
              <a:ea typeface="ＭＳ Ｐゴシック" charset="-128"/>
              <a:cs typeface="ＭＳ Ｐゴシック" charset="-128"/>
            </a:endParaRPr>
          </a:p>
        </p:txBody>
      </p:sp>
      <p:sp>
        <p:nvSpPr>
          <p:cNvPr id="102429" name="Line 29"/>
          <p:cNvSpPr>
            <a:spLocks noChangeShapeType="1"/>
          </p:cNvSpPr>
          <p:nvPr/>
        </p:nvSpPr>
        <p:spPr bwMode="auto">
          <a:xfrm>
            <a:off x="0" y="7620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0" name="Line 30"/>
          <p:cNvSpPr>
            <a:spLocks noChangeShapeType="1"/>
          </p:cNvSpPr>
          <p:nvPr/>
        </p:nvSpPr>
        <p:spPr bwMode="auto">
          <a:xfrm>
            <a:off x="0" y="39624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1" name="Rectangle 31"/>
          <p:cNvSpPr>
            <a:spLocks noGrp="1" noChangeArrowheads="1"/>
          </p:cNvSpPr>
          <p:nvPr/>
        </p:nvSpPr>
        <p:spPr bwMode="auto">
          <a:xfrm>
            <a:off x="0" y="1447800"/>
            <a:ext cx="9144000" cy="1905000"/>
          </a:xfrm>
          <a:prstGeom prst="rect">
            <a:avLst/>
          </a:prstGeom>
          <a:noFill/>
          <a:ln w="9525">
            <a:noFill/>
            <a:miter lim="800000"/>
            <a:headEnd/>
            <a:tailEnd/>
          </a:ln>
          <a:effectLst/>
        </p:spPr>
        <p:txBody>
          <a:bodyPr anchor="ctr">
            <a:prstTxWarp prst="textNoShape">
              <a:avLst/>
            </a:prstTxWarp>
          </a:bodyPr>
          <a:lstStyle/>
          <a:p>
            <a:pPr algn="ctr"/>
            <a:r>
              <a:rPr lang="en-US" sz="4400" b="1" dirty="0" smtClean="0">
                <a:solidFill>
                  <a:schemeClr val="tx2"/>
                </a:solidFill>
                <a:latin typeface="Verdana" charset="0"/>
              </a:rPr>
              <a:t>ESSENTIALS OF</a:t>
            </a:r>
          </a:p>
          <a:p>
            <a:pPr algn="ctr"/>
            <a:r>
              <a:rPr lang="en-US" sz="6800" b="1" dirty="0" smtClean="0">
                <a:solidFill>
                  <a:srgbClr val="E88C2A"/>
                </a:solidFill>
                <a:latin typeface="Verdana" charset="0"/>
              </a:rPr>
              <a:t>Geology</a:t>
            </a:r>
            <a:endParaRPr lang="en-US" sz="6800" b="1" dirty="0">
              <a:solidFill>
                <a:srgbClr val="E88C2A"/>
              </a:solidFill>
              <a:latin typeface="Verdana"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ck consists of a solidified lava flow and dark pyroclastic layers underneath it."/>
          <p:cNvPicPr>
            <a:picLocks noChangeAspect="1"/>
          </p:cNvPicPr>
          <p:nvPr/>
        </p:nvPicPr>
        <p:blipFill>
          <a:blip r:embed="rId3"/>
          <a:stretch>
            <a:fillRect/>
          </a:stretch>
        </p:blipFill>
        <p:spPr>
          <a:xfrm>
            <a:off x="335279" y="318516"/>
            <a:ext cx="8473440" cy="583996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 mass of brown rock with an intrusion of black rock in the middle."/>
          <p:cNvPicPr>
            <a:picLocks noChangeAspect="1"/>
          </p:cNvPicPr>
          <p:nvPr/>
        </p:nvPicPr>
        <p:blipFill>
          <a:blip r:embed="rId3"/>
          <a:stretch>
            <a:fillRect/>
          </a:stretch>
        </p:blipFill>
        <p:spPr>
          <a:xfrm>
            <a:off x="304800" y="318516"/>
            <a:ext cx="8534400" cy="583996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is a graph of temperature versus pressure and depth. Temperature rises from left to right on the graph. Both geotherms are curves starting beneath 600 kilometers (or 200 thousands bars) and rising to the crust. The initial temperature for the solidus geotherm is above 2000 degrees Celsius, and its final temperature is a bit above 1000 degrees Celsius. The initial temperature for the liquidus geotherm is between 2000 and 3000 degrees Celsius, and its final temperature is a bit below 2000 degrees Celsius. The area left of the solidus geotherm is labeled as solid, and the area right of the liquidus geotherm is labeled as liquid. Most area of the graph illustrates asthenosphere, but less than 50 kilometers above it belong to lithosphere, with crust lying above it. Another geotherm lies below and left of the solidus geotherm and rock rises along it from point A to point B on the solidus geotherm. Part b shows 3 types of decompression melting. The first type of decompression melting occurs in the mantle plume. The second type of decompression melting occurs beneath the rift. The third type of decompression melting occurs beneath a mid-ocean ridge. In each type a volume of hot asthenosphere rises over time and exposes through lithospheric mantle and crust. In the case of the rift the volume is greater than in other cases and it pushes the mantle aside."/>
          <p:cNvPicPr>
            <a:picLocks noChangeAspect="1"/>
          </p:cNvPicPr>
          <p:nvPr/>
        </p:nvPicPr>
        <p:blipFill>
          <a:blip r:embed="rId3"/>
          <a:stretch>
            <a:fillRect/>
          </a:stretch>
        </p:blipFill>
        <p:spPr>
          <a:xfrm>
            <a:off x="655320" y="328583"/>
            <a:ext cx="7833360" cy="5819834"/>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graph of temperature versus pressure and depth shows solidus and liquidus geotherms. Temperature rises from left to right on the graph. Both geotherms are curves starting beneath 600 kilometers (or 200 thousands bars) and rising to the crust. The initial temperature for the solidus geotherm is above 2000 degrees Celsius, and its final temperature is a bit above 1000 degrees Celsius. The initial temperature for the liquidus geotherm is between 2000 and 3000 degrees Celsius, and its final temperature is a bit below 2000 degrees Celsius. The area left of the solidus geotherm is labeled as solid, and the area right of the liquidus geotherm is labeled as liquid. Most area of the graph illustrates asthenosphere, but less than 50 kilometers above it belong to lithosphere, with crust lying above it. Another geotherm lies below and left of the solidus geotherm and rock rises along it from point A to point B on the solidus geotherm."/>
          <p:cNvPicPr>
            <a:picLocks noChangeAspect="1"/>
          </p:cNvPicPr>
          <p:nvPr/>
        </p:nvPicPr>
        <p:blipFill>
          <a:blip r:embed="rId3"/>
          <a:stretch>
            <a:fillRect/>
          </a:stretch>
        </p:blipFill>
        <p:spPr>
          <a:xfrm>
            <a:off x="1716023" y="318516"/>
            <a:ext cx="5711952" cy="583996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types of decompression melting. The first type of decompression melting occurs in the mantle plume. The second type of decompression melting occurs beneath the rift. The third type of decompression melting occurs beneath a mid-ocean ridge. In each type a volume of hot asthenosphere rises over time and exposes through lithospheric mantle and crust. In the case of the rift the volume is greater than in other cases and it pushes the mantle aside."/>
          <p:cNvPicPr>
            <a:picLocks noChangeAspect="1"/>
          </p:cNvPicPr>
          <p:nvPr/>
        </p:nvPicPr>
        <p:blipFill>
          <a:blip r:embed="rId3"/>
          <a:stretch>
            <a:fillRect/>
          </a:stretch>
        </p:blipFill>
        <p:spPr>
          <a:xfrm>
            <a:off x="2764535" y="318516"/>
            <a:ext cx="3614928" cy="583996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schemes for concepts of flux and heat-transfer melting. The flux melting scheme shows a subducting plate entering hot mantle beneath an ocean coast. A crust of the subducting plate releases volatiles. After being released the volatiles start melting and rising to a volcanic arc. The heat-transfer scheme shows magma rising through the lithospheric mantle to the crust and becoming cooler. Heat from the cooling magma melts the crust. A bigger volcano erupts cooler melt, and a smaller volcano erupts hotter melt."/>
          <p:cNvPicPr>
            <a:picLocks noChangeAspect="1"/>
          </p:cNvPicPr>
          <p:nvPr/>
        </p:nvPicPr>
        <p:blipFill>
          <a:blip r:embed="rId3"/>
          <a:stretch>
            <a:fillRect/>
          </a:stretch>
        </p:blipFill>
        <p:spPr>
          <a:xfrm>
            <a:off x="304800" y="1409700"/>
            <a:ext cx="8534400" cy="36576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diagram shows flux melting in the subduction zone. A subducting plate enters hot mantle beneath an ocean coast. The crust of the subducting plate releases volatiles. After being released the volatiles start melting and rising to a volcanic arc.  "/>
          <p:cNvPicPr>
            <a:picLocks noChangeAspect="1"/>
          </p:cNvPicPr>
          <p:nvPr/>
        </p:nvPicPr>
        <p:blipFill>
          <a:blip r:embed="rId3"/>
          <a:stretch>
            <a:fillRect/>
          </a:stretch>
        </p:blipFill>
        <p:spPr>
          <a:xfrm>
            <a:off x="996696" y="318516"/>
            <a:ext cx="7150608" cy="583996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diagram shows heat-transfer melting. Magma rises through the lithospheric mantle to the crust and becomes cooler. Heat from the cooling magma melts the crust. A bigger volcano erupts cooler melt, and a smaller volcano erupts hotter melt."/>
          <p:cNvPicPr>
            <a:picLocks noChangeAspect="1"/>
          </p:cNvPicPr>
          <p:nvPr/>
        </p:nvPicPr>
        <p:blipFill>
          <a:blip r:embed="rId3"/>
          <a:stretch>
            <a:fillRect/>
          </a:stretch>
        </p:blipFill>
        <p:spPr>
          <a:xfrm>
            <a:off x="883920" y="318516"/>
            <a:ext cx="7376160" cy="583996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table of compositional categories of magma. For each type of magma a proportion of its weight that consists of silica is presented. For felsic (or silicic) magma the proportion is between 66 and 76 percent. For intermediate magma, the proportion is between 52 and 66 percent. For mafic magma, the proportion is between 45 and 52 percent. For ultramafic magma, the proportion is between 38 and 45 percent. "/>
          <p:cNvPicPr>
            <a:picLocks noChangeAspect="1"/>
          </p:cNvPicPr>
          <p:nvPr/>
        </p:nvPicPr>
        <p:blipFill>
          <a:blip r:embed="rId3"/>
          <a:stretch>
            <a:fillRect/>
          </a:stretch>
        </p:blipFill>
        <p:spPr>
          <a:xfrm>
            <a:off x="716279" y="1598676"/>
            <a:ext cx="7711440" cy="327964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shows a temperature versus silica content graph and four melting stages for rock. As the temperature increases, the relative silica content of magma decreases. During the first stage rock does  not melt. During next steps rock melts partially and then melts almost completely. When melting rock includes less crystals in each stage. Part b shows mixing and assimilation processes. During the process deep magma rises. Blocks of rock from the surrounding walls fall into the magma and dissolve. This is the assimilation process. As the magma rises further, partial melting of wall rock produces new magma that mixes with the magma from below. This is the mixing process."/>
          <p:cNvPicPr>
            <a:picLocks noChangeAspect="1"/>
          </p:cNvPicPr>
          <p:nvPr/>
        </p:nvPicPr>
        <p:blipFill>
          <a:blip r:embed="rId3"/>
          <a:stretch>
            <a:fillRect/>
          </a:stretch>
        </p:blipFill>
        <p:spPr>
          <a:xfrm>
            <a:off x="304800" y="1653539"/>
            <a:ext cx="8534400" cy="316992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the Wind River Mountains in Wyoming."/>
          <p:cNvPicPr>
            <a:picLocks noChangeAspect="1"/>
          </p:cNvPicPr>
          <p:nvPr/>
        </p:nvPicPr>
        <p:blipFill>
          <a:blip r:embed="rId3"/>
          <a:stretch>
            <a:fillRect/>
          </a:stretch>
        </p:blipFill>
        <p:spPr>
          <a:xfrm>
            <a:off x="347471" y="318516"/>
            <a:ext cx="8449056" cy="583996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emperature versus silica content graph and four melting stages for rock are shown. As the temperature increases, the relative silica content of magma decreases. In the first stage rock does not melt. During next stages rock melts partially and then melts almost completely. When melting rock includes less crystals in each stage."/>
          <p:cNvPicPr>
            <a:picLocks noChangeAspect="1"/>
          </p:cNvPicPr>
          <p:nvPr/>
        </p:nvPicPr>
        <p:blipFill>
          <a:blip r:embed="rId3"/>
          <a:stretch>
            <a:fillRect/>
          </a:stretch>
        </p:blipFill>
        <p:spPr>
          <a:xfrm>
            <a:off x="304800" y="501395"/>
            <a:ext cx="8534400" cy="5474208"/>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diagram shows mixing and assimilation processes during the process when deep magma rises. Blocks of rock from the surrounding walls fall into the magma and dissolve. This is the assimilation process. As the magma rises further, partial melting of wall rock produces new magma that mixes with the magma from below. This is the mixing process."/>
          <p:cNvPicPr>
            <a:picLocks noChangeAspect="1"/>
          </p:cNvPicPr>
          <p:nvPr/>
        </p:nvPicPr>
        <p:blipFill>
          <a:blip r:embed="rId3"/>
          <a:stretch>
            <a:fillRect/>
          </a:stretch>
        </p:blipFill>
        <p:spPr>
          <a:xfrm>
            <a:off x="304800" y="516635"/>
            <a:ext cx="8534400" cy="544372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cases of lava behavior labeled as a and b. In case a, a lava fountain spurts out of the plane top of the volcano, and a lava flow spreads widely round the top. In case b, a lava flows out of the top of the volcano. A lava dome surrounds the top in case b. "/>
          <p:cNvPicPr>
            <a:picLocks noChangeAspect="1"/>
          </p:cNvPicPr>
          <p:nvPr/>
        </p:nvPicPr>
        <p:blipFill>
          <a:blip r:embed="rId3"/>
          <a:stretch>
            <a:fillRect/>
          </a:stretch>
        </p:blipFill>
        <p:spPr>
          <a:xfrm>
            <a:off x="1798320" y="318516"/>
            <a:ext cx="5547360" cy="583996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va is erupting from the volcano. The lava fountain spurts out of the plane top of the volcano, and a lava flow spreads widely round the top."/>
          <p:cNvPicPr>
            <a:picLocks noChangeAspect="1"/>
          </p:cNvPicPr>
          <p:nvPr/>
        </p:nvPicPr>
        <p:blipFill>
          <a:blip r:embed="rId3"/>
          <a:stretch>
            <a:fillRect/>
          </a:stretch>
        </p:blipFill>
        <p:spPr>
          <a:xfrm>
            <a:off x="304800" y="1345692"/>
            <a:ext cx="8534400" cy="3785616"/>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va is erupting from the volcano. It flows out of a top of the volcano. A lava dome surrounds the top."/>
          <p:cNvPicPr>
            <a:picLocks noChangeAspect="1"/>
          </p:cNvPicPr>
          <p:nvPr/>
        </p:nvPicPr>
        <p:blipFill>
          <a:blip r:embed="rId3"/>
          <a:stretch>
            <a:fillRect/>
          </a:stretch>
        </p:blipFill>
        <p:spPr>
          <a:xfrm>
            <a:off x="304800" y="1181100"/>
            <a:ext cx="8534400" cy="41148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shows that out of the two equally shaped objects, the bigger one cools slower, and out of the two objects of equal volume, one in the shape of a pancake cools slower than the one in the shape of a sphere.  Part b shows a large blob of magma rising and erupting from the volcano. The large blob cools slowly, its shallow sheet cools faster than a deep one. Small drops of lava erupting from the volcano cool very quickly. A thin flow of lava flowing from the volcano cools quickly. The deeper the wall rock is located, the cooler it is. Part c shows fractional crystallization in the center of the magma blob. At first, the original melt is mafic. The temperature decreases over time. At the end, after mafic minerals settle out, the remaining magma becomes more felsic, as more crystals are formed."/>
          <p:cNvPicPr>
            <a:picLocks noChangeAspect="1"/>
          </p:cNvPicPr>
          <p:nvPr/>
        </p:nvPicPr>
        <p:blipFill>
          <a:blip r:embed="rId3"/>
          <a:stretch>
            <a:fillRect/>
          </a:stretch>
        </p:blipFill>
        <p:spPr>
          <a:xfrm>
            <a:off x="923544" y="320928"/>
            <a:ext cx="7296912" cy="5835143"/>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shows that out of two equally shaped objects , the bigger one cools slower, and out of the two objects of equal volume, the one in the shape of a pancake cools slower than the one in the shape of a sphere.  "/>
          <p:cNvPicPr>
            <a:picLocks noChangeAspect="1"/>
          </p:cNvPicPr>
          <p:nvPr/>
        </p:nvPicPr>
        <p:blipFill>
          <a:blip r:embed="rId3"/>
          <a:stretch>
            <a:fillRect/>
          </a:stretch>
        </p:blipFill>
        <p:spPr>
          <a:xfrm>
            <a:off x="682752" y="318516"/>
            <a:ext cx="7778496" cy="5839968"/>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blob of magma is rising and erupting from the volcano. The large blob cools slowly, its shallow sheet cools faster than a deep one. Small drops of lava erupting from the volcano cool very quickly. A thin flow of lava flowing from the volcano cools quickly. The deeper the wall rock is located, the cooler it is."/>
          <p:cNvPicPr>
            <a:picLocks noChangeAspect="1"/>
          </p:cNvPicPr>
          <p:nvPr/>
        </p:nvPicPr>
        <p:blipFill>
          <a:blip r:embed="rId3"/>
          <a:stretch>
            <a:fillRect/>
          </a:stretch>
        </p:blipFill>
        <p:spPr>
          <a:xfrm>
            <a:off x="688847" y="318516"/>
            <a:ext cx="7766304" cy="583996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actional crystallization can occur in the center of the magma blob in conditions of decreasing temperature.  At first, the original melt is mafic. The temperature decreases over time. At the end, after mafic minerals settle out, the remaining magma becomes more felsic, as more crystals are formed."/>
          <p:cNvPicPr>
            <a:picLocks noChangeAspect="1"/>
          </p:cNvPicPr>
          <p:nvPr/>
        </p:nvPicPr>
        <p:blipFill>
          <a:blip r:embed="rId3"/>
          <a:stretch>
            <a:fillRect/>
          </a:stretch>
        </p:blipFill>
        <p:spPr>
          <a:xfrm>
            <a:off x="304800" y="833627"/>
            <a:ext cx="8534400" cy="4809744"/>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c, and d. Part a shows a volcano producing lava flows and fountains. Some of the lava freezes in midair. Part b shows a stack of multiple lava flows with debris. The view is from the inside of Mountain Vesuvius located in Italy. At the top of Vesuvius, there is a group of people, barely seen against the background of the large mountain. Part c shows a volcanic eruption producing a pyroclastic flow of ash winding down its slope and an ash cloud swirling in the sky. Part d shows multicolored layers of ash forming a steep slope. The slope is much greater than the highway at its basement."/>
          <p:cNvPicPr>
            <a:picLocks noChangeAspect="1"/>
          </p:cNvPicPr>
          <p:nvPr/>
        </p:nvPicPr>
        <p:blipFill>
          <a:blip r:embed="rId3"/>
          <a:stretch>
            <a:fillRect/>
          </a:stretch>
        </p:blipFill>
        <p:spPr>
          <a:xfrm>
            <a:off x="966215" y="318516"/>
            <a:ext cx="7211568" cy="583996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four parts, labeled from a to d. Part a shows an island surrounded by water. There are two volcanoes, covered with black lava on this island. Part b shows a volcano with bright lava erupting as a fountain from the inside and flowing down the slope as a river. There are darker flows of cooled lava at the foot of the volcano. A piece of a road with a Stop sign and burning vegetation with dark smoke are shown in part c. Part d shows the road covered with black cold lava and three men investigating it. There is an arrow from part b to part d, labeled as time."/>
          <p:cNvPicPr>
            <a:picLocks noChangeAspect="1"/>
          </p:cNvPicPr>
          <p:nvPr/>
        </p:nvPicPr>
        <p:blipFill>
          <a:blip r:embed="rId3"/>
          <a:stretch>
            <a:fillRect/>
          </a:stretch>
        </p:blipFill>
        <p:spPr>
          <a:xfrm>
            <a:off x="1091184" y="318516"/>
            <a:ext cx="6961632" cy="583996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volcano is producing lava flows and fountains. Some of the lava solidifies in midair."/>
          <p:cNvPicPr>
            <a:picLocks noChangeAspect="1"/>
          </p:cNvPicPr>
          <p:nvPr/>
        </p:nvPicPr>
        <p:blipFill>
          <a:blip r:embed="rId3"/>
          <a:stretch>
            <a:fillRect/>
          </a:stretch>
        </p:blipFill>
        <p:spPr>
          <a:xfrm>
            <a:off x="725423" y="318516"/>
            <a:ext cx="7693152" cy="5839968"/>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 stack of multiple lava flows with debris. The view is from the inside of Mountain Vesuvius located in Italy. At the top of Vesuvius, there is a group of people, barely seen against the background of the large mountain."/>
          <p:cNvPicPr>
            <a:picLocks noChangeAspect="1"/>
          </p:cNvPicPr>
          <p:nvPr/>
        </p:nvPicPr>
        <p:blipFill>
          <a:blip r:embed="rId3"/>
          <a:stretch>
            <a:fillRect/>
          </a:stretch>
        </p:blipFill>
        <p:spPr>
          <a:xfrm>
            <a:off x="862584" y="318516"/>
            <a:ext cx="7418832" cy="5839968"/>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volcanic eruption produces a pyroclastic flow of ash winding down its slope and an ash cloud swirling in the sky."/>
          <p:cNvPicPr>
            <a:picLocks noChangeAspect="1"/>
          </p:cNvPicPr>
          <p:nvPr/>
        </p:nvPicPr>
        <p:blipFill>
          <a:blip r:embed="rId3"/>
          <a:stretch>
            <a:fillRect/>
          </a:stretch>
        </p:blipFill>
        <p:spPr>
          <a:xfrm>
            <a:off x="722376" y="318516"/>
            <a:ext cx="7699248" cy="5839968"/>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multicolored layers of ash forming a steep slope. The slope is much greater than the highway at its basement."/>
          <p:cNvPicPr>
            <a:picLocks noChangeAspect="1"/>
          </p:cNvPicPr>
          <p:nvPr/>
        </p:nvPicPr>
        <p:blipFill>
          <a:blip r:embed="rId3"/>
          <a:stretch>
            <a:fillRect/>
          </a:stretch>
        </p:blipFill>
        <p:spPr>
          <a:xfrm>
            <a:off x="704088" y="318516"/>
            <a:ext cx="7735824" cy="5839968"/>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shows a dike and a sill  perpendicular to each other in horizontal layers of sandstone. The dike cuts across the layers. The sill pushes between the layers. If all the sandstone were removed, before erosion the intrusions would look like a cross. Part b shows a man near the wall rock. A dike cuts through the wall rock. The dike is darker than the surrounding wall. Part c shows a picture of Finger Mountain and a scheme of how a geologist sees it. On the scheme the lighter basement of the mountain consists of sandstone, the darker layer above it is a sill, and the darkest top of the mountain is a bed rich with coal. A glacier lies at the basement of the mountain. "/>
          <p:cNvPicPr>
            <a:picLocks noChangeAspect="1"/>
          </p:cNvPicPr>
          <p:nvPr/>
        </p:nvPicPr>
        <p:blipFill>
          <a:blip r:embed="rId3"/>
          <a:stretch>
            <a:fillRect/>
          </a:stretch>
        </p:blipFill>
        <p:spPr>
          <a:xfrm>
            <a:off x="600455" y="318516"/>
            <a:ext cx="7943088" cy="5839968"/>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ke and a sill are perpendicular to each other in horizontal layers of sandstone. The dike cuts across the layers. The sill pushes between the layers. If all the sandstone were removed, before erosion the intrusions would look like a cross."/>
          <p:cNvPicPr>
            <a:picLocks noChangeAspect="1"/>
          </p:cNvPicPr>
          <p:nvPr/>
        </p:nvPicPr>
        <p:blipFill>
          <a:blip r:embed="rId3"/>
          <a:stretch>
            <a:fillRect/>
          </a:stretch>
        </p:blipFill>
        <p:spPr>
          <a:xfrm>
            <a:off x="304800" y="1833372"/>
            <a:ext cx="8534400" cy="2810256"/>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n is standing near the wall rock. A dike cuts through the wall rock. The dike is darker, then surrounding wall."/>
          <p:cNvPicPr>
            <a:picLocks noChangeAspect="1"/>
          </p:cNvPicPr>
          <p:nvPr/>
        </p:nvPicPr>
        <p:blipFill>
          <a:blip r:embed="rId3"/>
          <a:stretch>
            <a:fillRect/>
          </a:stretch>
        </p:blipFill>
        <p:spPr>
          <a:xfrm>
            <a:off x="2471927" y="318516"/>
            <a:ext cx="4200144" cy="5839968"/>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Finger Mountain is accompanied by the scheme of how a geologist sees it. On the scheme the lighter basement of the mountain consists of sandstone, the darker layer above it is a sill, and the darkest top of the mountain is a bed rich with coal. A glacier lies at the basement of the mountain."/>
          <p:cNvPicPr>
            <a:picLocks noChangeAspect="1"/>
          </p:cNvPicPr>
          <p:nvPr/>
        </p:nvPicPr>
        <p:blipFill>
          <a:blip r:embed="rId3"/>
          <a:stretch>
            <a:fillRect/>
          </a:stretch>
        </p:blipFill>
        <p:spPr>
          <a:xfrm>
            <a:off x="304800" y="312420"/>
            <a:ext cx="8534400" cy="585216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arts. Part a shows several steps of fractional crystallization during the temperature decrease: mafic melt starting to cool; formation of olivine and plagioclase rich in calcium; formation of pyroxene and increase of sodium content in plagioclase. Also figure a shows production of felsic rock in case when residual melt escapes and freezes. Part b shows a chart of the discontinuous and continuous reaction series. Olivine and pyroxene form ultramafic and mafic rock during discontinuous series. Addition of pyroxene, amphibole, and biotite forms intermediate rock during discontinuous series. Addition of potassium feldspar, muscovite, and quartz form felsic rock during the discontinuous series. Plagioclase, becoming less rich with Calcium and more rich with sodium, forms ultramafic, mafic, and intermediate rock respectively during the continuous reactions.  The reaction temperature decreases from high 1400 degrees Celsius to lower 800 degrees Celsius while forming ultramafic, mafic, intermediate, and felsic rock respectively. "/>
          <p:cNvPicPr>
            <a:picLocks noChangeAspect="1"/>
          </p:cNvPicPr>
          <p:nvPr/>
        </p:nvPicPr>
        <p:blipFill>
          <a:blip r:embed="rId3"/>
          <a:stretch>
            <a:fillRect/>
          </a:stretch>
        </p:blipFill>
        <p:spPr>
          <a:xfrm>
            <a:off x="1712976" y="319789"/>
            <a:ext cx="5718048" cy="5837422"/>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scheme of fractional crystallization during the temperature decrease including three stages. In the first stage mafic melt starts to cool. In the second stage olivine and plagioclase rich in calcium form. In the third stage pyroxene is formed, and the content of sodium in plagioclase increases. Also the picture shows production of felsic rock in case of residual melt escape and solidifying in the third stage."/>
          <p:cNvPicPr>
            <a:picLocks noChangeAspect="1"/>
          </p:cNvPicPr>
          <p:nvPr/>
        </p:nvPicPr>
        <p:blipFill>
          <a:blip r:embed="rId3"/>
          <a:stretch>
            <a:fillRect/>
          </a:stretch>
        </p:blipFill>
        <p:spPr>
          <a:xfrm>
            <a:off x="1231391" y="318516"/>
            <a:ext cx="6681216" cy="583996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island is surrounded by water. There are two volcanoes, covered with black lava on this island."/>
          <p:cNvPicPr>
            <a:picLocks noChangeAspect="1"/>
          </p:cNvPicPr>
          <p:nvPr/>
        </p:nvPicPr>
        <p:blipFill>
          <a:blip r:embed="rId3"/>
          <a:stretch>
            <a:fillRect/>
          </a:stretch>
        </p:blipFill>
        <p:spPr>
          <a:xfrm>
            <a:off x="304800" y="909827"/>
            <a:ext cx="8534400" cy="4657344"/>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chart of the discontinuous and continuous reaction series. Olivine and pyroxene form ultramafic and mafic rock during discontinuous series. Addition of pyroxene, amphibole, and biotite forms intermediate rock during discontinuous series. Addition of potassium feldspar, muscovite, and quartz form felsic rock during the discontinuous series. Plagioclase, becoming less rich with Calcium and more rich with sodium, forms ultramafic, mafic, and intermediate rock respectively during the continuous reactions.  The reaction temperature decreases from high 1400 degrees Celsius to lower 800 degrees Celsius while forming ultramafic, mafic, intermediate, and felsic rock respectively."/>
          <p:cNvPicPr>
            <a:picLocks noChangeAspect="1"/>
          </p:cNvPicPr>
          <p:nvPr/>
        </p:nvPicPr>
        <p:blipFill>
          <a:blip r:embed="rId3"/>
          <a:stretch>
            <a:fillRect/>
          </a:stretch>
        </p:blipFill>
        <p:spPr>
          <a:xfrm>
            <a:off x="304800" y="915923"/>
            <a:ext cx="8534400" cy="4645152"/>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five parts illustrating generation of batholiths. Part a shows formation of plutons. The baking of the wall rock around intrusive rocks by heat from an intrusion causes the formation. Part b illustrates exposition of plutons due to an erosion on the picture of the Mojave Desert as an example, where granite contacts the wall rock. Part c shows dikes, sills, and laccoliths of plutons which are exposed after time. Part d shows several batholith expositions on a map: the Coast Ranges, Idaho, Basin and Range, the Sierra Nevada, and the Peninsular Range Batholiths. Part d shows a photo of the Sierra Nevada batholith exposition."/>
          <p:cNvPicPr>
            <a:picLocks noChangeAspect="1"/>
          </p:cNvPicPr>
          <p:nvPr/>
        </p:nvPicPr>
        <p:blipFill>
          <a:blip r:embed="rId3"/>
          <a:stretch>
            <a:fillRect/>
          </a:stretch>
        </p:blipFill>
        <p:spPr>
          <a:xfrm>
            <a:off x="1993392" y="318516"/>
            <a:ext cx="5157216" cy="5839968"/>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illustrations of generation of batholiths. Part a shows formation of plutons. The baking of the wall rock around intrusive rocks by heat from an intrusion causes the formation. Part c shows dikes, sills, and laccoliths of plutons which are exposed after time."/>
          <p:cNvPicPr>
            <a:picLocks noChangeAspect="1"/>
          </p:cNvPicPr>
          <p:nvPr/>
        </p:nvPicPr>
        <p:blipFill>
          <a:blip r:embed="rId3"/>
          <a:stretch>
            <a:fillRect/>
          </a:stretch>
        </p:blipFill>
        <p:spPr>
          <a:xfrm>
            <a:off x="978408" y="318516"/>
            <a:ext cx="7187184" cy="5839968"/>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rosion exposes plutons in places where granite contacts the wall rock in the Mojave Desert."/>
          <p:cNvPicPr>
            <a:picLocks noChangeAspect="1"/>
          </p:cNvPicPr>
          <p:nvPr/>
        </p:nvPicPr>
        <p:blipFill>
          <a:blip r:embed="rId3"/>
          <a:stretch>
            <a:fillRect/>
          </a:stretch>
        </p:blipFill>
        <p:spPr>
          <a:xfrm>
            <a:off x="304800" y="1110995"/>
            <a:ext cx="8534400" cy="4255008"/>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several batholith expositions on the map: the Coast Ranges, Idaho, Basin and Range, the Sierra Nevada, and the Peninsular Range Batholiths."/>
          <p:cNvPicPr>
            <a:picLocks noChangeAspect="1"/>
          </p:cNvPicPr>
          <p:nvPr/>
        </p:nvPicPr>
        <p:blipFill>
          <a:blip r:embed="rId3"/>
          <a:stretch>
            <a:fillRect/>
          </a:stretch>
        </p:blipFill>
        <p:spPr>
          <a:xfrm>
            <a:off x="2923032" y="318516"/>
            <a:ext cx="3297936" cy="5839968"/>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icture shows a photo of batholith exposition."/>
          <p:cNvPicPr>
            <a:picLocks noChangeAspect="1"/>
          </p:cNvPicPr>
          <p:nvPr/>
        </p:nvPicPr>
        <p:blipFill>
          <a:blip r:embed="rId3"/>
          <a:stretch>
            <a:fillRect/>
          </a:stretch>
        </p:blipFill>
        <p:spPr>
          <a:xfrm>
            <a:off x="304800" y="803148"/>
            <a:ext cx="8534400" cy="4870704"/>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the Sierra Nevada Mountains."/>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 a shows steps of vertical room generation for dikes before and after the intrusion. Dikes are smaller and hotter before the intrusion, spread wider and cool during as they spread, and protrude from the crust. Part b shows steps of horizontal room generation for sills. The sill is smaller and hotter before the intrusion, and spreads between two strata of the crust and cools afterwards."/>
          <p:cNvPicPr>
            <a:picLocks noChangeAspect="1"/>
          </p:cNvPicPr>
          <p:nvPr/>
        </p:nvPicPr>
        <p:blipFill>
          <a:blip r:embed="rId3"/>
          <a:stretch>
            <a:fillRect/>
          </a:stretch>
        </p:blipFill>
        <p:spPr>
          <a:xfrm>
            <a:off x="304800" y="385572"/>
            <a:ext cx="8534400" cy="5705856"/>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steps of vertical room generation for dikes before and after the intrusion are shown. Dikes are smaller and hotter before the intrusion, spread wider and cool as they spread, and protrude from the crust."/>
          <p:cNvPicPr>
            <a:picLocks noChangeAspect="1"/>
          </p:cNvPicPr>
          <p:nvPr/>
        </p:nvPicPr>
        <p:blipFill>
          <a:blip r:embed="rId3"/>
          <a:stretch>
            <a:fillRect/>
          </a:stretch>
        </p:blipFill>
        <p:spPr>
          <a:xfrm>
            <a:off x="304800" y="2101596"/>
            <a:ext cx="8534400" cy="2273808"/>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steps of horizontal room generation for a sill are shown. The sill is smaller before the intrusion, and spreads between two strata of the crust afterwards. The sill cools during the intrusion."/>
          <p:cNvPicPr>
            <a:picLocks noChangeAspect="1"/>
          </p:cNvPicPr>
          <p:nvPr/>
        </p:nvPicPr>
        <p:blipFill>
          <a:blip r:embed="rId3"/>
          <a:stretch>
            <a:fillRect/>
          </a:stretch>
        </p:blipFill>
        <p:spPr>
          <a:xfrm>
            <a:off x="304800" y="1897379"/>
            <a:ext cx="8534400" cy="268224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volcano has bright lava erupting as a fountain from the inside and flowing down the slope as a river. As the lava cools, it darkens at the base of the volcano."/>
          <p:cNvPicPr>
            <a:picLocks noChangeAspect="1"/>
          </p:cNvPicPr>
          <p:nvPr/>
        </p:nvPicPr>
        <p:blipFill>
          <a:blip r:embed="rId3"/>
          <a:stretch>
            <a:fillRect/>
          </a:stretch>
        </p:blipFill>
        <p:spPr>
          <a:xfrm>
            <a:off x="2691383" y="318516"/>
            <a:ext cx="3761232" cy="5839968"/>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five parts illustrating room creation for igneous plutons. Part a shows a magma mass rising up through the wall rock as a blob. Part b shows a pluton with dikes breaking the surface through faults associated with crustal stretching. Part c shows four steps of magma pushing up into cracks and a picture of white rock intruding into the dark wall rock. Several blocks of magma chamber wall isolated by spreading magma sink and melt turning into xenolith over time. Part d shows pluton generation as injection of older and younger sills and rising magma mass, one beneath the other respectively. Part e is a picture of xenolith as darker rock surrounded by light-colored granite."/>
          <p:cNvPicPr>
            <a:picLocks noChangeAspect="1"/>
          </p:cNvPicPr>
          <p:nvPr/>
        </p:nvPicPr>
        <p:blipFill>
          <a:blip r:embed="rId3"/>
          <a:stretch>
            <a:fillRect/>
          </a:stretch>
        </p:blipFill>
        <p:spPr>
          <a:xfrm>
            <a:off x="2020823" y="318516"/>
            <a:ext cx="5102352" cy="5839968"/>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gma mass is rising up through the wall rock as a blob."/>
          <p:cNvPicPr>
            <a:picLocks noChangeAspect="1"/>
          </p:cNvPicPr>
          <p:nvPr/>
        </p:nvPicPr>
        <p:blipFill>
          <a:blip r:embed="rId3"/>
          <a:stretch>
            <a:fillRect/>
          </a:stretch>
        </p:blipFill>
        <p:spPr>
          <a:xfrm>
            <a:off x="304800" y="1129283"/>
            <a:ext cx="8534400" cy="4218432"/>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luton with dikes breaks the surface through faults associated with crustal stretching."/>
          <p:cNvPicPr>
            <a:picLocks noChangeAspect="1"/>
          </p:cNvPicPr>
          <p:nvPr/>
        </p:nvPicPr>
        <p:blipFill>
          <a:blip r:embed="rId3"/>
          <a:stretch>
            <a:fillRect/>
          </a:stretch>
        </p:blipFill>
        <p:spPr>
          <a:xfrm>
            <a:off x="304800" y="870204"/>
            <a:ext cx="8534400" cy="4736592"/>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ur steps of magma pushing up into cracks are shown. Several blocks of magma chamber wall isolated by spreading magma sink and melt becoming xenolith over time. A picture of white rock intruding into the dark wall rock is also illustrating xenolith term. "/>
          <p:cNvPicPr>
            <a:picLocks noChangeAspect="1"/>
          </p:cNvPicPr>
          <p:nvPr/>
        </p:nvPicPr>
        <p:blipFill>
          <a:blip r:embed="rId3"/>
          <a:stretch>
            <a:fillRect/>
          </a:stretch>
        </p:blipFill>
        <p:spPr>
          <a:xfrm>
            <a:off x="304800" y="2098547"/>
            <a:ext cx="8534400" cy="2279904"/>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pluton generation as injection of an older sill, a younger sill, and rising magma mass, one beneath the other respectively."/>
          <p:cNvPicPr>
            <a:picLocks noChangeAspect="1"/>
          </p:cNvPicPr>
          <p:nvPr/>
        </p:nvPicPr>
        <p:blipFill>
          <a:blip r:embed="rId3"/>
          <a:stretch>
            <a:fillRect/>
          </a:stretch>
        </p:blipFill>
        <p:spPr>
          <a:xfrm>
            <a:off x="2368295" y="318516"/>
            <a:ext cx="4407408" cy="5839968"/>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Xenolith is shown as darker rock surrounded by light-colored granite."/>
          <p:cNvPicPr>
            <a:picLocks noChangeAspect="1"/>
          </p:cNvPicPr>
          <p:nvPr/>
        </p:nvPicPr>
        <p:blipFill>
          <a:blip r:embed="rId3"/>
          <a:stretch>
            <a:fillRect/>
          </a:stretch>
        </p:blipFill>
        <p:spPr>
          <a:xfrm>
            <a:off x="2395727" y="318516"/>
            <a:ext cx="4352544" cy="5839968"/>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images of different types of igneous rock and their textures as they appear through a microscope. Image a shows granite. The granite texture is crystalline and has interlocking crystals. Image b shows tuff. The tuff texture is fragmental and has interconnected clasts. Image c shows obsidian. The obsidian texture is glassy and contains black glass and isolated white crystals."/>
          <p:cNvPicPr>
            <a:picLocks noChangeAspect="1"/>
          </p:cNvPicPr>
          <p:nvPr/>
        </p:nvPicPr>
        <p:blipFill>
          <a:blip r:embed="rId3"/>
          <a:stretch>
            <a:fillRect/>
          </a:stretch>
        </p:blipFill>
        <p:spPr>
          <a:xfrm>
            <a:off x="304800" y="949451"/>
            <a:ext cx="8534400" cy="4578096"/>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chart illustrates crystalline igneous rock classification based on composition and texture. Rhyolite and granite are silica rock and consist up to 30 percent of POTASSIUM feldspar, up to 30 percent of quartz, up to 25 percent of plagioclase, up to 10 percent of amphibole, and up to 5 percent of biotite. Basalt and gabbro are mafic rock and consist up to 50 percent of plagioclase, less pyroxene, and even lesser amphibole. Komatiite (picrate) and peridotite are ultramafic rock and consist mostly of olivine and a bit of pyroxene. Rhyolite, andesite, basalt, and komatiite have fine texture. Granite, diorite, gabbro, and peridotite have coarse texture. The plagioclase contains more sodium in silica rock and more calcium in mafic rock. "/>
          <p:cNvPicPr>
            <a:picLocks noChangeAspect="1"/>
          </p:cNvPicPr>
          <p:nvPr/>
        </p:nvPicPr>
        <p:blipFill>
          <a:blip r:embed="rId3"/>
          <a:stretch>
            <a:fillRect/>
          </a:stretch>
        </p:blipFill>
        <p:spPr>
          <a:xfrm>
            <a:off x="2362200" y="318516"/>
            <a:ext cx="4419600" cy="5839968"/>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columns of rock are shown: fine grained and coarse grained. Basalt, andesite, and rhyolite are fine grained rock. Gabbro, diorite, and granite are coarse grained rock. A silica content in rock increases from mafic to felsic, from basalt to rhyolite, and from gabbro to granite respectively."/>
          <p:cNvPicPr>
            <a:picLocks noChangeAspect="1"/>
          </p:cNvPicPr>
          <p:nvPr/>
        </p:nvPicPr>
        <p:blipFill>
          <a:blip r:embed="rId3"/>
          <a:stretch>
            <a:fillRect/>
          </a:stretch>
        </p:blipFill>
        <p:spPr>
          <a:xfrm>
            <a:off x="722376" y="318516"/>
            <a:ext cx="7699248" cy="5839968"/>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images of rock containing vesicles. Image a shows pumice with a little amount of vesicles. Image b shows scoria with many vesicles. "/>
          <p:cNvPicPr>
            <a:picLocks noChangeAspect="1"/>
          </p:cNvPicPr>
          <p:nvPr/>
        </p:nvPicPr>
        <p:blipFill>
          <a:blip r:embed="rId3"/>
          <a:stretch>
            <a:fillRect/>
          </a:stretch>
        </p:blipFill>
        <p:spPr>
          <a:xfrm>
            <a:off x="304800" y="1135379"/>
            <a:ext cx="8534400" cy="420624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 piece of a road with a Stop sign and dark smoke that comes from burning vegetation."/>
          <p:cNvPicPr>
            <a:picLocks noChangeAspect="1"/>
          </p:cNvPicPr>
          <p:nvPr/>
        </p:nvPicPr>
        <p:blipFill>
          <a:blip r:embed="rId3"/>
          <a:stretch>
            <a:fillRect/>
          </a:stretch>
        </p:blipFill>
        <p:spPr>
          <a:xfrm>
            <a:off x="332232" y="318516"/>
            <a:ext cx="8479536" cy="5839968"/>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shows pumice with a little amount of vesicles."/>
          <p:cNvPicPr>
            <a:picLocks noChangeAspect="1"/>
          </p:cNvPicPr>
          <p:nvPr/>
        </p:nvPicPr>
        <p:blipFill>
          <a:blip r:embed="rId3"/>
          <a:stretch>
            <a:fillRect/>
          </a:stretch>
        </p:blipFill>
        <p:spPr>
          <a:xfrm>
            <a:off x="1325879" y="318516"/>
            <a:ext cx="6492240" cy="5839968"/>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oria with many vesicles is shown."/>
          <p:cNvPicPr>
            <a:picLocks noChangeAspect="1"/>
          </p:cNvPicPr>
          <p:nvPr/>
        </p:nvPicPr>
        <p:blipFill>
          <a:blip r:embed="rId3"/>
          <a:stretch>
            <a:fillRect/>
          </a:stretch>
        </p:blipFill>
        <p:spPr>
          <a:xfrm>
            <a:off x="1325879" y="318516"/>
            <a:ext cx="6492240" cy="5839968"/>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figures and an image of stratified volcanic tuff. The first figure is a table of rock types, organized by the cooling speed and silica content. The types of rock are sorted to mafic and felsic, and the silica content is greater in felsic. Scoria, basalt, and gabbro are types of mafic rock. Obsidian, rhyolite, and granite are types of felsic rock. Gabbro and granite are coarse grained. Basalt and rhyolite are fine grained. Scoria and obsidian are glassy. The cooling speed increases from slow to fast for coarse grained to glassy rocks respectively. The second figure shows the process of texture formation due to minerals crystallization during the melt cooling process. The third figure shows different environments for the melt to cool and form rock. The intrusive environment is a hot magma chamber surrounded by pluton and rising to a volcanic neck with ring dikes. The extrusive environment is on the surface, with lava flow, laccolith, lava dome, and pyroclastic flow on it."/>
          <p:cNvPicPr>
            <a:picLocks noChangeAspect="1"/>
          </p:cNvPicPr>
          <p:nvPr/>
        </p:nvPicPr>
        <p:blipFill>
          <a:blip r:embed="rId3"/>
          <a:stretch>
            <a:fillRect/>
          </a:stretch>
        </p:blipFill>
        <p:spPr>
          <a:xfrm>
            <a:off x="2307335" y="322316"/>
            <a:ext cx="4529328" cy="5832367"/>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ur conditions lead to igneous activity. The first condition is a hot-spot volcano above the mantle plume getting through the crust. The second condition is subduction of two plates at an ocean coast, yielding a volcanic arc. The third condition is melting occurring beneath the spreading mid-oceanic ridge edges . The fourth condition is melting occurring beneath the spreading edges of a continental rift."/>
          <p:cNvPicPr>
            <a:picLocks noChangeAspect="1"/>
          </p:cNvPicPr>
          <p:nvPr/>
        </p:nvPicPr>
        <p:blipFill>
          <a:blip r:embed="rId3"/>
          <a:stretch>
            <a:fillRect/>
          </a:stretch>
        </p:blipFill>
        <p:spPr>
          <a:xfrm>
            <a:off x="304800" y="2217420"/>
            <a:ext cx="8534400" cy="2042160"/>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distribution of large igneous provinces is shown. The most spread distributions are located in Columbia, the Caribbean, Iceland, Parana, Karoo, the west part of Siberia, the Deccan, Kerguelan, and Ontong Java Atoll."/>
          <p:cNvPicPr>
            <a:picLocks noChangeAspect="1"/>
          </p:cNvPicPr>
          <p:nvPr/>
        </p:nvPicPr>
        <p:blipFill>
          <a:blip r:embed="rId3"/>
          <a:stretch>
            <a:fillRect/>
          </a:stretch>
        </p:blipFill>
        <p:spPr>
          <a:xfrm>
            <a:off x="304800" y="925067"/>
            <a:ext cx="8534400" cy="4626864"/>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parts. Part a illustrates flood basalts formation. The formation starts from an initial large plume head beneath the asthenosphere. Dikes of the plume head break the surface through the lithospheric mantle and the crust. The exposition causes fissure eruptions. Part b is a picture of the Palouse Canyon with its layers formed by flood basalts. Part c shows the Columbia River flood basalts area on the map. "/>
          <p:cNvPicPr>
            <a:picLocks noChangeAspect="1"/>
          </p:cNvPicPr>
          <p:nvPr/>
        </p:nvPicPr>
        <p:blipFill>
          <a:blip r:embed="rId3"/>
          <a:stretch>
            <a:fillRect/>
          </a:stretch>
        </p:blipFill>
        <p:spPr>
          <a:xfrm>
            <a:off x="304800" y="775716"/>
            <a:ext cx="8534400" cy="4925568"/>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scheme shows flood basalts formation. The formation starts from an initial large plume head beneath the asthenosphere. Dikes of the plume head break the surface through the lithospheric mantle and the crust. The exposition causes fissure eruptions."/>
          <p:cNvPicPr>
            <a:picLocks noChangeAspect="1"/>
          </p:cNvPicPr>
          <p:nvPr/>
        </p:nvPicPr>
        <p:blipFill>
          <a:blip r:embed="rId3"/>
          <a:stretch>
            <a:fillRect/>
          </a:stretch>
        </p:blipFill>
        <p:spPr>
          <a:xfrm>
            <a:off x="304800" y="888492"/>
            <a:ext cx="8534400" cy="4700016"/>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 canyon with its layers formed by flood basalts."/>
          <p:cNvPicPr>
            <a:picLocks noChangeAspect="1"/>
          </p:cNvPicPr>
          <p:nvPr/>
        </p:nvPicPr>
        <p:blipFill>
          <a:blip r:embed="rId3"/>
          <a:stretch>
            <a:fillRect/>
          </a:stretch>
        </p:blipFill>
        <p:spPr>
          <a:xfrm>
            <a:off x="304800" y="1235964"/>
            <a:ext cx="8534400" cy="4005072"/>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the map with Columbia River flood basalts area location on it."/>
          <p:cNvPicPr>
            <a:picLocks noChangeAspect="1"/>
          </p:cNvPicPr>
          <p:nvPr/>
        </p:nvPicPr>
        <p:blipFill>
          <a:blip r:embed="rId3"/>
          <a:stretch>
            <a:fillRect/>
          </a:stretch>
        </p:blipFill>
        <p:spPr>
          <a:xfrm>
            <a:off x="304800" y="806195"/>
            <a:ext cx="8534400" cy="486460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the road covered with black cold lava and three men investigating it."/>
          <p:cNvPicPr>
            <a:picLocks noChangeAspect="1"/>
          </p:cNvPicPr>
          <p:nvPr/>
        </p:nvPicPr>
        <p:blipFill>
          <a:blip r:embed="rId3"/>
          <a:stretch>
            <a:fillRect/>
          </a:stretch>
        </p:blipFill>
        <p:spPr>
          <a:xfrm>
            <a:off x="304800" y="339851"/>
            <a:ext cx="8534400" cy="5797296"/>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shows a scheme of intrusive and extrusive realms of the volcano. The extrusive realm lies above the ground and includes lava flows, volcanic debris flows, ash flows and ash clouds above the volcano. The Intrusive realm lies underground and consists of the magma chamber and a chimney-like column in which magma flows up to the volcanic vent. An arrow connects volcanic debris flow from part a to pyroclastic layers on part b, which shows rock that consists of a solidified lava flow and dark pyroclastic layers underneath it. Another arrow connects the magma chamber from part a to part c, which shows a mass of brown rock with an intrusion of black rock in the middle."/>
          <p:cNvPicPr>
            <a:picLocks noChangeAspect="1"/>
          </p:cNvPicPr>
          <p:nvPr/>
        </p:nvPicPr>
        <p:blipFill>
          <a:blip r:embed="rId3"/>
          <a:stretch>
            <a:fillRect/>
          </a:stretch>
        </p:blipFill>
        <p:spPr>
          <a:xfrm>
            <a:off x="381000" y="318516"/>
            <a:ext cx="8382000" cy="583996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the scheme of intrusive and extrusive realms of the volcano. The extrusive realm lies above the ground and includes lava flows, volcanic debris flows, ash flows and ash clouds above the volcano. The Intrusive realm lies underground and consists of the magma chamber and a chimney-like column in which magma flows up to the volcanic vent."/>
          <p:cNvPicPr>
            <a:picLocks noChangeAspect="1"/>
          </p:cNvPicPr>
          <p:nvPr/>
        </p:nvPicPr>
        <p:blipFill>
          <a:blip r:embed="rId3"/>
          <a:stretch>
            <a:fillRect/>
          </a:stretch>
        </p:blipFill>
        <p:spPr>
          <a:xfrm>
            <a:off x="2197607" y="318516"/>
            <a:ext cx="4748784" cy="583996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2004:Templates:Presentations:Designs:Borealis</Template>
  <TotalTime>138</TotalTime>
  <Words>3217</Words>
  <Application>Microsoft Office PowerPoint</Application>
  <PresentationFormat>On-screen Show (4:3)</PresentationFormat>
  <Paragraphs>204</Paragraphs>
  <Slides>68</Slides>
  <Notes>68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ＭＳ Ｐゴシック</vt:lpstr>
      <vt:lpstr>Arial</vt:lpstr>
      <vt:lpstr>Times</vt:lpstr>
      <vt:lpstr>Trebuchet MS</vt:lpstr>
      <vt:lpstr>Verdana</vt:lpstr>
      <vt:lpstr>Wingdings</vt:lpstr>
      <vt:lpstr>ヒラギノ角ゴ Pro W3</vt:lpstr>
      <vt:lpstr>Borealis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 W. W. Norton &amp; Company, Inc.</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Essentials of Geology</dc:title>
  <dc:subject/>
  <dc:creator>Stephen Marshak</dc:creator>
  <cp:keywords/>
  <dc:description/>
  <cp:lastModifiedBy>Anna Mekhanova</cp:lastModifiedBy>
  <cp:revision>46</cp:revision>
  <dcterms:created xsi:type="dcterms:W3CDTF">2016-01-26T06:05:58Z</dcterms:created>
  <dcterms:modified xsi:type="dcterms:W3CDTF">2016-04-07T20:08:51Z</dcterms:modified>
  <cp:category/>
</cp:coreProperties>
</file>