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96"/>
  </p:notesMasterIdLst>
  <p:sldIdLst>
    <p:sldId id="258" r:id="rId2"/>
    <p:sldId id="343"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5" r:id="rId18"/>
    <p:sldId id="277" r:id="rId19"/>
    <p:sldId id="276" r:id="rId20"/>
    <p:sldId id="278" r:id="rId21"/>
    <p:sldId id="279" r:id="rId22"/>
    <p:sldId id="280" r:id="rId23"/>
    <p:sldId id="281" r:id="rId24"/>
    <p:sldId id="356" r:id="rId25"/>
    <p:sldId id="282" r:id="rId26"/>
    <p:sldId id="283" r:id="rId27"/>
    <p:sldId id="284" r:id="rId28"/>
    <p:sldId id="285" r:id="rId29"/>
    <p:sldId id="344"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39" r:id="rId47"/>
    <p:sldId id="340" r:id="rId48"/>
    <p:sldId id="341" r:id="rId49"/>
    <p:sldId id="342" r:id="rId50"/>
    <p:sldId id="345" r:id="rId51"/>
    <p:sldId id="346" r:id="rId52"/>
    <p:sldId id="347" r:id="rId53"/>
    <p:sldId id="348" r:id="rId54"/>
    <p:sldId id="349" r:id="rId55"/>
    <p:sldId id="302" r:id="rId56"/>
    <p:sldId id="303" r:id="rId57"/>
    <p:sldId id="304" r:id="rId58"/>
    <p:sldId id="350" r:id="rId59"/>
    <p:sldId id="305" r:id="rId60"/>
    <p:sldId id="306" r:id="rId61"/>
    <p:sldId id="307" r:id="rId62"/>
    <p:sldId id="355"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51" r:id="rId9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85" d="100"/>
          <a:sy n="85" d="100"/>
        </p:scale>
        <p:origin x="102"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384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35456293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3584962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5.3c </a:t>
            </a:r>
            <a:r>
              <a:rPr lang="en-US" dirty="0" smtClean="0"/>
              <a:t>Features of basaltic lava flows. They have low viscosity and thus can flow long distances. Their surface and interior can be complex.</a:t>
            </a:r>
          </a:p>
          <a:p>
            <a:r>
              <a:rPr lang="en-US" dirty="0" smtClean="0"/>
              <a:t>(</a:t>
            </a:r>
            <a:r>
              <a:rPr lang="en-US" dirty="0" err="1" smtClean="0"/>
              <a:t>c</a:t>
            </a:r>
            <a:r>
              <a:rPr lang="en-US" dirty="0" smtClean="0"/>
              <a:t>) In a lava tube, still-molten lava flows beneath a crust of solid basalt.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1317117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5.3d </a:t>
            </a:r>
            <a:r>
              <a:rPr lang="en-US" dirty="0" smtClean="0"/>
              <a:t>Features of basaltic lava flows. They have low viscosity and thus can flow long distances. Their surface and interior can be complex.</a:t>
            </a:r>
          </a:p>
          <a:p>
            <a:r>
              <a:rPr lang="en-US" dirty="0" smtClean="0"/>
              <a:t>(</a:t>
            </a:r>
            <a:r>
              <a:rPr lang="en-US" dirty="0" err="1" smtClean="0"/>
              <a:t>d</a:t>
            </a:r>
            <a:r>
              <a:rPr lang="en-US" dirty="0" smtClean="0"/>
              <a:t>) A drained lava tube exposed in a road cut on Hawaii.</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3416721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5.3e </a:t>
            </a:r>
            <a:r>
              <a:rPr lang="en-US" dirty="0" smtClean="0"/>
              <a:t>Features of basaltic lava flows. They have low viscosity and thus can flow long distances. Their surface and interior can be complex.</a:t>
            </a:r>
          </a:p>
          <a:p>
            <a:r>
              <a:rPr lang="en-US" dirty="0" smtClean="0"/>
              <a:t>(</a:t>
            </a:r>
            <a:r>
              <a:rPr lang="en-US" dirty="0" err="1" smtClean="0"/>
              <a:t>e</a:t>
            </a:r>
            <a:r>
              <a:rPr lang="en-US" dirty="0" smtClean="0"/>
              <a:t>) Pahoehoe from a recent lava flow in Hawaii. Note the coin for scale.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3222602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5.3f </a:t>
            </a:r>
            <a:r>
              <a:rPr lang="en-US" dirty="0" smtClean="0"/>
              <a:t>Features of basaltic lava flows. They have low viscosity and thus can flow long distances. Their surface and interior can be complex.</a:t>
            </a:r>
          </a:p>
          <a:p>
            <a:r>
              <a:rPr lang="en-US" dirty="0" smtClean="0"/>
              <a:t>(</a:t>
            </a:r>
            <a:r>
              <a:rPr lang="en-US" dirty="0" err="1" smtClean="0"/>
              <a:t>f</a:t>
            </a:r>
            <a:r>
              <a:rPr lang="en-US" dirty="0" smtClean="0"/>
              <a:t>) The </a:t>
            </a:r>
            <a:r>
              <a:rPr lang="en-US" dirty="0" err="1" smtClean="0"/>
              <a:t>rubbly</a:t>
            </a:r>
            <a:r>
              <a:rPr lang="en-US" dirty="0" smtClean="0"/>
              <a:t> surface of an </a:t>
            </a:r>
            <a:r>
              <a:rPr lang="en-US" dirty="0" err="1" smtClean="0"/>
              <a:t>a’a</a:t>
            </a:r>
            <a:r>
              <a:rPr lang="en-US" dirty="0" smtClean="0"/>
              <a:t>’ flow, Sunset Crater, Arizona.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177637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5.3g </a:t>
            </a:r>
            <a:r>
              <a:rPr lang="en-US" dirty="0" smtClean="0"/>
              <a:t>Features of basaltic lava flows. They have low viscosity and thus can flow long distances. Their surface and interior can be complex.</a:t>
            </a:r>
          </a:p>
          <a:p>
            <a:r>
              <a:rPr lang="en-US" dirty="0" smtClean="0"/>
              <a:t>(</a:t>
            </a:r>
            <a:r>
              <a:rPr lang="en-US" dirty="0" err="1" smtClean="0"/>
              <a:t>g</a:t>
            </a:r>
            <a:r>
              <a:rPr lang="en-US" dirty="0" smtClean="0"/>
              <a:t>) Pillow basalt develops when lava erupts underwater. Later uplift may expose pillows above sea level, as in this Oregon outcrop.</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397431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5.3h </a:t>
            </a:r>
            <a:r>
              <a:rPr lang="en-US" dirty="0" smtClean="0"/>
              <a:t>Features of basaltic lava flows. They have low viscosity and thus can flow long distances. Their surface and interior can be complex.</a:t>
            </a:r>
          </a:p>
          <a:p>
            <a:r>
              <a:rPr lang="en-US" dirty="0" smtClean="0"/>
              <a:t>(</a:t>
            </a:r>
            <a:r>
              <a:rPr lang="en-US" dirty="0" err="1" smtClean="0"/>
              <a:t>h</a:t>
            </a:r>
            <a:r>
              <a:rPr lang="en-US" dirty="0" smtClean="0"/>
              <a:t>) Columnar jointing develops when the interior of a flow cools and cracks. Such jointing develops in dikes and sills. This example is Devils </a:t>
            </a:r>
            <a:r>
              <a:rPr lang="en-US" dirty="0" err="1" smtClean="0"/>
              <a:t>Postpile</a:t>
            </a:r>
            <a:r>
              <a:rPr lang="en-US" dirty="0" smtClean="0"/>
              <a:t> in California.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289329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5.4</a:t>
            </a:r>
            <a:r>
              <a:rPr lang="en-US" dirty="0" smtClean="0"/>
              <a:t>  This </a:t>
            </a:r>
            <a:r>
              <a:rPr lang="en-US" dirty="0" err="1" smtClean="0"/>
              <a:t>rhyolite</a:t>
            </a:r>
            <a:r>
              <a:rPr lang="en-US" dirty="0" smtClean="0"/>
              <a:t> dome formed about 650 years ago, in </a:t>
            </a:r>
            <a:r>
              <a:rPr lang="en-US" dirty="0" err="1" smtClean="0"/>
              <a:t>Panum</a:t>
            </a:r>
            <a:r>
              <a:rPr lang="en-US" dirty="0" smtClean="0"/>
              <a:t> Crater, California. </a:t>
            </a:r>
            <a:r>
              <a:rPr lang="en-US" dirty="0" err="1" smtClean="0"/>
              <a:t>Tephra</a:t>
            </a:r>
            <a:r>
              <a:rPr lang="en-US" dirty="0" smtClean="0"/>
              <a:t> (cinders) accumulated around the vent.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1940210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5.5a </a:t>
            </a:r>
            <a:r>
              <a:rPr lang="en-US" dirty="0" smtClean="0"/>
              <a:t> Pyroclastic debris from basaltic eruptions.</a:t>
            </a:r>
          </a:p>
          <a:p>
            <a:r>
              <a:rPr lang="en-US" dirty="0" smtClean="0"/>
              <a:t>(a) Fountains of lava may erupt from basaltic volcanoes.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2983609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5.5b </a:t>
            </a:r>
            <a:r>
              <a:rPr lang="en-US" dirty="0" smtClean="0"/>
              <a:t> Pyroclastic debris from basaltic eruptions.</a:t>
            </a:r>
          </a:p>
          <a:p>
            <a:r>
              <a:rPr lang="en-US" dirty="0" smtClean="0"/>
              <a:t>(</a:t>
            </a:r>
            <a:r>
              <a:rPr lang="en-US" dirty="0" err="1" smtClean="0"/>
              <a:t>b</a:t>
            </a:r>
            <a:r>
              <a:rPr lang="en-US" dirty="0" smtClean="0"/>
              <a:t>) A bomb has a smooth, streaked surface.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1269095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5.5c </a:t>
            </a:r>
            <a:r>
              <a:rPr lang="en-US" dirty="0" smtClean="0"/>
              <a:t> Pyroclastic debris from basaltic eruptions.</a:t>
            </a:r>
          </a:p>
          <a:p>
            <a:r>
              <a:rPr lang="en-US" dirty="0" smtClean="0"/>
              <a:t>(</a:t>
            </a:r>
            <a:r>
              <a:rPr lang="en-US" dirty="0" err="1" smtClean="0"/>
              <a:t>c</a:t>
            </a:r>
            <a:r>
              <a:rPr lang="en-US" dirty="0" smtClean="0"/>
              <a:t>) Blocks and </a:t>
            </a:r>
            <a:r>
              <a:rPr lang="en-US" dirty="0" err="1" smtClean="0"/>
              <a:t>lapilli</a:t>
            </a:r>
            <a:r>
              <a:rPr lang="en-US" dirty="0" smtClean="0"/>
              <a:t> on the flank of a Hawaiian volcano.</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198963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eruption of the </a:t>
            </a:r>
            <a:r>
              <a:rPr lang="en-US" dirty="0" err="1" smtClean="0"/>
              <a:t>Batu</a:t>
            </a:r>
            <a:r>
              <a:rPr lang="en-US" dirty="0" smtClean="0"/>
              <a:t> Tara Volcano in Indonesia spews glowing bombs of lava skyward. Volcanoes are an important component of the Earth System, serving to transfer rock and gas from our planet’s interior to its surface. But, while beautiful to watch from a distance, the force of eruptions can threaten life and property.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164781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5.6a</a:t>
            </a:r>
            <a:r>
              <a:rPr lang="en-US" dirty="0" smtClean="0"/>
              <a:t> Pyroclastic debris from andesitic or </a:t>
            </a:r>
            <a:r>
              <a:rPr lang="en-US" dirty="0" err="1" smtClean="0"/>
              <a:t>rhyolitic</a:t>
            </a:r>
            <a:r>
              <a:rPr lang="en-US" dirty="0" smtClean="0"/>
              <a:t> eruptions.</a:t>
            </a:r>
          </a:p>
          <a:p>
            <a:r>
              <a:rPr lang="en-US" dirty="0" smtClean="0"/>
              <a:t>(a) Pyroclastic debris billowing from the 2008 eruption of </a:t>
            </a:r>
            <a:r>
              <a:rPr lang="en-US" dirty="0" err="1" smtClean="0"/>
              <a:t>Chaitén</a:t>
            </a:r>
            <a:r>
              <a:rPr lang="en-US" dirty="0" smtClean="0"/>
              <a:t> in Chile.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1032512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5.6b</a:t>
            </a:r>
            <a:r>
              <a:rPr lang="en-US" dirty="0" smtClean="0"/>
              <a:t> Pyroclastic debris from andesitic or </a:t>
            </a:r>
            <a:r>
              <a:rPr lang="en-US" dirty="0" err="1" smtClean="0"/>
              <a:t>rhyolitic</a:t>
            </a:r>
            <a:r>
              <a:rPr lang="en-US" dirty="0" smtClean="0"/>
              <a:t> eruptions.</a:t>
            </a:r>
          </a:p>
          <a:p>
            <a:r>
              <a:rPr lang="en-US" dirty="0" smtClean="0"/>
              <a:t>(</a:t>
            </a:r>
            <a:r>
              <a:rPr lang="en-US" dirty="0" err="1" smtClean="0"/>
              <a:t>b</a:t>
            </a:r>
            <a:r>
              <a:rPr lang="en-US" dirty="0" smtClean="0"/>
              <a:t>) Electron photomicrograph of ash.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977023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5.6c</a:t>
            </a:r>
            <a:r>
              <a:rPr lang="en-US" dirty="0" smtClean="0"/>
              <a:t> Pyroclastic debris from andesitic or </a:t>
            </a:r>
            <a:r>
              <a:rPr lang="en-US" dirty="0" err="1" smtClean="0"/>
              <a:t>rhyolitic</a:t>
            </a:r>
            <a:r>
              <a:rPr lang="en-US" dirty="0" smtClean="0"/>
              <a:t> eruptions.</a:t>
            </a:r>
          </a:p>
          <a:p>
            <a:r>
              <a:rPr lang="en-US" dirty="0" smtClean="0"/>
              <a:t>(</a:t>
            </a:r>
            <a:r>
              <a:rPr lang="en-US" dirty="0" err="1" smtClean="0"/>
              <a:t>c</a:t>
            </a:r>
            <a:r>
              <a:rPr lang="en-US" dirty="0" smtClean="0"/>
              <a:t>) Pumice </a:t>
            </a:r>
            <a:r>
              <a:rPr lang="en-US" dirty="0" err="1" smtClean="0"/>
              <a:t>lapilli</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4109602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5.6d</a:t>
            </a:r>
            <a:r>
              <a:rPr lang="en-US" dirty="0" smtClean="0"/>
              <a:t> Pyroclastic debris from andesitic or </a:t>
            </a:r>
            <a:r>
              <a:rPr lang="en-US" dirty="0" err="1" smtClean="0"/>
              <a:t>rhyolitic</a:t>
            </a:r>
            <a:r>
              <a:rPr lang="en-US" dirty="0" smtClean="0"/>
              <a:t> eruptions.</a:t>
            </a:r>
          </a:p>
          <a:p>
            <a:r>
              <a:rPr lang="en-US" dirty="0" smtClean="0"/>
              <a:t>(</a:t>
            </a:r>
            <a:r>
              <a:rPr lang="en-US" dirty="0" err="1" smtClean="0"/>
              <a:t>d</a:t>
            </a:r>
            <a:r>
              <a:rPr lang="en-US" dirty="0" smtClean="0"/>
              <a:t>) </a:t>
            </a:r>
            <a:r>
              <a:rPr lang="en-US" dirty="0" err="1" smtClean="0"/>
              <a:t>Accretionary</a:t>
            </a:r>
            <a:r>
              <a:rPr lang="en-US" dirty="0" smtClean="0"/>
              <a:t> </a:t>
            </a:r>
            <a:r>
              <a:rPr lang="en-US" dirty="0" err="1" smtClean="0"/>
              <a:t>lapilli</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3528624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5.6e</a:t>
            </a:r>
            <a:r>
              <a:rPr lang="en-US" dirty="0" smtClean="0"/>
              <a:t> Pyroclastic debris from andesitic or </a:t>
            </a:r>
            <a:r>
              <a:rPr lang="en-US" dirty="0" err="1" smtClean="0"/>
              <a:t>rhyolitic</a:t>
            </a:r>
            <a:r>
              <a:rPr lang="en-US" dirty="0" smtClean="0"/>
              <a:t> eruptions.</a:t>
            </a:r>
          </a:p>
          <a:p>
            <a:r>
              <a:rPr lang="en-US" dirty="0" smtClean="0"/>
              <a:t>(</a:t>
            </a:r>
            <a:r>
              <a:rPr lang="en-US" dirty="0" err="1" smtClean="0"/>
              <a:t>e</a:t>
            </a:r>
            <a:r>
              <a:rPr lang="en-US" dirty="0" smtClean="0"/>
              <a:t>) A pyroclastic flow rushes down the flank of Mt. </a:t>
            </a:r>
            <a:r>
              <a:rPr lang="en-US" dirty="0" err="1" smtClean="0"/>
              <a:t>Merapi</a:t>
            </a:r>
            <a:r>
              <a:rPr lang="en-US" dirty="0" smtClean="0"/>
              <a:t>, Indonesia, in 2006.</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1341057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5.6f</a:t>
            </a:r>
            <a:r>
              <a:rPr lang="en-US" dirty="0" smtClean="0"/>
              <a:t> Pyroclastic debris from andesitic or </a:t>
            </a:r>
            <a:r>
              <a:rPr lang="en-US" dirty="0" err="1" smtClean="0"/>
              <a:t>rhyolitic</a:t>
            </a:r>
            <a:r>
              <a:rPr lang="en-US" dirty="0" smtClean="0"/>
              <a:t> eruptions.</a:t>
            </a:r>
          </a:p>
          <a:p>
            <a:r>
              <a:rPr lang="en-US" dirty="0" smtClean="0"/>
              <a:t>(</a:t>
            </a:r>
            <a:r>
              <a:rPr lang="en-US" dirty="0" err="1" smtClean="0"/>
              <a:t>f</a:t>
            </a:r>
            <a:r>
              <a:rPr lang="en-US" dirty="0" smtClean="0"/>
              <a:t>) Water-soaked volcanic debris slid down the side of this volcano in Nicaragua.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3674641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5.6g</a:t>
            </a:r>
            <a:r>
              <a:rPr lang="en-US" dirty="0" smtClean="0"/>
              <a:t> Pyroclastic debris from andesitic or </a:t>
            </a:r>
            <a:r>
              <a:rPr lang="en-US" dirty="0" err="1" smtClean="0"/>
              <a:t>rhyolitic</a:t>
            </a:r>
            <a:r>
              <a:rPr lang="en-US" dirty="0" smtClean="0"/>
              <a:t> eruptions.</a:t>
            </a:r>
          </a:p>
          <a:p>
            <a:r>
              <a:rPr lang="en-US" dirty="0" smtClean="0"/>
              <a:t>(</a:t>
            </a:r>
            <a:r>
              <a:rPr lang="en-US" dirty="0" err="1" smtClean="0"/>
              <a:t>g</a:t>
            </a:r>
            <a:r>
              <a:rPr lang="en-US" dirty="0" smtClean="0"/>
              <a:t>) A </a:t>
            </a:r>
            <a:r>
              <a:rPr lang="en-US" dirty="0" err="1" smtClean="0"/>
              <a:t>lahar</a:t>
            </a:r>
            <a:r>
              <a:rPr lang="en-US" dirty="0" smtClean="0"/>
              <a:t> fills a river bed in New Zealand after an eruption in 2007.</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2315136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5.7a</a:t>
            </a:r>
            <a:r>
              <a:rPr lang="en-US" dirty="0" smtClean="0"/>
              <a:t> The gas component of volcanic eruptions.</a:t>
            </a:r>
          </a:p>
          <a:p>
            <a:r>
              <a:rPr lang="en-US" dirty="0" smtClean="0"/>
              <a:t>(a) A volcano in Alaska erupting large quantities of steam.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4188124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5.7b</a:t>
            </a:r>
            <a:r>
              <a:rPr lang="en-US" dirty="0" smtClean="0"/>
              <a:t> The gas component of volcanic eruptions.</a:t>
            </a:r>
          </a:p>
          <a:p>
            <a:r>
              <a:rPr lang="en-US" dirty="0" smtClean="0"/>
              <a:t>(</a:t>
            </a:r>
            <a:r>
              <a:rPr lang="en-US" dirty="0" err="1" smtClean="0"/>
              <a:t>b</a:t>
            </a:r>
            <a:r>
              <a:rPr lang="en-US" dirty="0" smtClean="0"/>
              <a:t>) Gas bubbles frozen in lava produce vesicles, as in this block from Sunset Crater, Arizona.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3040683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 FOR YOURSELF…</a:t>
            </a:r>
          </a:p>
          <a:p>
            <a:r>
              <a:rPr lang="en-US" dirty="0" smtClean="0"/>
              <a:t>MT. ST. HELENS, WASHINGTON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3524764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5.1a </a:t>
            </a:r>
            <a:r>
              <a:rPr lang="en-US" dirty="0" smtClean="0"/>
              <a:t>The eruption of Vesuvius buried Pompeii and nearby Herculaneum in 79 </a:t>
            </a:r>
            <a:r>
              <a:rPr lang="en-US" sz="1100" dirty="0" smtClean="0"/>
              <a:t>C.E.</a:t>
            </a:r>
            <a:endParaRPr lang="en-US" dirty="0" smtClean="0"/>
          </a:p>
          <a:p>
            <a:r>
              <a:rPr lang="en-US" dirty="0" smtClean="0"/>
              <a:t>(a) In this 1817 painting, the British artist J.M.W. Turner depicted the cataclysmic explosion.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1863243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5.8</a:t>
            </a:r>
            <a:r>
              <a:rPr lang="en-US" dirty="0" smtClean="0"/>
              <a:t>  Crater eruptions and fissure eruptions come from conduits of different shapes.</a:t>
            </a:r>
          </a:p>
          <a:p>
            <a:r>
              <a:rPr lang="en-US" dirty="0" smtClean="0"/>
              <a:t>(a) At a crater eruption, lava spouts from a chimney-shaped conduit.</a:t>
            </a:r>
          </a:p>
          <a:p>
            <a:r>
              <a:rPr lang="en-US" dirty="0" smtClean="0"/>
              <a:t>(</a:t>
            </a:r>
            <a:r>
              <a:rPr lang="en-US" dirty="0" err="1" smtClean="0"/>
              <a:t>b</a:t>
            </a:r>
            <a:r>
              <a:rPr lang="en-US" dirty="0" smtClean="0"/>
              <a:t>) At a fissure eruption, lava comes out in a curtain, along the length of a crack.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3970434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5.8a</a:t>
            </a:r>
            <a:r>
              <a:rPr lang="en-US" dirty="0" smtClean="0"/>
              <a:t>  Crater eruptions and fissure eruptions come from conduits of different shapes.</a:t>
            </a:r>
          </a:p>
          <a:p>
            <a:r>
              <a:rPr lang="en-US" dirty="0" smtClean="0"/>
              <a:t>(a) At a crater eruption, lava spouts from a chimney-shaped conduit.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52438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5.8b</a:t>
            </a:r>
            <a:r>
              <a:rPr lang="en-US" dirty="0" smtClean="0"/>
              <a:t>  Crater eruptions and fissure eruptions come from conduits of different shapes.</a:t>
            </a:r>
          </a:p>
          <a:p>
            <a:r>
              <a:rPr lang="en-US" dirty="0" smtClean="0"/>
              <a:t>(</a:t>
            </a:r>
            <a:r>
              <a:rPr lang="en-US" dirty="0" err="1" smtClean="0"/>
              <a:t>b</a:t>
            </a:r>
            <a:r>
              <a:rPr lang="en-US" dirty="0" smtClean="0"/>
              <a:t>) At a fissure eruption, lava comes out in a curtain, along the length of a crack.</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38689675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5.9</a:t>
            </a:r>
            <a:r>
              <a:rPr lang="en-US" dirty="0" smtClean="0"/>
              <a:t> The formation of volcanic calderas.</a:t>
            </a:r>
          </a:p>
          <a:p>
            <a:r>
              <a:rPr lang="en-US" dirty="0" smtClean="0"/>
              <a:t>(a) As an eruption begins, the magma chamber inflates with magma. There can be a central vent and one or more flank vents.</a:t>
            </a:r>
          </a:p>
          <a:p>
            <a:r>
              <a:rPr lang="en-US" dirty="0" smtClean="0"/>
              <a:t>(</a:t>
            </a:r>
            <a:r>
              <a:rPr lang="en-US" dirty="0" err="1" smtClean="0"/>
              <a:t>b</a:t>
            </a:r>
            <a:r>
              <a:rPr lang="en-US" dirty="0" smtClean="0"/>
              <a:t>) During an eruption, the magma chamber drains, and the central portion of the volcano collapses downward.</a:t>
            </a:r>
          </a:p>
          <a:p>
            <a:r>
              <a:rPr lang="en-US" dirty="0" smtClean="0"/>
              <a:t>(</a:t>
            </a:r>
            <a:r>
              <a:rPr lang="en-US" dirty="0" err="1" smtClean="0"/>
              <a:t>c</a:t>
            </a:r>
            <a:r>
              <a:rPr lang="en-US" dirty="0" smtClean="0"/>
              <a:t>) The collapsed area becomes a caldera. Later, a new volcano may begin to grow within the caldera.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968455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5.9d</a:t>
            </a:r>
            <a:r>
              <a:rPr lang="en-US" dirty="0" smtClean="0"/>
              <a:t> The formation of volcanic calderas.</a:t>
            </a:r>
          </a:p>
          <a:p>
            <a:r>
              <a:rPr lang="en-US" dirty="0" smtClean="0"/>
              <a:t>(</a:t>
            </a:r>
            <a:r>
              <a:rPr lang="en-US" dirty="0" err="1" smtClean="0"/>
              <a:t>d</a:t>
            </a:r>
            <a:r>
              <a:rPr lang="en-US" dirty="0" smtClean="0"/>
              <a:t>) This caldera in Oregon formed about 7,700 years ago. Afterward, it filled with water to become Crater Lake. Wizard Island, protruding from the lake, is a small volcano that grew on top of the caldera floor.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3956501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5.1a  </a:t>
            </a:r>
            <a:r>
              <a:rPr lang="en-US" dirty="0" smtClean="0"/>
              <a:t>Different shapes of volcanoes.</a:t>
            </a:r>
          </a:p>
          <a:p>
            <a:r>
              <a:rPr lang="en-US" dirty="0" smtClean="0"/>
              <a:t>(a) A shield volcano, made from successive flows of low-viscosity basalt, has very gentle slopes.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4241436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5.1b  </a:t>
            </a:r>
            <a:r>
              <a:rPr lang="en-US" dirty="0" smtClean="0"/>
              <a:t>Different shapes of volcanoes.</a:t>
            </a:r>
          </a:p>
          <a:p>
            <a:r>
              <a:rPr lang="en-US" dirty="0" smtClean="0"/>
              <a:t>(</a:t>
            </a:r>
            <a:r>
              <a:rPr lang="en-US" dirty="0" err="1" smtClean="0"/>
              <a:t>b</a:t>
            </a:r>
            <a:r>
              <a:rPr lang="en-US" dirty="0" smtClean="0"/>
              <a:t>) A cinder cone on the flank of a larger volcano in Arizona. The pile of cinders has assumed the angle of repose. A lava flow covers the land surface in the distance.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2036219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5.1c (Part 1)  </a:t>
            </a:r>
            <a:r>
              <a:rPr lang="en-US" dirty="0" smtClean="0"/>
              <a:t>Different shapes of volcanoes.</a:t>
            </a:r>
          </a:p>
          <a:p>
            <a:r>
              <a:rPr lang="en-US" dirty="0" smtClean="0"/>
              <a:t>(</a:t>
            </a:r>
            <a:r>
              <a:rPr lang="en-US" dirty="0" err="1" smtClean="0"/>
              <a:t>c</a:t>
            </a:r>
            <a:r>
              <a:rPr lang="en-US" dirty="0" smtClean="0"/>
              <a:t>) A </a:t>
            </a:r>
            <a:r>
              <a:rPr lang="en-US" dirty="0" err="1" smtClean="0"/>
              <a:t>stratovolcano</a:t>
            </a:r>
            <a:r>
              <a:rPr lang="en-US" dirty="0" smtClean="0"/>
              <a:t> (composite volcano) consists of layers of </a:t>
            </a:r>
            <a:r>
              <a:rPr lang="en-US" dirty="0" err="1" smtClean="0"/>
              <a:t>tephra</a:t>
            </a:r>
            <a:r>
              <a:rPr lang="en-US" dirty="0" smtClean="0"/>
              <a:t> and lava. Volcanic debris flows and ash avalanches modify slopes and contribute to the development of a classic cone-like shape.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4077544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5.1c (Part 2)  </a:t>
            </a:r>
            <a:r>
              <a:rPr lang="en-US" dirty="0" smtClean="0"/>
              <a:t>Different shapes of volcanoes.</a:t>
            </a:r>
          </a:p>
          <a:p>
            <a:r>
              <a:rPr lang="en-US" dirty="0" smtClean="0"/>
              <a:t>(</a:t>
            </a:r>
            <a:r>
              <a:rPr lang="en-US" dirty="0" err="1" smtClean="0"/>
              <a:t>c</a:t>
            </a:r>
            <a:r>
              <a:rPr lang="en-US" dirty="0" smtClean="0"/>
              <a:t>) A </a:t>
            </a:r>
            <a:r>
              <a:rPr lang="en-US" dirty="0" err="1" smtClean="0"/>
              <a:t>stratovolcano</a:t>
            </a:r>
            <a:r>
              <a:rPr lang="en-US" dirty="0" smtClean="0"/>
              <a:t> (composite volcano) consists of layers of </a:t>
            </a:r>
            <a:r>
              <a:rPr lang="en-US" dirty="0" err="1" smtClean="0"/>
              <a:t>tephra</a:t>
            </a:r>
            <a:r>
              <a:rPr lang="en-US" dirty="0" smtClean="0"/>
              <a:t> and lava. Volcanic debris flows and ash avalanches modify slopes and contribute to the development of a classic cone-like shape.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534463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5.11a</a:t>
            </a:r>
            <a:r>
              <a:rPr lang="en-US" dirty="0" smtClean="0"/>
              <a:t>  Effusive eruptions compared to explosive eruptions.</a:t>
            </a:r>
          </a:p>
          <a:p>
            <a:r>
              <a:rPr lang="en-US" dirty="0" smtClean="0"/>
              <a:t>(a) A 1986 effusive eruption on Hawaii.</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186125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5.1b </a:t>
            </a:r>
            <a:r>
              <a:rPr lang="en-US" dirty="0" smtClean="0"/>
              <a:t>The eruption of Vesuvius buried Pompeii and nearby Herculaneum in 79 </a:t>
            </a:r>
            <a:r>
              <a:rPr lang="en-US" sz="1100" dirty="0" smtClean="0"/>
              <a:t>C.E.</a:t>
            </a:r>
            <a:endParaRPr lang="en-US" dirty="0" smtClean="0"/>
          </a:p>
          <a:p>
            <a:r>
              <a:rPr lang="en-US" dirty="0" smtClean="0"/>
              <a:t>(</a:t>
            </a:r>
            <a:r>
              <a:rPr lang="en-US" dirty="0" err="1" smtClean="0"/>
              <a:t>b</a:t>
            </a:r>
            <a:r>
              <a:rPr lang="en-US" dirty="0" smtClean="0"/>
              <a:t>) Streets and buildings of Pompeii are well preserved.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726758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5.11b</a:t>
            </a:r>
            <a:r>
              <a:rPr lang="en-US" dirty="0" smtClean="0"/>
              <a:t>  Effusive eruptions compared to explosive eruptions.</a:t>
            </a:r>
          </a:p>
          <a:p>
            <a:r>
              <a:rPr lang="en-US" dirty="0" smtClean="0"/>
              <a:t>(</a:t>
            </a:r>
            <a:r>
              <a:rPr lang="en-US" dirty="0" err="1" smtClean="0"/>
              <a:t>b</a:t>
            </a:r>
            <a:r>
              <a:rPr lang="en-US" dirty="0" smtClean="0"/>
              <a:t>) A volcano erupting just beneath the sea surface, near Tonga, sends a mixture of steam and ash skyward.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917409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5.11c</a:t>
            </a:r>
            <a:r>
              <a:rPr lang="en-US" dirty="0" smtClean="0"/>
              <a:t>  Effusive eruptions compared to explosive eruptions.</a:t>
            </a:r>
          </a:p>
          <a:p>
            <a:r>
              <a:rPr lang="en-US" dirty="0" smtClean="0"/>
              <a:t>(</a:t>
            </a:r>
            <a:r>
              <a:rPr lang="en-US" dirty="0" err="1" smtClean="0"/>
              <a:t>c</a:t>
            </a:r>
            <a:r>
              <a:rPr lang="en-US" dirty="0" smtClean="0"/>
              <a:t>) The eruptive cloud formed during the 1991 eruption of Mt. Pinatubo in the Philippines.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1513717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5.12a</a:t>
            </a:r>
            <a:r>
              <a:rPr lang="en-US" dirty="0" smtClean="0"/>
              <a:t>  The components of a large explosive volcanic eruption.</a:t>
            </a:r>
          </a:p>
          <a:p>
            <a:r>
              <a:rPr lang="en-US" dirty="0" smtClean="0"/>
              <a:t>(a) A large explosive eruptive cloud (</a:t>
            </a:r>
            <a:r>
              <a:rPr lang="en-US" dirty="0" err="1" smtClean="0"/>
              <a:t>Plinean</a:t>
            </a:r>
            <a:r>
              <a:rPr lang="en-US" dirty="0" smtClean="0"/>
              <a:t>-type) contains several components.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3265634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5.12b</a:t>
            </a:r>
            <a:r>
              <a:rPr lang="en-US" dirty="0" smtClean="0"/>
              <a:t>  The components of a large explosive volcanic eruption.</a:t>
            </a:r>
          </a:p>
          <a:p>
            <a:r>
              <a:rPr lang="en-US" dirty="0" smtClean="0"/>
              <a:t>(</a:t>
            </a:r>
            <a:r>
              <a:rPr lang="en-US" dirty="0" err="1" smtClean="0"/>
              <a:t>b</a:t>
            </a:r>
            <a:r>
              <a:rPr lang="en-US" dirty="0" smtClean="0"/>
              <a:t>) The eruptive jet of an eruption on Mt. Etna, Italy.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610023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5.12c</a:t>
            </a:r>
            <a:r>
              <a:rPr lang="en-US" dirty="0" smtClean="0"/>
              <a:t>  The components of a large explosive volcanic eruption.</a:t>
            </a:r>
          </a:p>
          <a:p>
            <a:r>
              <a:rPr lang="en-US" dirty="0" smtClean="0"/>
              <a:t>(</a:t>
            </a:r>
            <a:r>
              <a:rPr lang="en-US" dirty="0" err="1" smtClean="0"/>
              <a:t>c</a:t>
            </a:r>
            <a:r>
              <a:rPr lang="en-US" dirty="0" smtClean="0"/>
              <a:t>) The 1989 eruption of Redoubt Volcano, Alaska, produced a mushroom cloud that reached the stratosphere.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47204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5.12d</a:t>
            </a:r>
            <a:r>
              <a:rPr lang="en-US" dirty="0" smtClean="0"/>
              <a:t>  The components of a large explosive volcanic eruption.</a:t>
            </a:r>
          </a:p>
          <a:p>
            <a:r>
              <a:rPr lang="en-US" dirty="0" smtClean="0"/>
              <a:t>(</a:t>
            </a:r>
            <a:r>
              <a:rPr lang="en-US" dirty="0" err="1" smtClean="0"/>
              <a:t>d</a:t>
            </a:r>
            <a:r>
              <a:rPr lang="en-US" dirty="0" smtClean="0"/>
              <a:t>) The aftermath of the 1902 eruption of Mt. </a:t>
            </a:r>
            <a:r>
              <a:rPr lang="en-US" dirty="0" err="1" smtClean="0"/>
              <a:t>Pelée</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28031442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Bx5.1a</a:t>
            </a:r>
            <a:r>
              <a:rPr lang="en-US" dirty="0" smtClean="0"/>
              <a:t>  Examples of explosive eruptions.</a:t>
            </a:r>
          </a:p>
          <a:p>
            <a:r>
              <a:rPr lang="en-US" dirty="0" smtClean="0"/>
              <a:t>(a) The relative amounts of pyroclastic debris (in cubic km) ejected</a:t>
            </a:r>
          </a:p>
          <a:p>
            <a:r>
              <a:rPr lang="en-US" dirty="0" smtClean="0"/>
              <a:t>during major explosive eruptions.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8774591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Bx5.1b</a:t>
            </a:r>
            <a:r>
              <a:rPr lang="en-US" dirty="0" smtClean="0"/>
              <a:t>  Examples of explosive eruptions.</a:t>
            </a:r>
          </a:p>
          <a:p>
            <a:r>
              <a:rPr lang="en-US" dirty="0" smtClean="0"/>
              <a:t>(</a:t>
            </a:r>
            <a:r>
              <a:rPr lang="en-US" dirty="0" err="1" smtClean="0"/>
              <a:t>b</a:t>
            </a:r>
            <a:r>
              <a:rPr lang="en-US" dirty="0" smtClean="0"/>
              <a:t>) Stages during the eruption of Mt. St. Helens, 1980.</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34284263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Bx5.1c</a:t>
            </a:r>
            <a:r>
              <a:rPr lang="en-US" dirty="0" smtClean="0"/>
              <a:t>  Examples of explosive eruptions.</a:t>
            </a:r>
          </a:p>
          <a:p>
            <a:r>
              <a:rPr lang="en-US" dirty="0" smtClean="0"/>
              <a:t>(</a:t>
            </a:r>
            <a:r>
              <a:rPr lang="en-US" dirty="0" err="1" smtClean="0"/>
              <a:t>c</a:t>
            </a:r>
            <a:r>
              <a:rPr lang="en-US" dirty="0" smtClean="0"/>
              <a:t>) A map shows the dimensions of the region destroyed by the eruption of Mt. St. Helens. The arrows indicate the blast direction. The neighboring forest was flattened by a blast of rock, steam, and ash.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2839560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Bx5.1d</a:t>
            </a:r>
            <a:r>
              <a:rPr lang="en-US" dirty="0" smtClean="0"/>
              <a:t>  Examples of explosive eruptions.</a:t>
            </a:r>
          </a:p>
          <a:p>
            <a:r>
              <a:rPr lang="en-US" dirty="0" smtClean="0"/>
              <a:t>(</a:t>
            </a:r>
            <a:r>
              <a:rPr lang="en-US" dirty="0" err="1" smtClean="0"/>
              <a:t>d</a:t>
            </a:r>
            <a:r>
              <a:rPr lang="en-US" dirty="0" smtClean="0"/>
              <a:t>) Profile of Krakatau before and after the eruption. Note that a new volcano (</a:t>
            </a:r>
            <a:r>
              <a:rPr lang="en-US" dirty="0" err="1" smtClean="0"/>
              <a:t>Anak</a:t>
            </a:r>
            <a:r>
              <a:rPr lang="en-US" dirty="0" smtClean="0"/>
              <a:t>-Krakatau) has formed.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1545343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5.1c </a:t>
            </a:r>
            <a:r>
              <a:rPr lang="en-US" dirty="0" smtClean="0"/>
              <a:t>The eruption of Vesuvius buried Pompeii and nearby Herculaneum in 79 </a:t>
            </a:r>
            <a:r>
              <a:rPr lang="en-US" sz="1100" dirty="0" smtClean="0"/>
              <a:t>C.E.</a:t>
            </a:r>
            <a:endParaRPr lang="en-US" dirty="0" smtClean="0"/>
          </a:p>
          <a:p>
            <a:r>
              <a:rPr lang="en-US" dirty="0" smtClean="0"/>
              <a:t>(</a:t>
            </a:r>
            <a:r>
              <a:rPr lang="en-US" dirty="0" err="1" smtClean="0"/>
              <a:t>c</a:t>
            </a:r>
            <a:r>
              <a:rPr lang="en-US" dirty="0" smtClean="0"/>
              <a:t>) Excavations exposed ruins of Pompeii with Vesuvius in the distance. The dashed line shows the volcano’s profile prior to its eruption.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1013751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Volcanoes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32854062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Volcanoes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22721865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Volcanoes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2371426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Volcanoes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3075168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Volcanoes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25326422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5.13</a:t>
            </a:r>
            <a:r>
              <a:rPr lang="en-US" dirty="0" smtClean="0"/>
              <a:t>  Volcanoes of the world. The map shows the distribution of volcanoes around the world, and the diagrams illustrate basic geologic settings in which volcanoes form, in the context of plate tectonics theory.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15039748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5.14a</a:t>
            </a:r>
            <a:r>
              <a:rPr lang="en-US" dirty="0" smtClean="0"/>
              <a:t>  Igneous activity at plate boundaries.</a:t>
            </a:r>
          </a:p>
          <a:p>
            <a:r>
              <a:rPr lang="en-US" dirty="0" smtClean="0"/>
              <a:t>(a) Along a mid-ocean ridge axis at a divergent boundary, small mounds of pillow basalt erupt.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27495596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5.14b</a:t>
            </a:r>
            <a:r>
              <a:rPr lang="en-US" dirty="0" smtClean="0"/>
              <a:t>  Igneous activity at plate boundaries.</a:t>
            </a:r>
          </a:p>
          <a:p>
            <a:r>
              <a:rPr lang="en-US" dirty="0" smtClean="0"/>
              <a:t>(</a:t>
            </a:r>
            <a:r>
              <a:rPr lang="en-US" dirty="0" err="1" smtClean="0"/>
              <a:t>b</a:t>
            </a:r>
            <a:r>
              <a:rPr lang="en-US" dirty="0" smtClean="0"/>
              <a:t>) The Aleutian volcanic arc, of Alaska, viewed looking northeast. The white peaks are volcanoes. This chain formed at a convergent plate boundary.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30784954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MAUNA LOA, HAWAII</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11936343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5.15a  Oceanic hot-spot volcanoes.</a:t>
            </a:r>
          </a:p>
          <a:p>
            <a:r>
              <a:rPr lang="en-US" dirty="0" smtClean="0"/>
              <a:t>(a) The interior of an oceanic hot-spot volcano is complicated. Initially, eruption produces pillow basalts. When the volcano emerges above sea level, it becomes a shield volcano. The margins of the island frequently undergo slumping, and the weight of the volcano pushes down the surface of the lithosphere. The Hawaiian Islands exemplify this architecture.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59</a:t>
            </a:fld>
            <a:endParaRPr lang="en-US"/>
          </a:p>
        </p:txBody>
      </p:sp>
    </p:spTree>
    <p:extLst>
      <p:ext uri="{BB962C8B-B14F-4D97-AF65-F5344CB8AC3E}">
        <p14:creationId xmlns:p14="http://schemas.microsoft.com/office/powerpoint/2010/main" val="3600528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5.1d </a:t>
            </a:r>
            <a:r>
              <a:rPr lang="en-US" dirty="0" smtClean="0"/>
              <a:t>The eruption of Vesuvius buried Pompeii and nearby Herculaneum in 79 </a:t>
            </a:r>
            <a:r>
              <a:rPr lang="en-US" sz="1100" dirty="0" smtClean="0"/>
              <a:t>C.E.</a:t>
            </a:r>
            <a:endParaRPr lang="en-US" dirty="0" smtClean="0"/>
          </a:p>
          <a:p>
            <a:r>
              <a:rPr lang="en-US" dirty="0" smtClean="0"/>
              <a:t>(</a:t>
            </a:r>
            <a:r>
              <a:rPr lang="en-US" dirty="0" err="1" smtClean="0"/>
              <a:t>d</a:t>
            </a:r>
            <a:r>
              <a:rPr lang="en-US" dirty="0" smtClean="0"/>
              <a:t>) A plaster cast of a Pompeii resident who was buried in ash.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34406903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5.15b  Oceanic hot-spot volcanoes.</a:t>
            </a:r>
          </a:p>
          <a:p>
            <a:r>
              <a:rPr lang="en-US" dirty="0" smtClean="0"/>
              <a:t>(</a:t>
            </a:r>
            <a:r>
              <a:rPr lang="en-US" dirty="0" err="1" smtClean="0"/>
              <a:t>b</a:t>
            </a:r>
            <a:r>
              <a:rPr lang="en-US" dirty="0" smtClean="0"/>
              <a:t>) A bathymetric map shows that Iceland sits atop a huge plateau straddling the Mid-Atlantic Ridge. Light blue is shallower water; dark blue is deeper.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60</a:t>
            </a:fld>
            <a:endParaRPr lang="en-US"/>
          </a:p>
        </p:txBody>
      </p:sp>
    </p:spTree>
    <p:extLst>
      <p:ext uri="{BB962C8B-B14F-4D97-AF65-F5344CB8AC3E}">
        <p14:creationId xmlns:p14="http://schemas.microsoft.com/office/powerpoint/2010/main" val="39477123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5.15c  Oceanic hot-spot volcanoes.</a:t>
            </a:r>
          </a:p>
          <a:p>
            <a:r>
              <a:rPr lang="en-US" dirty="0" smtClean="0"/>
              <a:t>(</a:t>
            </a:r>
            <a:r>
              <a:rPr lang="en-US" dirty="0" err="1" smtClean="0"/>
              <a:t>c</a:t>
            </a:r>
            <a:r>
              <a:rPr lang="en-US" dirty="0" smtClean="0"/>
              <a:t>) A geologic map of Iceland shows how the youngest volcanoes occur in the central rift, effectively the on-land portion of the Mid-Atlantic Ridge.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61</a:t>
            </a:fld>
            <a:endParaRPr lang="en-US"/>
          </a:p>
        </p:txBody>
      </p:sp>
    </p:spTree>
    <p:extLst>
      <p:ext uri="{BB962C8B-B14F-4D97-AF65-F5344CB8AC3E}">
        <p14:creationId xmlns:p14="http://schemas.microsoft.com/office/powerpoint/2010/main" val="493765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5.16ab</a:t>
            </a:r>
            <a:r>
              <a:rPr lang="en-US" dirty="0" smtClean="0"/>
              <a:t>  Hot-spot volcanic activity in Yellowstone National Park.</a:t>
            </a:r>
          </a:p>
          <a:p>
            <a:r>
              <a:rPr lang="en-US" dirty="0" smtClean="0"/>
              <a:t>(a) Yellowstone lies at the end of a continental hot-spot track. Progressively older calderas follow the Snake River Plain. The blue arrow indicates plate motion.</a:t>
            </a:r>
          </a:p>
          <a:p>
            <a:r>
              <a:rPr lang="en-US" dirty="0" smtClean="0"/>
              <a:t>(</a:t>
            </a:r>
            <a:r>
              <a:rPr lang="en-US" dirty="0" err="1" smtClean="0"/>
              <a:t>b</a:t>
            </a:r>
            <a:r>
              <a:rPr lang="en-US" dirty="0" smtClean="0"/>
              <a:t>) Yellowstone overlies a caldera that exploded twice during the past 2 Ma.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62</a:t>
            </a:fld>
            <a:endParaRPr lang="en-US"/>
          </a:p>
        </p:txBody>
      </p:sp>
    </p:spTree>
    <p:extLst>
      <p:ext uri="{BB962C8B-B14F-4D97-AF65-F5344CB8AC3E}">
        <p14:creationId xmlns:p14="http://schemas.microsoft.com/office/powerpoint/2010/main" val="3422232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5.16a</a:t>
            </a:r>
            <a:r>
              <a:rPr lang="en-US" dirty="0" smtClean="0"/>
              <a:t>  Hot-spot volcanic activity in Yellowstone National Park.</a:t>
            </a:r>
          </a:p>
          <a:p>
            <a:r>
              <a:rPr lang="en-US" dirty="0" smtClean="0"/>
              <a:t>(a) Yellowstone lies at the end of a continental hot-spot track. Progressively older calderas follow the Snake River Plain. The blue arrow indicates plate motion.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63</a:t>
            </a:fld>
            <a:endParaRPr lang="en-US"/>
          </a:p>
        </p:txBody>
      </p:sp>
    </p:spTree>
    <p:extLst>
      <p:ext uri="{BB962C8B-B14F-4D97-AF65-F5344CB8AC3E}">
        <p14:creationId xmlns:p14="http://schemas.microsoft.com/office/powerpoint/2010/main" val="8129486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5.16b</a:t>
            </a:r>
            <a:r>
              <a:rPr lang="en-US" dirty="0" smtClean="0"/>
              <a:t>  Hot-spot volcanic activity in Yellowstone National Park.</a:t>
            </a:r>
          </a:p>
          <a:p>
            <a:r>
              <a:rPr lang="en-US" dirty="0" smtClean="0"/>
              <a:t>(</a:t>
            </a:r>
            <a:r>
              <a:rPr lang="en-US" dirty="0" err="1" smtClean="0"/>
              <a:t>b</a:t>
            </a:r>
            <a:r>
              <a:rPr lang="en-US" dirty="0" smtClean="0"/>
              <a:t>) Yellowstone overlies a caldera that exploded twice during the past 2 Ma.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64</a:t>
            </a:fld>
            <a:endParaRPr lang="en-US"/>
          </a:p>
        </p:txBody>
      </p:sp>
    </p:spTree>
    <p:extLst>
      <p:ext uri="{BB962C8B-B14F-4D97-AF65-F5344CB8AC3E}">
        <p14:creationId xmlns:p14="http://schemas.microsoft.com/office/powerpoint/2010/main" val="33827297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5.16c</a:t>
            </a:r>
            <a:r>
              <a:rPr lang="en-US" dirty="0" smtClean="0"/>
              <a:t>  Hot-spot volcanic activity in Yellowstone National Park.</a:t>
            </a:r>
          </a:p>
          <a:p>
            <a:r>
              <a:rPr lang="en-US" dirty="0" smtClean="0"/>
              <a:t>(</a:t>
            </a:r>
            <a:r>
              <a:rPr lang="en-US" dirty="0" err="1" smtClean="0"/>
              <a:t>c</a:t>
            </a:r>
            <a:r>
              <a:rPr lang="en-US" dirty="0" smtClean="0"/>
              <a:t>) The ash produced by explosions of the Yellowstone calderas covered vast areas—much more than Mt. St. Helens.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65</a:t>
            </a:fld>
            <a:endParaRPr lang="en-US"/>
          </a:p>
        </p:txBody>
      </p:sp>
    </p:spTree>
    <p:extLst>
      <p:ext uri="{BB962C8B-B14F-4D97-AF65-F5344CB8AC3E}">
        <p14:creationId xmlns:p14="http://schemas.microsoft.com/office/powerpoint/2010/main" val="34505941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5.16d</a:t>
            </a:r>
            <a:r>
              <a:rPr lang="en-US" dirty="0" smtClean="0"/>
              <a:t>  Hot-spot volcanic activity in Yellowstone National Park.</a:t>
            </a:r>
          </a:p>
          <a:p>
            <a:r>
              <a:rPr lang="en-US" dirty="0" smtClean="0"/>
              <a:t>(</a:t>
            </a:r>
            <a:r>
              <a:rPr lang="en-US" dirty="0" err="1" smtClean="0"/>
              <a:t>d</a:t>
            </a:r>
            <a:r>
              <a:rPr lang="en-US" dirty="0" smtClean="0"/>
              <a:t>) Felsic tuffs form the colorful walls of Yellowstone Canyon.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66</a:t>
            </a:fld>
            <a:endParaRPr lang="en-US"/>
          </a:p>
        </p:txBody>
      </p:sp>
    </p:spTree>
    <p:extLst>
      <p:ext uri="{BB962C8B-B14F-4D97-AF65-F5344CB8AC3E}">
        <p14:creationId xmlns:p14="http://schemas.microsoft.com/office/powerpoint/2010/main" val="11614647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5.17</a:t>
            </a:r>
            <a:r>
              <a:rPr lang="en-US" dirty="0" smtClean="0"/>
              <a:t>  Flood-basalt layers exposed on the wall of a canyon in Idaho.</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67</a:t>
            </a:fld>
            <a:endParaRPr lang="en-US"/>
          </a:p>
        </p:txBody>
      </p:sp>
    </p:spTree>
    <p:extLst>
      <p:ext uri="{BB962C8B-B14F-4D97-AF65-F5344CB8AC3E}">
        <p14:creationId xmlns:p14="http://schemas.microsoft.com/office/powerpoint/2010/main" val="22800966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5.18</a:t>
            </a:r>
            <a:r>
              <a:rPr lang="en-US" dirty="0" smtClean="0"/>
              <a:t>  Hazards due to lava and ash from volcanic eruptions.</a:t>
            </a:r>
          </a:p>
          <a:p>
            <a:r>
              <a:rPr lang="en-US" dirty="0" smtClean="0"/>
              <a:t>(a) A lava flow reaches a house in Hawaii and sets it on fire. (</a:t>
            </a:r>
            <a:r>
              <a:rPr lang="en-US" dirty="0" err="1" smtClean="0"/>
              <a:t>b</a:t>
            </a:r>
            <a:r>
              <a:rPr lang="en-US" dirty="0" smtClean="0"/>
              <a:t>) Lava from Mt. Etna threatens a town and olive grove in Sicily. (</a:t>
            </a:r>
            <a:r>
              <a:rPr lang="en-US" dirty="0" err="1" smtClean="0"/>
              <a:t>c</a:t>
            </a:r>
            <a:r>
              <a:rPr lang="en-US" dirty="0" smtClean="0"/>
              <a:t>) Residents rescue household goods after a lava flow filled the streets of </a:t>
            </a:r>
            <a:r>
              <a:rPr lang="en-US" dirty="0" err="1" smtClean="0"/>
              <a:t>Goma</a:t>
            </a:r>
            <a:r>
              <a:rPr lang="en-US" dirty="0" smtClean="0"/>
              <a:t>, along the East African Rift. (</a:t>
            </a:r>
            <a:r>
              <a:rPr lang="en-US" dirty="0" err="1" smtClean="0"/>
              <a:t>d</a:t>
            </a:r>
            <a:r>
              <a:rPr lang="en-US" dirty="0" smtClean="0"/>
              <a:t>) This empty school bus was engulfed by lava in Hawaii. (</a:t>
            </a:r>
            <a:r>
              <a:rPr lang="en-US" dirty="0" err="1" smtClean="0"/>
              <a:t>e</a:t>
            </a:r>
            <a:r>
              <a:rPr lang="en-US" dirty="0" smtClean="0"/>
              <a:t>) A pyroclastic flow from the 1991 eruption of Mt. Pinatubo chases a fleeing vehicle. (</a:t>
            </a:r>
            <a:r>
              <a:rPr lang="en-US" dirty="0" err="1" smtClean="0"/>
              <a:t>f</a:t>
            </a:r>
            <a:r>
              <a:rPr lang="en-US" dirty="0" smtClean="0"/>
              <a:t>) A blizzard of ash fell from the cloud erupted by Mt. Pinatubo in the Philippines. (</a:t>
            </a:r>
            <a:r>
              <a:rPr lang="en-US" dirty="0" err="1" smtClean="0"/>
              <a:t>g</a:t>
            </a:r>
            <a:r>
              <a:rPr lang="en-US" dirty="0" smtClean="0"/>
              <a:t>) </a:t>
            </a:r>
            <a:r>
              <a:rPr lang="en-US" dirty="0" err="1" smtClean="0"/>
              <a:t>Lapilli</a:t>
            </a:r>
            <a:r>
              <a:rPr lang="en-US" dirty="0" smtClean="0"/>
              <a:t> falls from an eruption in Iceland. (</a:t>
            </a:r>
            <a:r>
              <a:rPr lang="en-US" dirty="0" err="1" smtClean="0"/>
              <a:t>h</a:t>
            </a:r>
            <a:r>
              <a:rPr lang="en-US" dirty="0" smtClean="0"/>
              <a:t>) A </a:t>
            </a:r>
            <a:r>
              <a:rPr lang="en-US" dirty="0" err="1" smtClean="0"/>
              <a:t>lahar</a:t>
            </a:r>
            <a:r>
              <a:rPr lang="en-US" dirty="0" smtClean="0"/>
              <a:t> submerges farmland in Colombia.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68</a:t>
            </a:fld>
            <a:endParaRPr lang="en-US"/>
          </a:p>
        </p:txBody>
      </p:sp>
    </p:spTree>
    <p:extLst>
      <p:ext uri="{BB962C8B-B14F-4D97-AF65-F5344CB8AC3E}">
        <p14:creationId xmlns:p14="http://schemas.microsoft.com/office/powerpoint/2010/main" val="38774078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5.18a</a:t>
            </a:r>
            <a:r>
              <a:rPr lang="en-US" dirty="0" smtClean="0"/>
              <a:t>  Hazards due to lava and ash from volcanic eruptions.</a:t>
            </a:r>
          </a:p>
          <a:p>
            <a:r>
              <a:rPr lang="en-US" dirty="0" smtClean="0"/>
              <a:t>(a) A lava flow reaches a house in Hawaii and sets it on fire.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69</a:t>
            </a:fld>
            <a:endParaRPr lang="en-US"/>
          </a:p>
        </p:txBody>
      </p:sp>
    </p:spTree>
    <p:extLst>
      <p:ext uri="{BB962C8B-B14F-4D97-AF65-F5344CB8AC3E}">
        <p14:creationId xmlns:p14="http://schemas.microsoft.com/office/powerpoint/2010/main" val="2636155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5.2  </a:t>
            </a:r>
            <a:r>
              <a:rPr lang="en-US" dirty="0" smtClean="0"/>
              <a:t>The characteristics of a lava flow depends on its viscosity.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4178719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5.18b</a:t>
            </a:r>
            <a:r>
              <a:rPr lang="en-US" dirty="0" smtClean="0"/>
              <a:t>  Hazards due to lava and ash from volcanic eruptions.</a:t>
            </a:r>
          </a:p>
          <a:p>
            <a:r>
              <a:rPr lang="en-US" dirty="0" smtClean="0"/>
              <a:t>(</a:t>
            </a:r>
            <a:r>
              <a:rPr lang="en-US" dirty="0" err="1" smtClean="0"/>
              <a:t>b</a:t>
            </a:r>
            <a:r>
              <a:rPr lang="en-US" dirty="0" smtClean="0"/>
              <a:t>) Lava from Mt. Etna threatens a town and olive grove in Sicily.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70</a:t>
            </a:fld>
            <a:endParaRPr lang="en-US"/>
          </a:p>
        </p:txBody>
      </p:sp>
    </p:spTree>
    <p:extLst>
      <p:ext uri="{BB962C8B-B14F-4D97-AF65-F5344CB8AC3E}">
        <p14:creationId xmlns:p14="http://schemas.microsoft.com/office/powerpoint/2010/main" val="25054402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5.18c</a:t>
            </a:r>
            <a:r>
              <a:rPr lang="en-US" dirty="0" smtClean="0"/>
              <a:t>  Hazards due to lava and ash from volcanic eruptions.</a:t>
            </a:r>
          </a:p>
          <a:p>
            <a:r>
              <a:rPr lang="en-US" dirty="0" smtClean="0"/>
              <a:t>(</a:t>
            </a:r>
            <a:r>
              <a:rPr lang="en-US" dirty="0" err="1" smtClean="0"/>
              <a:t>c</a:t>
            </a:r>
            <a:r>
              <a:rPr lang="en-US" dirty="0" smtClean="0"/>
              <a:t>) Residents rescue household goods after a lava flow filled the streets of </a:t>
            </a:r>
            <a:r>
              <a:rPr lang="en-US" dirty="0" err="1" smtClean="0"/>
              <a:t>Goma</a:t>
            </a:r>
            <a:r>
              <a:rPr lang="en-US" dirty="0" smtClean="0"/>
              <a:t>, along the East African Rift.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71</a:t>
            </a:fld>
            <a:endParaRPr lang="en-US"/>
          </a:p>
        </p:txBody>
      </p:sp>
    </p:spTree>
    <p:extLst>
      <p:ext uri="{BB962C8B-B14F-4D97-AF65-F5344CB8AC3E}">
        <p14:creationId xmlns:p14="http://schemas.microsoft.com/office/powerpoint/2010/main" val="2351241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5.18d</a:t>
            </a:r>
            <a:r>
              <a:rPr lang="en-US" dirty="0" smtClean="0"/>
              <a:t>  Hazards due to lava and ash from volcanic eruptions.</a:t>
            </a:r>
          </a:p>
          <a:p>
            <a:r>
              <a:rPr lang="en-US" dirty="0" smtClean="0"/>
              <a:t>(</a:t>
            </a:r>
            <a:r>
              <a:rPr lang="en-US" dirty="0" err="1" smtClean="0"/>
              <a:t>d</a:t>
            </a:r>
            <a:r>
              <a:rPr lang="en-US" dirty="0" smtClean="0"/>
              <a:t>) This empty school bus was engulfed by lava in Hawaii.</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72</a:t>
            </a:fld>
            <a:endParaRPr lang="en-US"/>
          </a:p>
        </p:txBody>
      </p:sp>
    </p:spTree>
    <p:extLst>
      <p:ext uri="{BB962C8B-B14F-4D97-AF65-F5344CB8AC3E}">
        <p14:creationId xmlns:p14="http://schemas.microsoft.com/office/powerpoint/2010/main" val="28135600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5.18e</a:t>
            </a:r>
            <a:r>
              <a:rPr lang="en-US" dirty="0" smtClean="0"/>
              <a:t>  Hazards due to lava and ash from volcanic eruptions.</a:t>
            </a:r>
          </a:p>
          <a:p>
            <a:r>
              <a:rPr lang="en-US" dirty="0" smtClean="0"/>
              <a:t>(</a:t>
            </a:r>
            <a:r>
              <a:rPr lang="en-US" dirty="0" err="1" smtClean="0"/>
              <a:t>e</a:t>
            </a:r>
            <a:r>
              <a:rPr lang="en-US" dirty="0" smtClean="0"/>
              <a:t>) A pyroclastic flow from the 1991 eruption of Mt. Pinatubo chases a fleeing vehicle.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73</a:t>
            </a:fld>
            <a:endParaRPr lang="en-US"/>
          </a:p>
        </p:txBody>
      </p:sp>
    </p:spTree>
    <p:extLst>
      <p:ext uri="{BB962C8B-B14F-4D97-AF65-F5344CB8AC3E}">
        <p14:creationId xmlns:p14="http://schemas.microsoft.com/office/powerpoint/2010/main" val="37542554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5.18f</a:t>
            </a:r>
            <a:r>
              <a:rPr lang="en-US" dirty="0" smtClean="0"/>
              <a:t>  Hazards due to lava and ash from volcanic eruptions.</a:t>
            </a:r>
          </a:p>
          <a:p>
            <a:r>
              <a:rPr lang="en-US" dirty="0" smtClean="0"/>
              <a:t>(</a:t>
            </a:r>
            <a:r>
              <a:rPr lang="en-US" dirty="0" err="1" smtClean="0"/>
              <a:t>f</a:t>
            </a:r>
            <a:r>
              <a:rPr lang="en-US" dirty="0" smtClean="0"/>
              <a:t>) A blizzard of ash fell from the cloud erupted by Mt. Pinatubo in the Philippines.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74</a:t>
            </a:fld>
            <a:endParaRPr lang="en-US"/>
          </a:p>
        </p:txBody>
      </p:sp>
    </p:spTree>
    <p:extLst>
      <p:ext uri="{BB962C8B-B14F-4D97-AF65-F5344CB8AC3E}">
        <p14:creationId xmlns:p14="http://schemas.microsoft.com/office/powerpoint/2010/main" val="28216067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5.18g  </a:t>
            </a:r>
            <a:r>
              <a:rPr lang="en-US" dirty="0" smtClean="0"/>
              <a:t>Hazards due to lava and ash from volcanic eruptions.</a:t>
            </a:r>
          </a:p>
          <a:p>
            <a:r>
              <a:rPr lang="en-US" dirty="0" smtClean="0"/>
              <a:t>(</a:t>
            </a:r>
            <a:r>
              <a:rPr lang="en-US" dirty="0" err="1" smtClean="0"/>
              <a:t>g</a:t>
            </a:r>
            <a:r>
              <a:rPr lang="en-US" dirty="0" smtClean="0"/>
              <a:t>) </a:t>
            </a:r>
            <a:r>
              <a:rPr lang="en-US" dirty="0" err="1" smtClean="0"/>
              <a:t>Lapilli</a:t>
            </a:r>
            <a:r>
              <a:rPr lang="en-US" dirty="0" smtClean="0"/>
              <a:t> falls from an eruption in Iceland.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75</a:t>
            </a:fld>
            <a:endParaRPr lang="en-US"/>
          </a:p>
        </p:txBody>
      </p:sp>
    </p:spTree>
    <p:extLst>
      <p:ext uri="{BB962C8B-B14F-4D97-AF65-F5344CB8AC3E}">
        <p14:creationId xmlns:p14="http://schemas.microsoft.com/office/powerpoint/2010/main" val="33120137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5.18h  </a:t>
            </a:r>
            <a:r>
              <a:rPr lang="en-US" dirty="0" smtClean="0"/>
              <a:t>Hazards due to lava and ash from volcanic eruptions.</a:t>
            </a:r>
          </a:p>
          <a:p>
            <a:r>
              <a:rPr lang="en-US" dirty="0" smtClean="0"/>
              <a:t>(</a:t>
            </a:r>
            <a:r>
              <a:rPr lang="en-US" dirty="0" err="1" smtClean="0"/>
              <a:t>h</a:t>
            </a:r>
            <a:r>
              <a:rPr lang="en-US" dirty="0" smtClean="0"/>
              <a:t>) A </a:t>
            </a:r>
            <a:r>
              <a:rPr lang="en-US" dirty="0" err="1" smtClean="0"/>
              <a:t>lahar</a:t>
            </a:r>
            <a:r>
              <a:rPr lang="en-US" dirty="0" smtClean="0"/>
              <a:t> submerges farmland in Colombia.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76</a:t>
            </a:fld>
            <a:endParaRPr lang="en-US"/>
          </a:p>
        </p:txBody>
      </p:sp>
    </p:spTree>
    <p:extLst>
      <p:ext uri="{BB962C8B-B14F-4D97-AF65-F5344CB8AC3E}">
        <p14:creationId xmlns:p14="http://schemas.microsoft.com/office/powerpoint/2010/main" val="20122155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5.19a</a:t>
            </a:r>
            <a:r>
              <a:rPr lang="en-US" dirty="0" smtClean="0"/>
              <a:t>  The CO</a:t>
            </a:r>
            <a:r>
              <a:rPr lang="en-US" baseline="-25000" dirty="0" smtClean="0"/>
              <a:t>2</a:t>
            </a:r>
            <a:r>
              <a:rPr lang="en-US" dirty="0" smtClean="0"/>
              <a:t> disaster at Lake </a:t>
            </a:r>
            <a:r>
              <a:rPr lang="en-US" dirty="0" err="1" smtClean="0"/>
              <a:t>Nyos</a:t>
            </a:r>
            <a:r>
              <a:rPr lang="en-US" dirty="0" smtClean="0"/>
              <a:t>.</a:t>
            </a:r>
          </a:p>
          <a:p>
            <a:r>
              <a:rPr lang="en-US" dirty="0" smtClean="0"/>
              <a:t>(a) CO</a:t>
            </a:r>
            <a:r>
              <a:rPr lang="en-US" baseline="-25000" dirty="0" smtClean="0"/>
              <a:t>2</a:t>
            </a:r>
            <a:r>
              <a:rPr lang="en-US" dirty="0" smtClean="0"/>
              <a:t> dissolved in the colder bottom water. When a landslide or wind disturbed the water, it rose and the CO</a:t>
            </a:r>
            <a:r>
              <a:rPr lang="en-US" baseline="-25000" dirty="0" smtClean="0"/>
              <a:t>2</a:t>
            </a:r>
            <a:r>
              <a:rPr lang="en-US" dirty="0" smtClean="0"/>
              <a:t> came out of solution and, in gas form, flowed out of the crater.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77</a:t>
            </a:fld>
            <a:endParaRPr lang="en-US"/>
          </a:p>
        </p:txBody>
      </p:sp>
    </p:spTree>
    <p:extLst>
      <p:ext uri="{BB962C8B-B14F-4D97-AF65-F5344CB8AC3E}">
        <p14:creationId xmlns:p14="http://schemas.microsoft.com/office/powerpoint/2010/main" val="18762475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5.19b</a:t>
            </a:r>
            <a:r>
              <a:rPr lang="en-US" dirty="0" smtClean="0"/>
              <a:t>  The CO</a:t>
            </a:r>
            <a:r>
              <a:rPr lang="en-US" baseline="-25000" dirty="0" smtClean="0"/>
              <a:t>2</a:t>
            </a:r>
            <a:r>
              <a:rPr lang="en-US" dirty="0" smtClean="0"/>
              <a:t> disaster at Lake </a:t>
            </a:r>
            <a:r>
              <a:rPr lang="en-US" dirty="0" err="1" smtClean="0"/>
              <a:t>Nyos</a:t>
            </a:r>
            <a:r>
              <a:rPr lang="en-US" dirty="0" smtClean="0"/>
              <a:t>.</a:t>
            </a:r>
          </a:p>
          <a:p>
            <a:r>
              <a:rPr lang="en-US" dirty="0" smtClean="0"/>
              <a:t>(</a:t>
            </a:r>
            <a:r>
              <a:rPr lang="en-US" dirty="0" err="1" smtClean="0"/>
              <a:t>b</a:t>
            </a:r>
            <a:r>
              <a:rPr lang="en-US" dirty="0" smtClean="0"/>
              <a:t>) Cattle died by suffocation when the CO</a:t>
            </a:r>
            <a:r>
              <a:rPr lang="en-US" baseline="-25000" dirty="0" smtClean="0"/>
              <a:t>2</a:t>
            </a:r>
            <a:r>
              <a:rPr lang="en-US" dirty="0" smtClean="0"/>
              <a:t> cloud engulfed them.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78</a:t>
            </a:fld>
            <a:endParaRPr lang="en-US"/>
          </a:p>
        </p:txBody>
      </p:sp>
    </p:spTree>
    <p:extLst>
      <p:ext uri="{BB962C8B-B14F-4D97-AF65-F5344CB8AC3E}">
        <p14:creationId xmlns:p14="http://schemas.microsoft.com/office/powerpoint/2010/main" val="22339720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5.20</a:t>
            </a:r>
            <a:r>
              <a:rPr lang="en-US" dirty="0" smtClean="0"/>
              <a:t>  Devils Tower, Wyoming, is not an eroded volcano but probably an intrusion into sedimentary rocks beneath a volcano. It has been exposed by erosion. Volcanism at this location is extinct.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79</a:t>
            </a:fld>
            <a:endParaRPr lang="en-US"/>
          </a:p>
        </p:txBody>
      </p:sp>
    </p:spTree>
    <p:extLst>
      <p:ext uri="{BB962C8B-B14F-4D97-AF65-F5344CB8AC3E}">
        <p14:creationId xmlns:p14="http://schemas.microsoft.com/office/powerpoint/2010/main" val="3695534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5.3a </a:t>
            </a:r>
            <a:r>
              <a:rPr lang="en-US" dirty="0" smtClean="0"/>
              <a:t>Features of basaltic lava flows. They have low viscosity and thus can flow long distances. Their surface and interior can be complex.</a:t>
            </a:r>
          </a:p>
          <a:p>
            <a:r>
              <a:rPr lang="en-US" dirty="0" smtClean="0"/>
              <a:t>(a) A fast-moving flow coming from Mt. Etna, Sicily.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21802094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5.21 </a:t>
            </a:r>
            <a:r>
              <a:rPr lang="en-US" dirty="0" smtClean="0"/>
              <a:t> The shape of a volcano changes as it is eroded.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80</a:t>
            </a:fld>
            <a:endParaRPr lang="en-US"/>
          </a:p>
        </p:txBody>
      </p:sp>
    </p:spTree>
    <p:extLst>
      <p:ext uri="{BB962C8B-B14F-4D97-AF65-F5344CB8AC3E}">
        <p14:creationId xmlns:p14="http://schemas.microsoft.com/office/powerpoint/2010/main" val="10903420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5.22</a:t>
            </a:r>
            <a:r>
              <a:rPr lang="en-US" dirty="0" smtClean="0"/>
              <a:t>  To produce this </a:t>
            </a:r>
            <a:r>
              <a:rPr lang="en-US" dirty="0" err="1" smtClean="0"/>
              <a:t>InSAR</a:t>
            </a:r>
            <a:r>
              <a:rPr lang="en-US" dirty="0" smtClean="0"/>
              <a:t> map of the Three Sisters Wilderness in Oregon, a satellite measures the elevation at two different times. If the land has warped between measurement times, interference of the radar-beam waves, when superimposed, appears as color bands.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81</a:t>
            </a:fld>
            <a:endParaRPr lang="en-US"/>
          </a:p>
        </p:txBody>
      </p:sp>
    </p:spTree>
    <p:extLst>
      <p:ext uri="{BB962C8B-B14F-4D97-AF65-F5344CB8AC3E}">
        <p14:creationId xmlns:p14="http://schemas.microsoft.com/office/powerpoint/2010/main" val="21469596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5.23</a:t>
            </a:r>
            <a:r>
              <a:rPr lang="en-US" dirty="0" smtClean="0"/>
              <a:t>  A volcanic-hazard assessment map for Mt. Rainier, Washington, showing the regions that might be affected by flows and lahars.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82</a:t>
            </a:fld>
            <a:endParaRPr lang="en-US"/>
          </a:p>
        </p:txBody>
      </p:sp>
    </p:spTree>
    <p:extLst>
      <p:ext uri="{BB962C8B-B14F-4D97-AF65-F5344CB8AC3E}">
        <p14:creationId xmlns:p14="http://schemas.microsoft.com/office/powerpoint/2010/main" val="16518704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5.24a</a:t>
            </a:r>
            <a:r>
              <a:rPr lang="en-US" dirty="0" smtClean="0"/>
              <a:t>  Efforts to divert lava flows away from inhabited locations.</a:t>
            </a:r>
          </a:p>
          <a:p>
            <a:r>
              <a:rPr lang="en-US" dirty="0" smtClean="0"/>
              <a:t>(a) Workers spray the lava flow to solidify it and use a bulldozer to build an embankment to divert it on the flanks of Mt. Etna.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83</a:t>
            </a:fld>
            <a:endParaRPr lang="en-US"/>
          </a:p>
        </p:txBody>
      </p:sp>
    </p:spTree>
    <p:extLst>
      <p:ext uri="{BB962C8B-B14F-4D97-AF65-F5344CB8AC3E}">
        <p14:creationId xmlns:p14="http://schemas.microsoft.com/office/powerpoint/2010/main" val="42283516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5.24b</a:t>
            </a:r>
            <a:r>
              <a:rPr lang="en-US" dirty="0" smtClean="0"/>
              <a:t>  Efforts to divert lava flows away from inhabited locations.</a:t>
            </a:r>
          </a:p>
          <a:p>
            <a:r>
              <a:rPr lang="en-US" dirty="0" smtClean="0"/>
              <a:t>(</a:t>
            </a:r>
            <a:r>
              <a:rPr lang="en-US" dirty="0" err="1" smtClean="0"/>
              <a:t>b</a:t>
            </a:r>
            <a:r>
              <a:rPr lang="en-US" dirty="0" smtClean="0"/>
              <a:t>) Firefighters pumping 6 million cubic meters of water on a lava flow in Iceland, in an effort to freeze it and stop it.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84</a:t>
            </a:fld>
            <a:endParaRPr lang="en-US"/>
          </a:p>
        </p:txBody>
      </p:sp>
    </p:spTree>
    <p:extLst>
      <p:ext uri="{BB962C8B-B14F-4D97-AF65-F5344CB8AC3E}">
        <p14:creationId xmlns:p14="http://schemas.microsoft.com/office/powerpoint/2010/main" val="35225941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5.25</a:t>
            </a:r>
            <a:r>
              <a:rPr lang="en-US" dirty="0" smtClean="0"/>
              <a:t>  Volcanic eruptions may affect climate.</a:t>
            </a:r>
          </a:p>
          <a:p>
            <a:r>
              <a:rPr lang="en-US" dirty="0" smtClean="0"/>
              <a:t>(a) A graph of global average air temperature shows a drop after the Mt. Pinatubo eruption.</a:t>
            </a:r>
          </a:p>
          <a:p>
            <a:r>
              <a:rPr lang="en-US" dirty="0" smtClean="0"/>
              <a:t>(</a:t>
            </a:r>
            <a:r>
              <a:rPr lang="en-US" dirty="0" err="1" smtClean="0"/>
              <a:t>b</a:t>
            </a:r>
            <a:r>
              <a:rPr lang="en-US" dirty="0" smtClean="0"/>
              <a:t>) The eruption of </a:t>
            </a:r>
            <a:r>
              <a:rPr lang="en-US" dirty="0" err="1" smtClean="0"/>
              <a:t>Santorini</a:t>
            </a:r>
            <a:r>
              <a:rPr lang="en-US" dirty="0" smtClean="0"/>
              <a:t> may have contributed to the demise of the Minoans, who left behind ruins of elaborate palaces.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85</a:t>
            </a:fld>
            <a:endParaRPr lang="en-US"/>
          </a:p>
        </p:txBody>
      </p:sp>
    </p:spTree>
    <p:extLst>
      <p:ext uri="{BB962C8B-B14F-4D97-AF65-F5344CB8AC3E}">
        <p14:creationId xmlns:p14="http://schemas.microsoft.com/office/powerpoint/2010/main" val="33165436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5.25a</a:t>
            </a:r>
            <a:r>
              <a:rPr lang="en-US" dirty="0" smtClean="0"/>
              <a:t>  Volcanic eruptions may affect climate.</a:t>
            </a:r>
          </a:p>
          <a:p>
            <a:r>
              <a:rPr lang="en-US" dirty="0" smtClean="0"/>
              <a:t>(a) A graph of global average air temperature shows a drop after the Mt. Pinatubo eruption.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86</a:t>
            </a:fld>
            <a:endParaRPr lang="en-US"/>
          </a:p>
        </p:txBody>
      </p:sp>
    </p:spTree>
    <p:extLst>
      <p:ext uri="{BB962C8B-B14F-4D97-AF65-F5344CB8AC3E}">
        <p14:creationId xmlns:p14="http://schemas.microsoft.com/office/powerpoint/2010/main" val="1794523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5.25b</a:t>
            </a:r>
            <a:r>
              <a:rPr lang="en-US" dirty="0" smtClean="0"/>
              <a:t>  Volcanic eruptions may affect climate.</a:t>
            </a:r>
          </a:p>
          <a:p>
            <a:r>
              <a:rPr lang="en-US" dirty="0" smtClean="0"/>
              <a:t>(</a:t>
            </a:r>
            <a:r>
              <a:rPr lang="en-US" dirty="0" err="1" smtClean="0"/>
              <a:t>b</a:t>
            </a:r>
            <a:r>
              <a:rPr lang="en-US" dirty="0" smtClean="0"/>
              <a:t>) The eruption of </a:t>
            </a:r>
            <a:r>
              <a:rPr lang="en-US" dirty="0" err="1" smtClean="0"/>
              <a:t>Santorini</a:t>
            </a:r>
            <a:r>
              <a:rPr lang="en-US" dirty="0" smtClean="0"/>
              <a:t> may have contributed to the demise of the Minoans, who left behind ruins of elaborate palaces.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87</a:t>
            </a:fld>
            <a:endParaRPr lang="en-US"/>
          </a:p>
        </p:txBody>
      </p:sp>
    </p:spTree>
    <p:extLst>
      <p:ext uri="{BB962C8B-B14F-4D97-AF65-F5344CB8AC3E}">
        <p14:creationId xmlns:p14="http://schemas.microsoft.com/office/powerpoint/2010/main" val="2179255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5.26 </a:t>
            </a:r>
            <a:r>
              <a:rPr lang="en-US" dirty="0" smtClean="0"/>
              <a:t> Volcanism on other planets and moons in the Solar System. (a) Maria of the Moon were seas of basaltic lava. (</a:t>
            </a:r>
            <a:r>
              <a:rPr lang="en-US" dirty="0" err="1" smtClean="0"/>
              <a:t>b</a:t>
            </a:r>
            <a:r>
              <a:rPr lang="en-US" dirty="0" smtClean="0"/>
              <a:t>) A volcano rises above the plains of Venus. (</a:t>
            </a:r>
            <a:r>
              <a:rPr lang="en-US" dirty="0" err="1" smtClean="0"/>
              <a:t>c</a:t>
            </a:r>
            <a:r>
              <a:rPr lang="en-US" dirty="0" smtClean="0"/>
              <a:t>) Olympus Mons rises 27 km above the surface of Mars. It’s the largest volcano in our Solar System. (</a:t>
            </a:r>
            <a:r>
              <a:rPr lang="en-US" dirty="0" err="1" smtClean="0"/>
              <a:t>d</a:t>
            </a:r>
            <a:r>
              <a:rPr lang="en-US" dirty="0" smtClean="0"/>
              <a:t>) An active volcano erupts sulfur on Io, a moon of Jupiter. (</a:t>
            </a:r>
            <a:r>
              <a:rPr lang="en-US" dirty="0" err="1" smtClean="0"/>
              <a:t>e</a:t>
            </a:r>
            <a:r>
              <a:rPr lang="en-US" dirty="0" smtClean="0"/>
              <a:t>) Large cracks at the southern end of </a:t>
            </a:r>
            <a:r>
              <a:rPr lang="en-US" dirty="0" err="1" smtClean="0"/>
              <a:t>Enceladus</a:t>
            </a:r>
            <a:r>
              <a:rPr lang="en-US" dirty="0" smtClean="0"/>
              <a:t>, a moon of Saturn, erupt water vapor.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88</a:t>
            </a:fld>
            <a:endParaRPr lang="en-US"/>
          </a:p>
        </p:txBody>
      </p:sp>
    </p:spTree>
    <p:extLst>
      <p:ext uri="{BB962C8B-B14F-4D97-AF65-F5344CB8AC3E}">
        <p14:creationId xmlns:p14="http://schemas.microsoft.com/office/powerpoint/2010/main" val="8949592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5.26a </a:t>
            </a:r>
            <a:r>
              <a:rPr lang="en-US" dirty="0" smtClean="0"/>
              <a:t> Volcanism on other planets and moons in the Solar System. (a) Maria of the Moon were seas of basaltic lava.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89</a:t>
            </a:fld>
            <a:endParaRPr lang="en-US"/>
          </a:p>
        </p:txBody>
      </p:sp>
    </p:spTree>
    <p:extLst>
      <p:ext uri="{BB962C8B-B14F-4D97-AF65-F5344CB8AC3E}">
        <p14:creationId xmlns:p14="http://schemas.microsoft.com/office/powerpoint/2010/main" val="4201428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5.3b </a:t>
            </a:r>
            <a:r>
              <a:rPr lang="en-US" dirty="0" smtClean="0"/>
              <a:t>Features of basaltic lava flows. They have low viscosity and thus can flow long distances. Their surface and interior can be complex.</a:t>
            </a:r>
          </a:p>
          <a:p>
            <a:r>
              <a:rPr lang="en-US" dirty="0" smtClean="0"/>
              <a:t>(</a:t>
            </a:r>
            <a:r>
              <a:rPr lang="en-US" dirty="0" err="1" smtClean="0"/>
              <a:t>b</a:t>
            </a:r>
            <a:r>
              <a:rPr lang="en-US" dirty="0" smtClean="0"/>
              <a:t>) A basaltic lava flow covers a highway in Hawaii.</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18560317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5.26b </a:t>
            </a:r>
            <a:r>
              <a:rPr lang="en-US" dirty="0" smtClean="0"/>
              <a:t> Volcanism on other planets and moons in the Solar System. (</a:t>
            </a:r>
            <a:r>
              <a:rPr lang="en-US" dirty="0" err="1" smtClean="0"/>
              <a:t>b</a:t>
            </a:r>
            <a:r>
              <a:rPr lang="en-US" dirty="0" smtClean="0"/>
              <a:t>) A volcano rises above the plains of Venus.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90</a:t>
            </a:fld>
            <a:endParaRPr lang="en-US"/>
          </a:p>
        </p:txBody>
      </p:sp>
    </p:spTree>
    <p:extLst>
      <p:ext uri="{BB962C8B-B14F-4D97-AF65-F5344CB8AC3E}">
        <p14:creationId xmlns:p14="http://schemas.microsoft.com/office/powerpoint/2010/main" val="15384479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5.26c </a:t>
            </a:r>
            <a:r>
              <a:rPr lang="en-US" dirty="0" smtClean="0"/>
              <a:t> Volcanism on other planets and moons in the Solar System. (</a:t>
            </a:r>
            <a:r>
              <a:rPr lang="en-US" dirty="0" err="1" smtClean="0"/>
              <a:t>c</a:t>
            </a:r>
            <a:r>
              <a:rPr lang="en-US" dirty="0" smtClean="0"/>
              <a:t>) Olympus Mons rises 27 km above the surface of Mars. It’s the largest volcano in our Solar System.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91</a:t>
            </a:fld>
            <a:endParaRPr lang="en-US"/>
          </a:p>
        </p:txBody>
      </p:sp>
    </p:spTree>
    <p:extLst>
      <p:ext uri="{BB962C8B-B14F-4D97-AF65-F5344CB8AC3E}">
        <p14:creationId xmlns:p14="http://schemas.microsoft.com/office/powerpoint/2010/main" val="14441970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5.26d </a:t>
            </a:r>
            <a:r>
              <a:rPr lang="en-US" dirty="0" smtClean="0"/>
              <a:t> Volcanism on other planets and moons in the Solar System. (</a:t>
            </a:r>
            <a:r>
              <a:rPr lang="en-US" dirty="0" err="1" smtClean="0"/>
              <a:t>d</a:t>
            </a:r>
            <a:r>
              <a:rPr lang="en-US" dirty="0" smtClean="0"/>
              <a:t>) An active volcano erupts sulfur on Io, a moon of Jupiter.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92</a:t>
            </a:fld>
            <a:endParaRPr lang="en-US"/>
          </a:p>
        </p:txBody>
      </p:sp>
    </p:spTree>
    <p:extLst>
      <p:ext uri="{BB962C8B-B14F-4D97-AF65-F5344CB8AC3E}">
        <p14:creationId xmlns:p14="http://schemas.microsoft.com/office/powerpoint/2010/main" val="23231354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5.26e </a:t>
            </a:r>
            <a:r>
              <a:rPr lang="en-US" dirty="0" smtClean="0"/>
              <a:t> Volcanism on other planets and moons in the Solar System. (</a:t>
            </a:r>
            <a:r>
              <a:rPr lang="en-US" dirty="0" err="1" smtClean="0"/>
              <a:t>e</a:t>
            </a:r>
            <a:r>
              <a:rPr lang="en-US" dirty="0" smtClean="0"/>
              <a:t>) Large cracks at the southern end of </a:t>
            </a:r>
            <a:r>
              <a:rPr lang="en-US" dirty="0" err="1" smtClean="0"/>
              <a:t>Enceladus</a:t>
            </a:r>
            <a:r>
              <a:rPr lang="en-US" dirty="0" smtClean="0"/>
              <a:t>, a moon of Saturn, erupt water vapor.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93</a:t>
            </a:fld>
            <a:endParaRPr lang="en-US"/>
          </a:p>
        </p:txBody>
      </p:sp>
    </p:spTree>
    <p:extLst>
      <p:ext uri="{BB962C8B-B14F-4D97-AF65-F5344CB8AC3E}">
        <p14:creationId xmlns:p14="http://schemas.microsoft.com/office/powerpoint/2010/main" val="16736190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Another View </a:t>
            </a:r>
            <a:r>
              <a:rPr lang="en-US" dirty="0" smtClean="0"/>
              <a:t> The ash cloud from the 2011 eruption of a volcano in the </a:t>
            </a:r>
            <a:r>
              <a:rPr lang="en-US" dirty="0" err="1" smtClean="0"/>
              <a:t>Puyehue-Cordón</a:t>
            </a:r>
            <a:r>
              <a:rPr lang="en-US" dirty="0" smtClean="0"/>
              <a:t> </a:t>
            </a:r>
            <a:r>
              <a:rPr lang="en-US" dirty="0" err="1" smtClean="0"/>
              <a:t>Caulle</a:t>
            </a:r>
            <a:r>
              <a:rPr lang="en-US" dirty="0" smtClean="0"/>
              <a:t> chain of Chile. The ash circled the globe within two weeks, disrupting air traffic throughout the southern hemisphere.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94</a:t>
            </a:fld>
            <a:endParaRPr lang="en-US"/>
          </a:p>
        </p:txBody>
      </p:sp>
    </p:spTree>
    <p:extLst>
      <p:ext uri="{BB962C8B-B14F-4D97-AF65-F5344CB8AC3E}">
        <p14:creationId xmlns:p14="http://schemas.microsoft.com/office/powerpoint/2010/main" val="3505758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5</a:t>
            </a:r>
          </a:p>
          <a:p>
            <a:pPr algn="ctr"/>
            <a:r>
              <a:rPr lang="en-US" sz="2800" dirty="0" smtClean="0">
                <a:solidFill>
                  <a:schemeClr val="tx2"/>
                </a:solidFill>
                <a:latin typeface="Verdana" charset="0"/>
              </a:rPr>
              <a:t>The Wrath of Vulcan:</a:t>
            </a:r>
          </a:p>
          <a:p>
            <a:pPr algn="ctr"/>
            <a:r>
              <a:rPr lang="en-US" sz="2800" dirty="0" smtClean="0">
                <a:solidFill>
                  <a:schemeClr val="tx2"/>
                </a:solidFill>
                <a:latin typeface="Verdana" charset="0"/>
              </a:rPr>
              <a:t>Volcanic Eruptions</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n active lava tube with still-molten red lava flow beneath a crust of solid basalt and two people standing on this crust."/>
          <p:cNvPicPr>
            <a:picLocks noChangeAspect="1"/>
          </p:cNvPicPr>
          <p:nvPr/>
        </p:nvPicPr>
        <p:blipFill>
          <a:blip r:embed="rId3"/>
          <a:stretch>
            <a:fillRect/>
          </a:stretch>
        </p:blipFill>
        <p:spPr>
          <a:xfrm>
            <a:off x="1063752" y="318516"/>
            <a:ext cx="7016496" cy="583996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n empty tunnel’s hole in a brown solid crust. It is an ancient drained lava tube in a road cut. Rare vegetation grows near the hole."/>
          <p:cNvPicPr>
            <a:picLocks noChangeAspect="1"/>
          </p:cNvPicPr>
          <p:nvPr/>
        </p:nvPicPr>
        <p:blipFill>
          <a:blip r:embed="rId3"/>
          <a:stretch>
            <a:fillRect/>
          </a:stretch>
        </p:blipFill>
        <p:spPr>
          <a:xfrm>
            <a:off x="1088135" y="318516"/>
            <a:ext cx="6967728" cy="583996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ahoehoe from a lava flow in Hawaii. There is a frozen lava flow wrinkled into a coin-sized, smooth, glassy, rope-like, grey ridges. "/>
          <p:cNvPicPr>
            <a:picLocks noChangeAspect="1"/>
          </p:cNvPicPr>
          <p:nvPr/>
        </p:nvPicPr>
        <p:blipFill>
          <a:blip r:embed="rId3"/>
          <a:stretch>
            <a:fillRect/>
          </a:stretch>
        </p:blipFill>
        <p:spPr>
          <a:xfrm>
            <a:off x="304800" y="413004"/>
            <a:ext cx="8534400" cy="565099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a’a’ flow at Sunset Crater in Arizona. There is a jumble of sharp, angular, rubbly fragments."/>
          <p:cNvPicPr>
            <a:picLocks noChangeAspect="1"/>
          </p:cNvPicPr>
          <p:nvPr/>
        </p:nvPicPr>
        <p:blipFill>
          <a:blip r:embed="rId3"/>
          <a:stretch>
            <a:fillRect/>
          </a:stretch>
        </p:blipFill>
        <p:spPr>
          <a:xfrm>
            <a:off x="304800" y="443483"/>
            <a:ext cx="8534400" cy="559003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images: one large and the other small. The large image shows grey pillows exposed above the water level. The small image shows pillows’ development. There are some older glass-encrusted pillows covering the vent and a new blob of lava moving through them, freezing, and producing another pillow."/>
          <p:cNvPicPr>
            <a:picLocks noChangeAspect="1"/>
          </p:cNvPicPr>
          <p:nvPr/>
        </p:nvPicPr>
        <p:blipFill>
          <a:blip r:embed="rId3"/>
          <a:stretch>
            <a:fillRect/>
          </a:stretch>
        </p:blipFill>
        <p:spPr>
          <a:xfrm>
            <a:off x="1149096" y="318516"/>
            <a:ext cx="6845808" cy="583996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images. One is large and the other small. The large image is a view of a columnar jointing forming high smooth polygonal columns of different lengths and fallen fragments of this jointing lying at the foot. The small image shows the structure of columnar  jointing. A columnar jointing covering the layer of the older flow consists of a rubbly top of flow, columnar-jointed interior, and rubbly base of flow."/>
          <p:cNvPicPr>
            <a:picLocks noChangeAspect="1"/>
          </p:cNvPicPr>
          <p:nvPr/>
        </p:nvPicPr>
        <p:blipFill>
          <a:blip r:embed="rId3"/>
          <a:stretch>
            <a:fillRect/>
          </a:stretch>
        </p:blipFill>
        <p:spPr>
          <a:xfrm>
            <a:off x="1121664" y="318516"/>
            <a:ext cx="6900672" cy="583996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top view of a crater surrounded by unconsolidated fragments referred to as tephra cone, with high volcanic rocks in the middle called a rhyolite dome."/>
          <p:cNvPicPr>
            <a:picLocks noChangeAspect="1"/>
          </p:cNvPicPr>
          <p:nvPr/>
        </p:nvPicPr>
        <p:blipFill>
          <a:blip r:embed="rId3"/>
          <a:stretch>
            <a:fillRect/>
          </a:stretch>
        </p:blipFill>
        <p:spPr>
          <a:xfrm>
            <a:off x="304800" y="879348"/>
            <a:ext cx="8534400" cy="471830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bright strands of lava raining down onto the volcano from the lava fountain."/>
          <p:cNvPicPr>
            <a:picLocks noChangeAspect="1"/>
          </p:cNvPicPr>
          <p:nvPr/>
        </p:nvPicPr>
        <p:blipFill>
          <a:blip r:embed="rId3"/>
          <a:stretch>
            <a:fillRect/>
          </a:stretch>
        </p:blipFill>
        <p:spPr>
          <a:xfrm>
            <a:off x="2133600" y="257555"/>
            <a:ext cx="4876800" cy="596188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streamlined light orange frozen blob of lava with a smooth and polished surface covered in dark green streaks."/>
          <p:cNvPicPr>
            <a:picLocks noChangeAspect="1"/>
          </p:cNvPicPr>
          <p:nvPr/>
        </p:nvPicPr>
        <p:blipFill>
          <a:blip r:embed="rId3"/>
          <a:stretch>
            <a:fillRect/>
          </a:stretch>
        </p:blipFill>
        <p:spPr>
          <a:xfrm>
            <a:off x="667511" y="257555"/>
            <a:ext cx="7808976" cy="596188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different-sized solidified fragments of lava and scoria on the flank of a volcano."/>
          <p:cNvPicPr>
            <a:picLocks noChangeAspect="1"/>
          </p:cNvPicPr>
          <p:nvPr/>
        </p:nvPicPr>
        <p:blipFill>
          <a:blip r:embed="rId3"/>
          <a:stretch>
            <a:fillRect/>
          </a:stretch>
        </p:blipFill>
        <p:spPr>
          <a:xfrm>
            <a:off x="304800" y="257555"/>
            <a:ext cx="8534400" cy="596188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olcano is erupting spewing glowing bombs of lava skyward. "/>
          <p:cNvPicPr>
            <a:picLocks noChangeAspect="1"/>
          </p:cNvPicPr>
          <p:nvPr/>
        </p:nvPicPr>
        <p:blipFill>
          <a:blip r:embed="rId3"/>
          <a:stretch>
            <a:fillRect/>
          </a:stretch>
        </p:blipFill>
        <p:spPr>
          <a:xfrm>
            <a:off x="435864" y="318516"/>
            <a:ext cx="8272272" cy="58399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explosive ejection of large quantities of pyroclastic debris that looks as a huge column of smoke and dust rising far into the sky."/>
          <p:cNvPicPr>
            <a:picLocks noChangeAspect="1"/>
          </p:cNvPicPr>
          <p:nvPr/>
        </p:nvPicPr>
        <p:blipFill>
          <a:blip r:embed="rId3"/>
          <a:stretch>
            <a:fillRect/>
          </a:stretch>
        </p:blipFill>
        <p:spPr>
          <a:xfrm>
            <a:off x="1124711" y="257555"/>
            <a:ext cx="6894576" cy="596188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electron photomicrograph is the black and white image, which shows grey ash flakes with round holes in them on a black background. The flakes are irregularly shaped. Their average linear size is about 150 micrometers."/>
          <p:cNvPicPr>
            <a:picLocks noChangeAspect="1"/>
          </p:cNvPicPr>
          <p:nvPr/>
        </p:nvPicPr>
        <p:blipFill>
          <a:blip r:embed="rId3"/>
          <a:stretch>
            <a:fillRect/>
          </a:stretch>
        </p:blipFill>
        <p:spPr>
          <a:xfrm>
            <a:off x="304800" y="821435"/>
            <a:ext cx="8534400" cy="483412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marble-sized angular light grey pumice fragments. The size of most of them is less than 5 centimeters. They are irregularly shaped."/>
          <p:cNvPicPr>
            <a:picLocks noChangeAspect="1"/>
          </p:cNvPicPr>
          <p:nvPr/>
        </p:nvPicPr>
        <p:blipFill>
          <a:blip r:embed="rId3"/>
          <a:stretch>
            <a:fillRect/>
          </a:stretch>
        </p:blipFill>
        <p:spPr>
          <a:xfrm>
            <a:off x="1600200" y="318516"/>
            <a:ext cx="5943600" cy="583996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small snowball-like grey spheres of ash sticked together. The size of these spheres is about one fifth of a centimeter."/>
          <p:cNvPicPr>
            <a:picLocks noChangeAspect="1"/>
          </p:cNvPicPr>
          <p:nvPr/>
        </p:nvPicPr>
        <p:blipFill>
          <a:blip r:embed="rId3"/>
          <a:stretch>
            <a:fillRect/>
          </a:stretch>
        </p:blipFill>
        <p:spPr>
          <a:xfrm>
            <a:off x="1002791" y="318516"/>
            <a:ext cx="7138416" cy="58399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Mount Merapi eruption. Some of the ash rises into the sky, whereas some rushes down the volcano’s flank as a pyroclastic flow."/>
          <p:cNvPicPr>
            <a:picLocks noChangeAspect="1"/>
          </p:cNvPicPr>
          <p:nvPr/>
        </p:nvPicPr>
        <p:blipFill>
          <a:blip r:embed="rId3"/>
          <a:stretch>
            <a:fillRect/>
          </a:stretch>
        </p:blipFill>
        <p:spPr>
          <a:xfrm>
            <a:off x="658368" y="509016"/>
            <a:ext cx="7827264" cy="583996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olcanic debris flow moves downslope like a sheet of wet concrete. The forest on this side of the volcano is stripped away."/>
          <p:cNvPicPr>
            <a:picLocks noChangeAspect="1"/>
          </p:cNvPicPr>
          <p:nvPr/>
        </p:nvPicPr>
        <p:blipFill>
          <a:blip r:embed="rId3"/>
          <a:stretch>
            <a:fillRect/>
          </a:stretch>
        </p:blipFill>
        <p:spPr>
          <a:xfrm>
            <a:off x="304800" y="623316"/>
            <a:ext cx="8534400" cy="523036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river bed filled with a soupy, muddy slurry called a lahar."/>
          <p:cNvPicPr>
            <a:picLocks noChangeAspect="1"/>
          </p:cNvPicPr>
          <p:nvPr/>
        </p:nvPicPr>
        <p:blipFill>
          <a:blip r:embed="rId3"/>
          <a:stretch>
            <a:fillRect/>
          </a:stretch>
        </p:blipFill>
        <p:spPr>
          <a:xfrm>
            <a:off x="307847" y="647700"/>
            <a:ext cx="8528304" cy="51816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volcano erupting large quantities of gas without lava."/>
          <p:cNvPicPr>
            <a:picLocks noChangeAspect="1"/>
          </p:cNvPicPr>
          <p:nvPr/>
        </p:nvPicPr>
        <p:blipFill>
          <a:blip r:embed="rId3"/>
          <a:stretch>
            <a:fillRect/>
          </a:stretch>
        </p:blipFill>
        <p:spPr>
          <a:xfrm>
            <a:off x="304800" y="620267"/>
            <a:ext cx="8534400" cy="523646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olidified block of lava is covered with holes of different sizes. "/>
          <p:cNvPicPr>
            <a:picLocks noChangeAspect="1"/>
          </p:cNvPicPr>
          <p:nvPr/>
        </p:nvPicPr>
        <p:blipFill>
          <a:blip r:embed="rId3"/>
          <a:stretch>
            <a:fillRect/>
          </a:stretch>
        </p:blipFill>
        <p:spPr>
          <a:xfrm>
            <a:off x="304800" y="611123"/>
            <a:ext cx="8534400" cy="525475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volcano is shown. Flooded river valleys can be observed near the volcano. "/>
          <p:cNvPicPr>
            <a:picLocks noChangeAspect="1"/>
          </p:cNvPicPr>
          <p:nvPr/>
        </p:nvPicPr>
        <p:blipFill>
          <a:blip r:embed="rId3"/>
          <a:stretch>
            <a:fillRect/>
          </a:stretch>
        </p:blipFill>
        <p:spPr>
          <a:xfrm>
            <a:off x="1676400" y="257555"/>
            <a:ext cx="5791200" cy="596188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the eruption of Vesuvius towering over the bay. "/>
          <p:cNvPicPr>
            <a:picLocks noChangeAspect="1"/>
          </p:cNvPicPr>
          <p:nvPr/>
        </p:nvPicPr>
        <p:blipFill>
          <a:blip r:embed="rId3"/>
          <a:stretch>
            <a:fillRect/>
          </a:stretch>
        </p:blipFill>
        <p:spPr>
          <a:xfrm>
            <a:off x="597408" y="257555"/>
            <a:ext cx="7949184" cy="596188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a crater eruption. A lava moves through a vertical chimney-shaped conduit in a volcanic edifice and comes out of a crater. Part b shows a fissure eruption. A curtain of lava spews from a fissure in the ground."/>
          <p:cNvPicPr>
            <a:picLocks noChangeAspect="1"/>
          </p:cNvPicPr>
          <p:nvPr/>
        </p:nvPicPr>
        <p:blipFill>
          <a:blip r:embed="rId3"/>
          <a:stretch>
            <a:fillRect/>
          </a:stretch>
        </p:blipFill>
        <p:spPr>
          <a:xfrm>
            <a:off x="1606295" y="318516"/>
            <a:ext cx="5931408" cy="583996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crater eruption. A lava moves through a vertical chimney-shaped conduit in a volcanic edifice and comes out of a crater."/>
          <p:cNvPicPr>
            <a:picLocks noChangeAspect="1"/>
          </p:cNvPicPr>
          <p:nvPr/>
        </p:nvPicPr>
        <p:blipFill>
          <a:blip r:embed="rId3"/>
          <a:stretch>
            <a:fillRect/>
          </a:stretch>
        </p:blipFill>
        <p:spPr>
          <a:xfrm>
            <a:off x="304800" y="1394460"/>
            <a:ext cx="8534400" cy="368808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fissure eruption. A curtain of lava spews from a fissure in the ground."/>
          <p:cNvPicPr>
            <a:picLocks noChangeAspect="1"/>
          </p:cNvPicPr>
          <p:nvPr/>
        </p:nvPicPr>
        <p:blipFill>
          <a:blip r:embed="rId3"/>
          <a:stretch>
            <a:fillRect/>
          </a:stretch>
        </p:blipFill>
        <p:spPr>
          <a:xfrm>
            <a:off x="304800" y="1388364"/>
            <a:ext cx="8534400" cy="3700272"/>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the begging of an eruption. Lava rises from a large magma chamber beneath a volcano through a central vent underlying the summit crater and through flank vents. Part b shows the draining of a magma chamber and the collapse of the central portion of the volcano. Part c shows a caldera, the collapsed area with steep walls and a fairly flat floor. The volcano is covered with thin grained volcanic rock, called an ignimbrite. "/>
          <p:cNvPicPr>
            <a:picLocks noChangeAspect="1"/>
          </p:cNvPicPr>
          <p:nvPr/>
        </p:nvPicPr>
        <p:blipFill>
          <a:blip r:embed="rId3"/>
          <a:stretch>
            <a:fillRect/>
          </a:stretch>
        </p:blipFill>
        <p:spPr>
          <a:xfrm>
            <a:off x="2575560" y="318516"/>
            <a:ext cx="3992880" cy="583996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volcano protruding from the lake, formed on the top of the caldera floor."/>
          <p:cNvPicPr>
            <a:picLocks noChangeAspect="1"/>
          </p:cNvPicPr>
          <p:nvPr/>
        </p:nvPicPr>
        <p:blipFill>
          <a:blip r:embed="rId3"/>
          <a:stretch>
            <a:fillRect/>
          </a:stretch>
        </p:blipFill>
        <p:spPr>
          <a:xfrm>
            <a:off x="304800" y="406907"/>
            <a:ext cx="8534400" cy="566318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shield volcano in Hawaii visible on the horizon and having a gentle slope. The shield volcano has a central caldera and a flank vent. Magma erupts from this vent and spreads out as a thin sheet over large areas."/>
          <p:cNvPicPr>
            <a:picLocks noChangeAspect="1"/>
          </p:cNvPicPr>
          <p:nvPr/>
        </p:nvPicPr>
        <p:blipFill>
          <a:blip r:embed="rId3"/>
          <a:stretch>
            <a:fillRect/>
          </a:stretch>
        </p:blipFill>
        <p:spPr>
          <a:xfrm>
            <a:off x="758952" y="318516"/>
            <a:ext cx="7626096" cy="583996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top view of a tall cone-shaped pile of basaltic lapilli and blocks that has a steep slope.  There is a solidified lava flow covering a large area in one direction."/>
          <p:cNvPicPr>
            <a:picLocks noChangeAspect="1"/>
          </p:cNvPicPr>
          <p:nvPr/>
        </p:nvPicPr>
        <p:blipFill>
          <a:blip r:embed="rId3"/>
          <a:stretch>
            <a:fillRect/>
          </a:stretch>
        </p:blipFill>
        <p:spPr>
          <a:xfrm>
            <a:off x="304800" y="519683"/>
            <a:ext cx="8534400" cy="5437632"/>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shows a cone-shaped volcano with a steeper slope near the summit and a gentler slope near the base. The volcano stands on a pre-volcanic basement and has a central vent in a crater and several flank vents. Its upper part consists of interleaved layers of tephra and lava flows. Its lower part also includes remains of an old volcano, landslide deposits, and alluvial aprons."/>
          <p:cNvPicPr>
            <a:picLocks noChangeAspect="1"/>
          </p:cNvPicPr>
          <p:nvPr/>
        </p:nvPicPr>
        <p:blipFill>
          <a:blip r:embed="rId3"/>
          <a:stretch>
            <a:fillRect/>
          </a:stretch>
        </p:blipFill>
        <p:spPr>
          <a:xfrm>
            <a:off x="304800" y="574548"/>
            <a:ext cx="8534400" cy="532790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lake and Mount Fuji in a distance. A large cone-shaped volcano with a steep slope and a snow-capped crater. Mount Fuji last erupted in 1707."/>
          <p:cNvPicPr>
            <a:picLocks noChangeAspect="1"/>
          </p:cNvPicPr>
          <p:nvPr/>
        </p:nvPicPr>
        <p:blipFill>
          <a:blip r:embed="rId3"/>
          <a:stretch>
            <a:fillRect/>
          </a:stretch>
        </p:blipFill>
        <p:spPr>
          <a:xfrm>
            <a:off x="304800" y="525779"/>
            <a:ext cx="8534400" cy="542544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sure drives magma up into a fountain over a summit vent. Magma pours out and flows in molten rivers for great distances."/>
          <p:cNvPicPr>
            <a:picLocks noChangeAspect="1"/>
          </p:cNvPicPr>
          <p:nvPr/>
        </p:nvPicPr>
        <p:blipFill>
          <a:blip r:embed="rId3"/>
          <a:stretch>
            <a:fillRect/>
          </a:stretch>
        </p:blipFill>
        <p:spPr>
          <a:xfrm>
            <a:off x="368808" y="257555"/>
            <a:ext cx="8406384" cy="596188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well-preserved buildings and streets of Pompeii. There are even ruts carved by chariots in the streets."/>
          <p:cNvPicPr>
            <a:picLocks noChangeAspect="1"/>
          </p:cNvPicPr>
          <p:nvPr/>
        </p:nvPicPr>
        <p:blipFill>
          <a:blip r:embed="rId3"/>
          <a:stretch>
            <a:fillRect/>
          </a:stretch>
        </p:blipFill>
        <p:spPr>
          <a:xfrm>
            <a:off x="1280159" y="318516"/>
            <a:ext cx="6583680" cy="583996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n explosive eruption beneath the sea surface. The cloud of steam and volcanic debris extends far into the sky."/>
          <p:cNvPicPr>
            <a:picLocks noChangeAspect="1"/>
          </p:cNvPicPr>
          <p:nvPr/>
        </p:nvPicPr>
        <p:blipFill>
          <a:blip r:embed="rId3"/>
          <a:stretch>
            <a:fillRect/>
          </a:stretch>
        </p:blipFill>
        <p:spPr>
          <a:xfrm>
            <a:off x="362711" y="318516"/>
            <a:ext cx="8418576" cy="583996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ring an explosive eruption, the force of the blast shoots huge quantities of ash and pyroclastic flow skyward in a vertical column, thus forming a convective cloud."/>
          <p:cNvPicPr>
            <a:picLocks noChangeAspect="1"/>
          </p:cNvPicPr>
          <p:nvPr/>
        </p:nvPicPr>
        <p:blipFill>
          <a:blip r:embed="rId3"/>
          <a:stretch>
            <a:fillRect/>
          </a:stretch>
        </p:blipFill>
        <p:spPr>
          <a:xfrm>
            <a:off x="374903" y="318516"/>
            <a:ext cx="8394192" cy="583996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shows an exploding volcano with an eruption jet and huge plumes of ash shooting high into the sky. These plumes of ash rises to stratospheric heights above the explosion through a convective column and becomes a turbulent, billowing, convective plum. Coarser-grained ash and lapilli falls from the formed ash umbrella, whereas finer ash gets carried farther away. Some ash enters the wind and forms a stratospheric haze. Not all of the debris ejected by an explosive eruption ends up in the convective cloud. Substantial amount surges down, and the column collapses back around the vent, traveling overland as a pyroclastic flow."/>
          <p:cNvPicPr>
            <a:picLocks noChangeAspect="1"/>
          </p:cNvPicPr>
          <p:nvPr/>
        </p:nvPicPr>
        <p:blipFill>
          <a:blip r:embed="rId3"/>
          <a:stretch>
            <a:fillRect/>
          </a:stretch>
        </p:blipFill>
        <p:spPr>
          <a:xfrm>
            <a:off x="304800" y="1150620"/>
            <a:ext cx="8534400" cy="417576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eruptive jet with huge plumes of ash rises in a vertical column above the vent."/>
          <p:cNvPicPr>
            <a:picLocks noChangeAspect="1"/>
          </p:cNvPicPr>
          <p:nvPr/>
        </p:nvPicPr>
        <p:blipFill>
          <a:blip r:embed="rId3"/>
          <a:stretch>
            <a:fillRect/>
          </a:stretch>
        </p:blipFill>
        <p:spPr>
          <a:xfrm>
            <a:off x="911352" y="257555"/>
            <a:ext cx="7321296" cy="596188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exploding volcano forms a mushroom light ash cloud."/>
          <p:cNvPicPr>
            <a:picLocks noChangeAspect="1"/>
          </p:cNvPicPr>
          <p:nvPr/>
        </p:nvPicPr>
        <p:blipFill>
          <a:blip r:embed="rId3"/>
          <a:stretch>
            <a:fillRect/>
          </a:stretch>
        </p:blipFill>
        <p:spPr>
          <a:xfrm>
            <a:off x="1063752" y="318516"/>
            <a:ext cx="7016496" cy="583996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town with flattened buildings and a mountain in the background."/>
          <p:cNvPicPr>
            <a:picLocks noChangeAspect="1"/>
          </p:cNvPicPr>
          <p:nvPr/>
        </p:nvPicPr>
        <p:blipFill>
          <a:blip r:embed="rId3"/>
          <a:stretch>
            <a:fillRect/>
          </a:stretch>
        </p:blipFill>
        <p:spPr>
          <a:xfrm>
            <a:off x="1944623" y="318516"/>
            <a:ext cx="5254752" cy="583996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even cubes are placed on top of each other. The volume of cubes decreases from the lower to the upper cube. Each cube shows the amount of pyroclastic debris in cubic meters ejected during a certain explosive eruption. During the following explosive eruptions: Toba in Indonesia in 73000 before Christ, Yellowstone 2 million years ago, Yellowstone in 630000 before Christ, Yellowstone 1.3 million years ago, the Phlegrean Fields in 40000 before Christ, Tambora in 1815 after Christ, Crater Lake in 7600 before Christ, Vesuvius in 79 after Christ, Krakatau in 1883 after Christ, mountain Pinatubo in 1991 after Christ and mountain Saint Helens in 1980 after Christ, the amount of pyroclastic was the following: 2800 cubic kilometers, 2500 cubic kilometers, 1000 cubic kilometers, 250 cubic kilometers, 200 cubic kilometers, 145 cubic kilometers, 75 cubic kilometers, 25 cubic kilometers, 18 cubic kilometers, 10 cubic kilometers and 1 cubic kilometer, respectively."/>
          <p:cNvPicPr>
            <a:picLocks noChangeAspect="1"/>
          </p:cNvPicPr>
          <p:nvPr/>
        </p:nvPicPr>
        <p:blipFill>
          <a:blip r:embed="rId3"/>
          <a:stretch>
            <a:fillRect/>
          </a:stretch>
        </p:blipFill>
        <p:spPr>
          <a:xfrm>
            <a:off x="2097023" y="318516"/>
            <a:ext cx="4949952" cy="583996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ree stages of eruption at three time moments, labeled time 1, time 2, and time 3, are shown. At the moment of time 1 a volcano and a bifurcated old magma chamber inside it are shown. At the moment of time 2 the magma chamber inside the volcano is inflated and filled with magma. A bulge filled with magma is shown inside the volcano. A small ash cloud is located right above the vent. It is written that as the magma chamber fills, the volcano bulges. At the moment of time 3 two blasts, a vertical blast and a sideway blast, are shown. "/>
          <p:cNvPicPr>
            <a:picLocks noChangeAspect="1"/>
          </p:cNvPicPr>
          <p:nvPr/>
        </p:nvPicPr>
        <p:blipFill>
          <a:blip r:embed="rId3"/>
          <a:stretch>
            <a:fillRect/>
          </a:stretch>
        </p:blipFill>
        <p:spPr>
          <a:xfrm>
            <a:off x="2057400" y="318516"/>
            <a:ext cx="5029200" cy="583996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different images. The first image is a map showing the dimensions of the region destroyed by the eruption of mountain Saint Helens in 1980. The height of mountain Saint Helens is 8363 feet. Windy Ridge Viewpoint is located approximately 5 miles northeast of the mountain. Spirit Lake is approximately 1 mile north of Windy Ridge Viewpoint. Johnston Ridge Observatory is approximately 3 miles west of Spirit Lake. An area where trees were blown down by the eruption extends to approximately 8 miles east, 12 miles west and 10 miles north of the mountain. An area with a pyroclastic flow is shown as a thin strip extending from the mountain to Spirit Lake. An area with mud and debris flow is shown as a strip extending from Spirit Lake to the west. Many arrows directed from the volcano to the edges of the area where trees were blown down are shown. The second image is a photo of many fallen trees. It is written that the blast knocked trees down as if they were toothpicks. The third image is a photo of a downed tree against the background of the volcano. It is written that thirty years later the downed trees remain."/>
          <p:cNvPicPr>
            <a:picLocks noChangeAspect="1"/>
          </p:cNvPicPr>
          <p:nvPr/>
        </p:nvPicPr>
        <p:blipFill>
          <a:blip r:embed="rId3"/>
          <a:stretch>
            <a:fillRect/>
          </a:stretch>
        </p:blipFill>
        <p:spPr>
          <a:xfrm>
            <a:off x="304800" y="461772"/>
            <a:ext cx="8534400" cy="5553456"/>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re is a profile of Krakatau from northwest to southeast before and after the eruption in 1883. The average altitude of Krakatau decreased after the eruption as it is shown in the picture. A new volcano (Anak-Krakatau) formed in 1883 as it is shown on the profile. "/>
          <p:cNvPicPr>
            <a:picLocks noChangeAspect="1"/>
          </p:cNvPicPr>
          <p:nvPr/>
        </p:nvPicPr>
        <p:blipFill>
          <a:blip r:embed="rId3"/>
          <a:stretch>
            <a:fillRect/>
          </a:stretch>
        </p:blipFill>
        <p:spPr>
          <a:xfrm>
            <a:off x="304800" y="2139696"/>
            <a:ext cx="8534400" cy="257860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ruins of Pompeii with Vesuvius in a distance and the volcano’s profile prior to its eruption in 79 of the common era, demonstrating how taller Vesuvius was."/>
          <p:cNvPicPr>
            <a:picLocks noChangeAspect="1"/>
          </p:cNvPicPr>
          <p:nvPr/>
        </p:nvPicPr>
        <p:blipFill>
          <a:blip r:embed="rId3"/>
          <a:stretch>
            <a:fillRect/>
          </a:stretch>
        </p:blipFill>
        <p:spPr>
          <a:xfrm>
            <a:off x="304800" y="659892"/>
            <a:ext cx="8534400" cy="5157216"/>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re are four parts. The first part contains two images. The first illustration shows an eruption of a cinder cone. Glowing jets of lava are spewed out skywards. An ash cloud is located right above the vent. The second illustration shows a caldera, which looks like a volcanic crater. The second part shows three kinds of eruption: a vulcanian eruption, a strombolian crater explosion and a Hawaiian fountain explosion. The vulcanian eruption is the most powerful with the biggest ash cloud. The strombolian crater explosion is less powerful than the vulcanian eruption and more powerful than the Hawaiian fountain explosion. Almost no ash is spewed out during the Hawaiian fountain explosion. It is written that vulcanian eruptions occur when a buildup of gas and magma explodes. It is said that strombolian crater explosions frequently burst through thinly crusted lava. It is written that Hawaiian fountain explosions are caused by escaping gas. The third part contains two images. The first image shows a plinean explosion. A huge column of volcanic ash and pumice fragments is shot up to 50 kilometers into the atmosphere. It is written that the ash fall rains down and the column collapses back around the vent, traveling overland as a pyroclastic flow. The second image shows an eruption with a huge column of volcanic ash. The image shows how far the volcanic hazards can travel from the eruption. Lava flow, mud flow, pyroclastic flow and ash fall can travel up to 50 kilometers, 150 kilometers, 200 kilometers, and 1500 kilometers from the eruption, respectively. The fourth part shows a volcanic eruption in cross section. The volcano consists of sequential ash and lava layers. Magma rises from the magma chamber through a dike to the vent. Volcanic explosion blasts up a cloud of ash, tephra, lapilli and volcanic bombs. Pyroclastic flows surge down the flanks of the volcano. Cracked and broken lava pavement, cinder cones, dikes, a lava cone, an eroded cone, a side vent, lave flow, a lahar, an old lava dome, sedimentary rocks are located near the volcano. Older and cold granite intrusion, basement rocks, laccolith, fracturing and sills are shown."/>
          <p:cNvPicPr>
            <a:picLocks noChangeAspect="1"/>
          </p:cNvPicPr>
          <p:nvPr/>
        </p:nvPicPr>
        <p:blipFill>
          <a:blip r:embed="rId3"/>
          <a:stretch>
            <a:fillRect/>
          </a:stretch>
        </p:blipFill>
        <p:spPr>
          <a:xfrm>
            <a:off x="304800" y="912876"/>
            <a:ext cx="8534400" cy="503224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The first part shows an eruption of a cinder cone. Glowing jets of lava are spewed out skywards. An ash cloud is located right above the vent. The second part shows a caldera, which looks like a volcanic crater."/>
          <p:cNvPicPr>
            <a:picLocks noChangeAspect="1"/>
          </p:cNvPicPr>
          <p:nvPr/>
        </p:nvPicPr>
        <p:blipFill>
          <a:blip r:embed="rId3"/>
          <a:stretch>
            <a:fillRect/>
          </a:stretch>
        </p:blipFill>
        <p:spPr>
          <a:xfrm>
            <a:off x="807720" y="318516"/>
            <a:ext cx="7528560" cy="5839968"/>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eruptions: a vulcanian eruption, a strombolian crater explosion and a Hawaiian fountain explosion. The vulcanian eruption is the most powerful with the biggest ash cloud. The strombolian crater explosion is less powerful than the vulcanian eruption and more powerful than the Hawaiian fountain explosion. Almost no ash is spewed out during the Hawaiian fountain explosion. It is written that vulcanian eruptions occur when a buildup of gas and magma explodes. It is said that strombolian crater explosions frequently burst through thinly crusted lava. It is written that Hawaiian fountain explosions are caused by escaping gas."/>
          <p:cNvPicPr>
            <a:picLocks noChangeAspect="1"/>
          </p:cNvPicPr>
          <p:nvPr/>
        </p:nvPicPr>
        <p:blipFill>
          <a:blip r:embed="rId3"/>
          <a:stretch>
            <a:fillRect/>
          </a:stretch>
        </p:blipFill>
        <p:spPr>
          <a:xfrm>
            <a:off x="304800" y="1665732"/>
            <a:ext cx="8534400" cy="3145536"/>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The first part shows a plinean explosion. A huge column of volcanic ash and pumice fragments is shot up to 50 kilometers into the atmosphere. It is written that the ash fall rains down and the column collapses back around the vent, traveling overland as a pyroclastic flow. The second part shows an eruption with a huge column of volcanic ash. The image shows how far the volcanic hazards can travel from the eruption. Lava flow, mud flow, pyroclastic flow and ash fall can travel up to 50 kilometers, 150 kilometers, 200 kilometers, and 1500 kilometers from the eruption, respectively."/>
          <p:cNvPicPr>
            <a:picLocks noChangeAspect="1"/>
          </p:cNvPicPr>
          <p:nvPr/>
        </p:nvPicPr>
        <p:blipFill>
          <a:blip r:embed="rId3"/>
          <a:stretch>
            <a:fillRect/>
          </a:stretch>
        </p:blipFill>
        <p:spPr>
          <a:xfrm>
            <a:off x="807720" y="318516"/>
            <a:ext cx="7528560" cy="5839968"/>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olcanic eruption in cross section is shown. The volcano consists of sequential ash and lava layers. Magma rises from the magma chamber through a dike to the vent. Volcanic explosion blasts up a cloud of ash, tephra, lapilli and volcanic bombs. Pyroclastic flows surge down the flanks of the volcano. Cracked and broken lava pavement, cinder cones, dikes, a lava cone, an eroded cone, a side vent, lave flow, a lahar, an old lava dome, sedimentary rocks are located near the volcano. Older and cold granite intrusion, basement rocks, laccolith, fracturing and sills are shown."/>
          <p:cNvPicPr>
            <a:picLocks noChangeAspect="1"/>
          </p:cNvPicPr>
          <p:nvPr/>
        </p:nvPicPr>
        <p:blipFill>
          <a:blip r:embed="rId3"/>
          <a:stretch>
            <a:fillRect/>
          </a:stretch>
        </p:blipFill>
        <p:spPr>
          <a:xfrm>
            <a:off x="899159" y="318516"/>
            <a:ext cx="7345680" cy="5839968"/>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shows the distribution of volcanoes around the world. The ring of fire, located around the edges of the Pacific Ocean, has the majority of all volcanoes. There are 5 basic geologic settings in which volcanoes form, in the context of plate tectonics theory: an island arc, a continental arc, a rift, a hotspot, and a mid-ocean ridge. An island arc occurs when one oceanic plate subducts beneath the subducting plate. A continental arc occurs when oceanic crust subducts beneath continental crust on an adjacent plate. A rift occurs when tectonic forces deep underground exert a pulling force on the terrain. A hotspot occurs due upwelling of high-temperature material from deep within the mantle. A mid-ocean ridge represents an area where tectonic plates move apart and magma pushing up from the mantle creates new crust."/>
          <p:cNvPicPr>
            <a:picLocks noChangeAspect="1"/>
          </p:cNvPicPr>
          <p:nvPr/>
        </p:nvPicPr>
        <p:blipFill>
          <a:blip r:embed="rId3"/>
          <a:stretch>
            <a:fillRect/>
          </a:stretch>
        </p:blipFill>
        <p:spPr>
          <a:xfrm>
            <a:off x="874776" y="318516"/>
            <a:ext cx="7394448" cy="583996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shows lava rising through the layers of gabbro, old dikes, and old pillows and forming a new small pillow-lava mound along a mid-ocean ridge axis at a divergent boundary."/>
          <p:cNvPicPr>
            <a:picLocks noChangeAspect="1"/>
          </p:cNvPicPr>
          <p:nvPr/>
        </p:nvPicPr>
        <p:blipFill>
          <a:blip r:embed="rId3"/>
          <a:stretch>
            <a:fillRect/>
          </a:stretch>
        </p:blipFill>
        <p:spPr>
          <a:xfrm>
            <a:off x="304800" y="1187195"/>
            <a:ext cx="8534400" cy="410260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northeast view of a chain of volcanic islands. The white peaks are volcanoes."/>
          <p:cNvPicPr>
            <a:picLocks noChangeAspect="1"/>
          </p:cNvPicPr>
          <p:nvPr/>
        </p:nvPicPr>
        <p:blipFill>
          <a:blip r:embed="rId3"/>
          <a:stretch>
            <a:fillRect/>
          </a:stretch>
        </p:blipFill>
        <p:spPr>
          <a:xfrm>
            <a:off x="304800" y="794004"/>
            <a:ext cx="8534400" cy="4888992"/>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olcano eruption  as viewed from the top is shown. A large black elliptical caldera dominates the view. "/>
          <p:cNvPicPr>
            <a:picLocks noChangeAspect="1"/>
          </p:cNvPicPr>
          <p:nvPr/>
        </p:nvPicPr>
        <p:blipFill>
          <a:blip r:embed="rId3"/>
          <a:stretch>
            <a:fillRect/>
          </a:stretch>
        </p:blipFill>
        <p:spPr>
          <a:xfrm>
            <a:off x="1676400" y="257555"/>
            <a:ext cx="5791200" cy="5961888"/>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gma erupts at the surface of the seafloor. First, such submarine eruptions yield an irregular mound of pillow lava and a magma chamber under them but above the oceanic crust. With time, the volcano grows up above the sea surface and becomes an island. When the volcano emerges from the sea, the lava flows as a thin sheet. Many thin flows pile up, layer upon layer, and build a broad, dome-shaped subaerial shield volcano with a gentle slope. As the volcano grows, portions of it slip seaward, creating large submarine slumps. Fragmental lava and old slumps surround the base of the volcano."/>
          <p:cNvPicPr>
            <a:picLocks noChangeAspect="1"/>
          </p:cNvPicPr>
          <p:nvPr/>
        </p:nvPicPr>
        <p:blipFill>
          <a:blip r:embed="rId3"/>
          <a:stretch>
            <a:fillRect/>
          </a:stretch>
        </p:blipFill>
        <p:spPr>
          <a:xfrm>
            <a:off x="304800" y="2205227"/>
            <a:ext cx="8534400" cy="206654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laster cast of a huddled Pompeii inhabitant."/>
          <p:cNvPicPr>
            <a:picLocks noChangeAspect="1"/>
          </p:cNvPicPr>
          <p:nvPr/>
        </p:nvPicPr>
        <p:blipFill>
          <a:blip r:embed="rId3"/>
          <a:stretch>
            <a:fillRect/>
          </a:stretch>
        </p:blipFill>
        <p:spPr>
          <a:xfrm>
            <a:off x="2474976" y="318516"/>
            <a:ext cx="4194048" cy="5839968"/>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athymetric map shows that the Iceland Plateau surrounds Iceland coinciding with a mid-ocean ridge."/>
          <p:cNvPicPr>
            <a:picLocks noChangeAspect="1"/>
          </p:cNvPicPr>
          <p:nvPr/>
        </p:nvPicPr>
        <p:blipFill>
          <a:blip r:embed="rId3"/>
          <a:stretch>
            <a:fillRect/>
          </a:stretch>
        </p:blipFill>
        <p:spPr>
          <a:xfrm>
            <a:off x="1661160" y="318516"/>
            <a:ext cx="5821680" cy="5839968"/>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geologic map of Iceland whereby four areas: beige, orange, yellow and grey are shown. The beige area is formed with recent sediments. Volcanoes in the orange area are formed with volcanic with the age of less than 0.7 million years. Volcanoes in the yellow area are formed with volcanic with the age of from 0.7 to 3.1 million years. Volcanoes in the grey area are formed with volcanic with the age of more than 3.1 million years. The orange area is the closest to the center of the island while the yellow area is located around the orange area. The grey area is located near the edges of the island while the beige area is located at the south edge of the island. Volcanoes are marked with red dots and fissures are marked with red curved lines while glaciers are marked as white spots."/>
          <p:cNvPicPr>
            <a:picLocks noChangeAspect="1"/>
          </p:cNvPicPr>
          <p:nvPr/>
        </p:nvPicPr>
        <p:blipFill>
          <a:blip r:embed="rId3"/>
          <a:stretch>
            <a:fillRect/>
          </a:stretch>
        </p:blipFill>
        <p:spPr>
          <a:xfrm>
            <a:off x="1219200" y="318516"/>
            <a:ext cx="6705600" cy="5839968"/>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is a map of hot-spot volcanic activity in Yellowstone National Park. Progressively older calderas follow the Snake River Plain. The calderas erupted 0.6, 1.2, 4, 6, 12, 14 and 16 million years ago as viewed from the eastmost caldera to the westmost caldera are shown. A blue arrow indicates plate motion. Mountain Baker, Mountain Rainier, Mountain Saint Helens, Mountain Hood, Cascade volcanic chain, Crater Lake, Mountain Shasta, McDermitt volcanic field, Columbia River asalt, Basalt, Vents, Idaho, Montana and Wyoming are shown. Part b contains two illustrations. The top illustration is a map of Yellowstone National Park. Mallart Lake resurgent dome, Old Faithful, Island Park Caldera 1.3 million years ago, Yellowstone Caldera 0.64 million years ago, Big Bend Ridge Caldera 2.0 million years ago, Yellowstone Lake and Sour Creek resurgent dome are shown. It is written that a resurgent dome is a bulge formed when a magma chamber inflates. The bottom illustration shows a layer containing magma and crystal mush under Yellow Stone, an ignimbrite, a caldera and a resurgent dome. Geyser is placed at the center of the caldera."/>
          <p:cNvPicPr>
            <a:picLocks noChangeAspect="1"/>
          </p:cNvPicPr>
          <p:nvPr/>
        </p:nvPicPr>
        <p:blipFill>
          <a:blip r:embed="rId3"/>
          <a:stretch>
            <a:fillRect/>
          </a:stretch>
        </p:blipFill>
        <p:spPr>
          <a:xfrm>
            <a:off x="304800" y="999744"/>
            <a:ext cx="8534400" cy="4858512"/>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map shows hot-spot volcanic activity in Yellowstone National Park. Progressively older calderas follow the Snake River Plain. The calderas erupted 0.6, 1.2, 4, 6, 12, 14 and 16 million years ago as viewed from the eastmost caldera to the westmost caldera are shown. A blue arrow indicates plate motion. Mountain Baker, Mountain Rainier, Mountain Saint Helens, Mountain Hood, Cascade volcanic chain, Crater Lake, Mountain Shasta, McDermitt volcanic field, Columbia River Basalt, Basalt, Vents, Idaho, Montana and Wyoming are shown."/>
          <p:cNvPicPr>
            <a:picLocks noChangeAspect="1"/>
          </p:cNvPicPr>
          <p:nvPr/>
        </p:nvPicPr>
        <p:blipFill>
          <a:blip r:embed="rId3"/>
          <a:stretch>
            <a:fillRect/>
          </a:stretch>
        </p:blipFill>
        <p:spPr>
          <a:xfrm>
            <a:off x="304800" y="406907"/>
            <a:ext cx="8534400" cy="5663184"/>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two illustrations. The top illustration is a map of Yellowstone National Park. Mallart Lake resurgent dome, Old Faithful, Island Park Caldera 1.3 million years ago, Yellowstone Caldera 0.64 million years ago, Big Bend Ridge Caldera 2.0 million years ago, Yellowstone Lake and Sour Creek resurgent dome are shown. It is written that a resurgent dome is a bulge formed when a magma chamber inflates. The bottom illustration shows a layer containing magma and crystal mush under Yellowstone, an ignimbrite, a caldera and a resurgent dome. Geyser is placed in the center of the caldera."/>
          <p:cNvPicPr>
            <a:picLocks noChangeAspect="1"/>
          </p:cNvPicPr>
          <p:nvPr/>
        </p:nvPicPr>
        <p:blipFill>
          <a:blip r:embed="rId3"/>
          <a:stretch>
            <a:fillRect/>
          </a:stretch>
        </p:blipFill>
        <p:spPr>
          <a:xfrm>
            <a:off x="2182367" y="318516"/>
            <a:ext cx="4779264" cy="5839968"/>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map shows four areas. Each area illustrates a territory covered by the ash produced by an explosion of a certain Yellowstone caldera. One area represents the area covered with ash from the Yellowstone eruption which happened 630 thousand years ago. Other area was covered with ash from the Yellowstone eruption which happened 2 million years ago. The third area was covered with ash from the Long Valley caldera which formed 760 thousand years ago. The fourth area was covered with ash from the Large Yellowstone calderas which formed 2 million and 630 thousand years ago."/>
          <p:cNvPicPr>
            <a:picLocks noChangeAspect="1"/>
          </p:cNvPicPr>
          <p:nvPr/>
        </p:nvPicPr>
        <p:blipFill>
          <a:blip r:embed="rId3"/>
          <a:stretch>
            <a:fillRect/>
          </a:stretch>
        </p:blipFill>
        <p:spPr>
          <a:xfrm>
            <a:off x="1152144" y="318516"/>
            <a:ext cx="6839712" cy="5839968"/>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shows colorful walls of Yellowstone Canyon formed by felsic tuffs. "/>
          <p:cNvPicPr>
            <a:picLocks noChangeAspect="1"/>
          </p:cNvPicPr>
          <p:nvPr/>
        </p:nvPicPr>
        <p:blipFill>
          <a:blip r:embed="rId3"/>
          <a:stretch>
            <a:fillRect/>
          </a:stretch>
        </p:blipFill>
        <p:spPr>
          <a:xfrm>
            <a:off x="1917192" y="318516"/>
            <a:ext cx="5309616" cy="5839968"/>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shows a canyon in Idaho. The wall of the canyon has layered structure. "/>
          <p:cNvPicPr>
            <a:picLocks noChangeAspect="1"/>
          </p:cNvPicPr>
          <p:nvPr/>
        </p:nvPicPr>
        <p:blipFill>
          <a:blip r:embed="rId3"/>
          <a:stretch>
            <a:fillRect/>
          </a:stretch>
        </p:blipFill>
        <p:spPr>
          <a:xfrm>
            <a:off x="304800" y="528827"/>
            <a:ext cx="8534400" cy="5419344"/>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eight photos labeled a to h. A group of photos from a to d is titled lava flows and a group of photos from e to h is titled pyroclastic debris. Photo a shows a burning one-storied house. Photo b shows an olive grove collapsed by lava. Photo c shows six black men rescuing household goods. Trees are fallen and houses are destroyed around them. Photo d shows a school bus almost fully engulfed by lava. Photo e shows a huge pyroclastic flow chasing a fleeing vehicle. Photo f shows a street of a town after eruption. Everything is covered with grey ash. Two people walk under umbrellas. Photo g shows a huge cloud of lapilli from eruption. Photo h shows a huge territory of a farmland submerged by a lahar."/>
          <p:cNvPicPr>
            <a:picLocks noChangeAspect="1"/>
          </p:cNvPicPr>
          <p:nvPr/>
        </p:nvPicPr>
        <p:blipFill>
          <a:blip r:embed="rId3"/>
          <a:stretch>
            <a:fillRect/>
          </a:stretch>
        </p:blipFill>
        <p:spPr>
          <a:xfrm>
            <a:off x="2185416" y="318516"/>
            <a:ext cx="4773168" cy="5839968"/>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urning one-storied house is shown."/>
          <p:cNvPicPr>
            <a:picLocks noChangeAspect="1"/>
          </p:cNvPicPr>
          <p:nvPr/>
        </p:nvPicPr>
        <p:blipFill>
          <a:blip r:embed="rId3"/>
          <a:stretch>
            <a:fillRect/>
          </a:stretch>
        </p:blipFill>
        <p:spPr>
          <a:xfrm>
            <a:off x="304800" y="708660"/>
            <a:ext cx="8534400" cy="505968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arranged in a vertical order and referring to three types of lava flow depending on its viscosity. The top part shows basaltic lava that has low viscosity and can flow long distances. There are a lava fountain and a sick long lava layer on a flat slope of a volcano. The middle part shows andesitic lava that is too viscous to flow far and tends to break up as it flows. There is a short lumpy flow with a bulbous snout that advances down the steep volcano’s slope consisting of layers of old flows and tephra. The bottom part shows felsic lava that is too viscous and may pile up in a dome-shaped mass with a spine on the top and rubble on the surface and surrounding it tephra."/>
          <p:cNvPicPr>
            <a:picLocks noChangeAspect="1"/>
          </p:cNvPicPr>
          <p:nvPr/>
        </p:nvPicPr>
        <p:blipFill>
          <a:blip r:embed="rId3"/>
          <a:stretch>
            <a:fillRect/>
          </a:stretch>
        </p:blipFill>
        <p:spPr>
          <a:xfrm>
            <a:off x="798576" y="318516"/>
            <a:ext cx="7546848" cy="5839968"/>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olive grove collapsed by lava is shown."/>
          <p:cNvPicPr>
            <a:picLocks noChangeAspect="1"/>
          </p:cNvPicPr>
          <p:nvPr/>
        </p:nvPicPr>
        <p:blipFill>
          <a:blip r:embed="rId3"/>
          <a:stretch>
            <a:fillRect/>
          </a:stretch>
        </p:blipFill>
        <p:spPr>
          <a:xfrm>
            <a:off x="304800" y="736092"/>
            <a:ext cx="8534400" cy="5004816"/>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six black men rescuing household goods. Trees are fallen and houses are destroyed around them."/>
          <p:cNvPicPr>
            <a:picLocks noChangeAspect="1"/>
          </p:cNvPicPr>
          <p:nvPr/>
        </p:nvPicPr>
        <p:blipFill>
          <a:blip r:embed="rId3"/>
          <a:stretch>
            <a:fillRect/>
          </a:stretch>
        </p:blipFill>
        <p:spPr>
          <a:xfrm>
            <a:off x="304800" y="794004"/>
            <a:ext cx="8534400" cy="4888992"/>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school bus almost fully engulfed by lava."/>
          <p:cNvPicPr>
            <a:picLocks noChangeAspect="1"/>
          </p:cNvPicPr>
          <p:nvPr/>
        </p:nvPicPr>
        <p:blipFill>
          <a:blip r:embed="rId3"/>
          <a:stretch>
            <a:fillRect/>
          </a:stretch>
        </p:blipFill>
        <p:spPr>
          <a:xfrm>
            <a:off x="304800" y="1391411"/>
            <a:ext cx="8534400" cy="3694176"/>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huge pyroclastic flow chasing a fleeing vehicle is shown. "/>
          <p:cNvPicPr>
            <a:picLocks noChangeAspect="1"/>
          </p:cNvPicPr>
          <p:nvPr/>
        </p:nvPicPr>
        <p:blipFill>
          <a:blip r:embed="rId3"/>
          <a:stretch>
            <a:fillRect/>
          </a:stretch>
        </p:blipFill>
        <p:spPr>
          <a:xfrm>
            <a:off x="304800" y="821435"/>
            <a:ext cx="8534400" cy="4834128"/>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street of a town after eruption. Everything is covered with grey ash. Two people walk under umbrellas."/>
          <p:cNvPicPr>
            <a:picLocks noChangeAspect="1"/>
          </p:cNvPicPr>
          <p:nvPr/>
        </p:nvPicPr>
        <p:blipFill>
          <a:blip r:embed="rId3"/>
          <a:stretch>
            <a:fillRect/>
          </a:stretch>
        </p:blipFill>
        <p:spPr>
          <a:xfrm>
            <a:off x="304800" y="794004"/>
            <a:ext cx="8534400" cy="4888992"/>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huge cloud of lapilli from eruption."/>
          <p:cNvPicPr>
            <a:picLocks noChangeAspect="1"/>
          </p:cNvPicPr>
          <p:nvPr/>
        </p:nvPicPr>
        <p:blipFill>
          <a:blip r:embed="rId3"/>
          <a:stretch>
            <a:fillRect/>
          </a:stretch>
        </p:blipFill>
        <p:spPr>
          <a:xfrm>
            <a:off x="304800" y="830579"/>
            <a:ext cx="8534400" cy="481584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huge territory of a farmland submerged by a lahar."/>
          <p:cNvPicPr>
            <a:picLocks noChangeAspect="1"/>
          </p:cNvPicPr>
          <p:nvPr/>
        </p:nvPicPr>
        <p:blipFill>
          <a:blip r:embed="rId3"/>
          <a:stretch>
            <a:fillRect/>
          </a:stretch>
        </p:blipFill>
        <p:spPr>
          <a:xfrm>
            <a:off x="304800" y="1391411"/>
            <a:ext cx="8534400" cy="3694176"/>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carbon dioxide disaster at two moments, time 1 and time 2. At time 1, a layer of water rich in carbon dioxide is located at the bottom of a lake. At time 2, water rich in carbon dioxide rises and carbon dioxide comes out of solution in gas form."/>
          <p:cNvPicPr>
            <a:picLocks noChangeAspect="1"/>
          </p:cNvPicPr>
          <p:nvPr/>
        </p:nvPicPr>
        <p:blipFill>
          <a:blip r:embed="rId3"/>
          <a:stretch>
            <a:fillRect/>
          </a:stretch>
        </p:blipFill>
        <p:spPr>
          <a:xfrm>
            <a:off x="304800" y="1744979"/>
            <a:ext cx="8534400" cy="298704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titled as volcanic gas, shows many bodies of dead cows lying on the ground.  "/>
          <p:cNvPicPr>
            <a:picLocks noChangeAspect="1"/>
          </p:cNvPicPr>
          <p:nvPr/>
        </p:nvPicPr>
        <p:blipFill>
          <a:blip r:embed="rId3"/>
          <a:stretch>
            <a:fillRect/>
          </a:stretch>
        </p:blipFill>
        <p:spPr>
          <a:xfrm>
            <a:off x="405384" y="318516"/>
            <a:ext cx="8333232" cy="5839968"/>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n object looking like a volcano. Vertical lines make a relief of the object. Many trees are located in the bottom part of the object."/>
          <p:cNvPicPr>
            <a:picLocks noChangeAspect="1"/>
          </p:cNvPicPr>
          <p:nvPr/>
        </p:nvPicPr>
        <p:blipFill>
          <a:blip r:embed="rId3"/>
          <a:stretch>
            <a:fillRect/>
          </a:stretch>
        </p:blipFill>
        <p:spPr>
          <a:xfrm>
            <a:off x="377952" y="318516"/>
            <a:ext cx="8388096" cy="583996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long bright yellow lava flow coming from Mount Etna and covering a big territory."/>
          <p:cNvPicPr>
            <a:picLocks noChangeAspect="1"/>
          </p:cNvPicPr>
          <p:nvPr/>
        </p:nvPicPr>
        <p:blipFill>
          <a:blip r:embed="rId3"/>
          <a:stretch>
            <a:fillRect/>
          </a:stretch>
        </p:blipFill>
        <p:spPr>
          <a:xfrm>
            <a:off x="304800" y="440435"/>
            <a:ext cx="8534400" cy="5596128"/>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hotos illustrating how the shape of a volcano changes with the course of time. The first photo shows an active volcano having a shape of a smooth cone. The second photo shows the volcano with many gullies carved by erosion. The third photo shows hills and volcanic rocks that remain from the volcano."/>
          <p:cNvPicPr>
            <a:picLocks noChangeAspect="1"/>
          </p:cNvPicPr>
          <p:nvPr/>
        </p:nvPicPr>
        <p:blipFill>
          <a:blip r:embed="rId3"/>
          <a:stretch>
            <a:fillRect/>
          </a:stretch>
        </p:blipFill>
        <p:spPr>
          <a:xfrm>
            <a:off x="978408" y="318516"/>
            <a:ext cx="7187184" cy="5839968"/>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nSAR map of Three Sisters Wilderness in Oregon shows a relief of a surface that extends 30 kilometers to the north and 30 kilometers to the east. Bands of different colors are shown. The bands have a shape of concentric circles. The range changes from 0, which corresponds to violet, to 28.3 millimeters, which corresponds to red. North Sister, South Sister, Broken Top and mountain Bachelor are shown."/>
          <p:cNvPicPr>
            <a:picLocks noChangeAspect="1"/>
          </p:cNvPicPr>
          <p:nvPr/>
        </p:nvPicPr>
        <p:blipFill>
          <a:blip r:embed="rId3"/>
          <a:stretch>
            <a:fillRect/>
          </a:stretch>
        </p:blipFill>
        <p:spPr>
          <a:xfrm>
            <a:off x="1146047" y="318516"/>
            <a:ext cx="6851904" cy="5839968"/>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map shows regions that might be affected by flows and lahars. Areas, which are most likely to be affected by lave flows and pyroclastic flows, are shown in grey. Areas, which are most likely to be affected by smaller lahars with recurrence interval of less than 500 years, are shown in red. Areas, which are most likely to be affected by larger lahars with recurrence interval of from 500 to 1000 years, are shown in yellow. Mount Rainier, White River, Carbon River, Nisqually River and Tacoma are shown. A grey area is located around Mount Rainier near the bottom left corner of the map so that Mount Rainier is approximately at the center of the area. Yellow areas extend from Mount Rainier along the rivers. Red areas extend from points, which are close to the edge of the grey area, along the rivers."/>
          <p:cNvPicPr>
            <a:picLocks noChangeAspect="1"/>
          </p:cNvPicPr>
          <p:nvPr/>
        </p:nvPicPr>
        <p:blipFill>
          <a:blip r:embed="rId3"/>
          <a:stretch>
            <a:fillRect/>
          </a:stretch>
        </p:blipFill>
        <p:spPr>
          <a:xfrm>
            <a:off x="1697735" y="318516"/>
            <a:ext cx="5748528" cy="5839968"/>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workers spraying the lava flow to solidify it. Some bulldozers building an embankment to divert the lave flow are shown. Thick white fog rises from the place where spray contacts lava. "/>
          <p:cNvPicPr>
            <a:picLocks noChangeAspect="1"/>
          </p:cNvPicPr>
          <p:nvPr/>
        </p:nvPicPr>
        <p:blipFill>
          <a:blip r:embed="rId3"/>
          <a:stretch>
            <a:fillRect/>
          </a:stretch>
        </p:blipFill>
        <p:spPr>
          <a:xfrm>
            <a:off x="304800" y="617220"/>
            <a:ext cx="8534400" cy="524256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many firefighters making to freeze and stop a lava flow. Some water jets flushes from hoses. Thick white fog rises from the place where water contacts lava. Thick black smoke is shown in the background. "/>
          <p:cNvPicPr>
            <a:picLocks noChangeAspect="1"/>
          </p:cNvPicPr>
          <p:nvPr/>
        </p:nvPicPr>
        <p:blipFill>
          <a:blip r:embed="rId3"/>
          <a:stretch>
            <a:fillRect/>
          </a:stretch>
        </p:blipFill>
        <p:spPr>
          <a:xfrm>
            <a:off x="304800" y="614172"/>
            <a:ext cx="8534400" cy="5248656"/>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is a graph that shows temperature change as a function of time. Time is measured from 1990 year to 1994 year on the x-axis. Temperature change is measured from -0.8 to 0.2 degrees Celsius on the y-axis. Temperature change fluctuates around 0.0 degrees Celsius before the Pinatubo eruption in 1991. After the eruption the temperature change decreases to approximately -0.6 degrees Celsius in the middle of 1992 and then fluctuates with a tendency of increase to approximately -0.2 degrees Celsius in 1994. Part b is a photo of ruins of an ancient palace."/>
          <p:cNvPicPr>
            <a:picLocks noChangeAspect="1"/>
          </p:cNvPicPr>
          <p:nvPr/>
        </p:nvPicPr>
        <p:blipFill>
          <a:blip r:embed="rId3"/>
          <a:stretch>
            <a:fillRect/>
          </a:stretch>
        </p:blipFill>
        <p:spPr>
          <a:xfrm>
            <a:off x="304800" y="1373123"/>
            <a:ext cx="8534400" cy="3730752"/>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graph shows temperature change as a function of time. Time is measured from 1990 year to 1994 year on the x-axis. Temperature change is measured from -0.8 to 0.2 degrees Celsius on the y-axis. Temperature change fluctuates around 0.0 degrees Celsius before the Pinatubo eruption in 1991. After the eruption, the temperature change decreases to approximately -0.6 degrees Celsius in the middle of 1992 and then fluctuates with a tendency of increase to approximately -0.2 degrees Celsius in 1994."/>
          <p:cNvPicPr>
            <a:picLocks noChangeAspect="1"/>
          </p:cNvPicPr>
          <p:nvPr/>
        </p:nvPicPr>
        <p:blipFill>
          <a:blip r:embed="rId3"/>
          <a:stretch>
            <a:fillRect/>
          </a:stretch>
        </p:blipFill>
        <p:spPr>
          <a:xfrm>
            <a:off x="1682495" y="318516"/>
            <a:ext cx="5779008" cy="5839968"/>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ruins of an ancient palace. "/>
          <p:cNvPicPr>
            <a:picLocks noChangeAspect="1"/>
          </p:cNvPicPr>
          <p:nvPr/>
        </p:nvPicPr>
        <p:blipFill>
          <a:blip r:embed="rId3"/>
          <a:stretch>
            <a:fillRect/>
          </a:stretch>
        </p:blipFill>
        <p:spPr>
          <a:xfrm>
            <a:off x="304800" y="348995"/>
            <a:ext cx="8534400" cy="5779008"/>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ive images labeled from a to e. Image a shows the Moon as viewed from space. Dark spots on the bright surface of the Moon can be observed. Image b shows a volcano on Venus as viewed from the surface of Venus. Image c shows a volcano on the surface of Mars as viewed from the top. A crater is placed at the center of the volcano. Image d shows a new volcano on the surface of Io, which is a moon of Jupiter, as viewed from space. The volcano looks like a grey spot. Image e shows Enceladus, which is a moon of Saturn, as viewed from space. Many cracks which looks like long almost smooth dark lines, can be observed at the bottom part of Enceladus and also many small craters can be observed at the top part of Enceladus. An illustration of vapor eruption from the surface of Enceladus is shown. On this, an illustrated Enceladus is viewed from the side. Erupting vapor has a layered structure and extends from the surface of Enceladus into space resembling a tongue of flame. Erupting vapor has the following colors from the inner layer to the outer layer: violet, green, yellow, orange, red, blue, and white."/>
          <p:cNvPicPr>
            <a:picLocks noChangeAspect="1"/>
          </p:cNvPicPr>
          <p:nvPr/>
        </p:nvPicPr>
        <p:blipFill>
          <a:blip r:embed="rId3"/>
          <a:stretch>
            <a:fillRect/>
          </a:stretch>
        </p:blipFill>
        <p:spPr>
          <a:xfrm>
            <a:off x="350520" y="318516"/>
            <a:ext cx="8442960" cy="5839968"/>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view of the Moon from space. Dark spots on the bright surface of the Moon can be observed."/>
          <p:cNvPicPr>
            <a:picLocks noChangeAspect="1"/>
          </p:cNvPicPr>
          <p:nvPr/>
        </p:nvPicPr>
        <p:blipFill>
          <a:blip r:embed="rId3"/>
          <a:stretch>
            <a:fillRect/>
          </a:stretch>
        </p:blipFill>
        <p:spPr>
          <a:xfrm>
            <a:off x="2039111" y="257555"/>
            <a:ext cx="5065776" cy="596188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grey frozen lava flow covering a highway and a neighboring area in Hawaii."/>
          <p:cNvPicPr>
            <a:picLocks noChangeAspect="1"/>
          </p:cNvPicPr>
          <p:nvPr/>
        </p:nvPicPr>
        <p:blipFill>
          <a:blip r:embed="rId3"/>
          <a:stretch>
            <a:fillRect/>
          </a:stretch>
        </p:blipFill>
        <p:spPr>
          <a:xfrm>
            <a:off x="304800" y="419100"/>
            <a:ext cx="8534400" cy="56388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volcano on Venus as viewed from the surface of Venus."/>
          <p:cNvPicPr>
            <a:picLocks noChangeAspect="1"/>
          </p:cNvPicPr>
          <p:nvPr/>
        </p:nvPicPr>
        <p:blipFill>
          <a:blip r:embed="rId3"/>
          <a:stretch>
            <a:fillRect/>
          </a:stretch>
        </p:blipFill>
        <p:spPr>
          <a:xfrm>
            <a:off x="670559" y="257555"/>
            <a:ext cx="7802880" cy="5961888"/>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volcano on the surface of Mars as viewed from the top. A crater is placed at the center of the volcano."/>
          <p:cNvPicPr>
            <a:picLocks noChangeAspect="1"/>
          </p:cNvPicPr>
          <p:nvPr/>
        </p:nvPicPr>
        <p:blipFill>
          <a:blip r:embed="rId3"/>
          <a:stretch>
            <a:fillRect/>
          </a:stretch>
        </p:blipFill>
        <p:spPr>
          <a:xfrm>
            <a:off x="1213103" y="257555"/>
            <a:ext cx="6717792" cy="5961888"/>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new volcano on the surface of Io, which is a moon of Jupiter, as viewed from space. The volcano looks like a grey spot."/>
          <p:cNvPicPr>
            <a:picLocks noChangeAspect="1"/>
          </p:cNvPicPr>
          <p:nvPr/>
        </p:nvPicPr>
        <p:blipFill>
          <a:blip r:embed="rId3"/>
          <a:stretch>
            <a:fillRect/>
          </a:stretch>
        </p:blipFill>
        <p:spPr>
          <a:xfrm>
            <a:off x="1929383" y="318516"/>
            <a:ext cx="5285232" cy="5839968"/>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celadus is a moon of Saturn. It has many cracks, which look like long almost smooth dark lines, and can be observed at the bottom part of Enceladus. Many small craters can also be observed at the top part of Enceladus. An illustration of vapor eruption from the surface of Enceladus is shown. On this, an illustrated Enceladus is viewed from the side. Erupting vapor has a layered structure and extends from the surface of Enceladus into space resembling a tongue of flame. Erupting vapor has the following colors from the inner layer to the outer layer: violet, green, yellow, orange, red, blue, and white. "/>
          <p:cNvPicPr>
            <a:picLocks noChangeAspect="1"/>
          </p:cNvPicPr>
          <p:nvPr/>
        </p:nvPicPr>
        <p:blipFill>
          <a:blip r:embed="rId3"/>
          <a:stretch>
            <a:fillRect/>
          </a:stretch>
        </p:blipFill>
        <p:spPr>
          <a:xfrm>
            <a:off x="304800" y="333755"/>
            <a:ext cx="8534400" cy="5809488"/>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olcano eruption is shown. A huge column of volcanic ash is shown. Many lights flicker near the top of the column. "/>
          <p:cNvPicPr>
            <a:picLocks noChangeAspect="1"/>
          </p:cNvPicPr>
          <p:nvPr/>
        </p:nvPicPr>
        <p:blipFill>
          <a:blip r:embed="rId3"/>
          <a:stretch>
            <a:fillRect/>
          </a:stretch>
        </p:blipFill>
        <p:spPr>
          <a:xfrm>
            <a:off x="304800" y="300227"/>
            <a:ext cx="8534400" cy="587654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190</TotalTime>
  <Words>3261</Words>
  <Application>Microsoft Office PowerPoint</Application>
  <PresentationFormat>On-screen Show (4:3)</PresentationFormat>
  <Paragraphs>278</Paragraphs>
  <Slides>94</Slides>
  <Notes>94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94</vt:i4>
      </vt:variant>
    </vt:vector>
  </HeadingPairs>
  <TitlesOfParts>
    <vt:vector size="102"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46</cp:revision>
  <dcterms:created xsi:type="dcterms:W3CDTF">2016-02-22T01:19:15Z</dcterms:created>
  <dcterms:modified xsi:type="dcterms:W3CDTF">2016-04-08T17:28:09Z</dcterms:modified>
  <cp:category/>
</cp:coreProperties>
</file>