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82"/>
  </p:notesMasterIdLst>
  <p:sldIdLst>
    <p:sldId id="258" r:id="rId2"/>
    <p:sldId id="329" r:id="rId3"/>
    <p:sldId id="259" r:id="rId4"/>
    <p:sldId id="260" r:id="rId5"/>
    <p:sldId id="261" r:id="rId6"/>
    <p:sldId id="262" r:id="rId7"/>
    <p:sldId id="263" r:id="rId8"/>
    <p:sldId id="264" r:id="rId9"/>
    <p:sldId id="265" r:id="rId10"/>
    <p:sldId id="266" r:id="rId11"/>
    <p:sldId id="330" r:id="rId12"/>
    <p:sldId id="268" r:id="rId13"/>
    <p:sldId id="272" r:id="rId14"/>
    <p:sldId id="267" r:id="rId15"/>
    <p:sldId id="269" r:id="rId16"/>
    <p:sldId id="270"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332"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31" r:id="rId57"/>
    <p:sldId id="310" r:id="rId58"/>
    <p:sldId id="337" r:id="rId59"/>
    <p:sldId id="311" r:id="rId60"/>
    <p:sldId id="312" r:id="rId61"/>
    <p:sldId id="313" r:id="rId62"/>
    <p:sldId id="314" r:id="rId63"/>
    <p:sldId id="315" r:id="rId64"/>
    <p:sldId id="316" r:id="rId65"/>
    <p:sldId id="317" r:id="rId66"/>
    <p:sldId id="333" r:id="rId67"/>
    <p:sldId id="334" r:id="rId68"/>
    <p:sldId id="335" r:id="rId69"/>
    <p:sldId id="318" r:id="rId70"/>
    <p:sldId id="319" r:id="rId71"/>
    <p:sldId id="320" r:id="rId72"/>
    <p:sldId id="321" r:id="rId73"/>
    <p:sldId id="322" r:id="rId74"/>
    <p:sldId id="323" r:id="rId75"/>
    <p:sldId id="324" r:id="rId76"/>
    <p:sldId id="325" r:id="rId77"/>
    <p:sldId id="326" r:id="rId78"/>
    <p:sldId id="327" r:id="rId79"/>
    <p:sldId id="328" r:id="rId80"/>
    <p:sldId id="336" r:id="rId8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85" d="100"/>
          <a:sy n="85" d="100"/>
        </p:scale>
        <p:origin x="102"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60" d="100"/>
          <a:sy n="160" d="100"/>
        </p:scale>
        <p:origin x="-555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2261596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2253054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6.4b</a:t>
            </a:r>
            <a:r>
              <a:rPr lang="en-US" dirty="0" smtClean="0"/>
              <a:t>  Grain characteristics and their evolution with increasing transport.</a:t>
            </a:r>
          </a:p>
          <a:p>
            <a:r>
              <a:rPr lang="en-US" dirty="0" smtClean="0"/>
              <a:t>(</a:t>
            </a:r>
            <a:r>
              <a:rPr lang="en-US" dirty="0" err="1" smtClean="0"/>
              <a:t>b</a:t>
            </a:r>
            <a:r>
              <a:rPr lang="en-US" dirty="0" smtClean="0"/>
              <a:t>) If transport sifts grains, carrying smaller ones farther and leaving coarser ones behind, grains in a sediment tend to be the same size.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2966181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6.1</a:t>
            </a:r>
            <a:r>
              <a:rPr lang="en-US" dirty="0" smtClean="0"/>
              <a:t>  Classification of Clastic Sedimentary Rocks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135551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6.5a–</a:t>
            </a:r>
            <a:r>
              <a:rPr lang="en-US" b="1" dirty="0" err="1" smtClean="0"/>
              <a:t>c</a:t>
            </a:r>
            <a:r>
              <a:rPr lang="en-US" dirty="0" smtClean="0"/>
              <a:t>  Different kinds of </a:t>
            </a:r>
            <a:r>
              <a:rPr lang="en-US" dirty="0" err="1" smtClean="0"/>
              <a:t>clasts</a:t>
            </a:r>
            <a:r>
              <a:rPr lang="en-US" dirty="0" smtClean="0"/>
              <a:t> </a:t>
            </a:r>
            <a:r>
              <a:rPr lang="en-US" dirty="0" err="1" smtClean="0"/>
              <a:t>lithify</a:t>
            </a:r>
            <a:r>
              <a:rPr lang="en-US" dirty="0" smtClean="0"/>
              <a:t> into different kinds of sedimentary rocks.</a:t>
            </a:r>
          </a:p>
          <a:p>
            <a:r>
              <a:rPr lang="en-US" dirty="0" smtClean="0"/>
              <a:t>(a) </a:t>
            </a:r>
            <a:r>
              <a:rPr lang="en-US" dirty="0" err="1" smtClean="0"/>
              <a:t>Lithification</a:t>
            </a:r>
            <a:r>
              <a:rPr lang="en-US" dirty="0" smtClean="0"/>
              <a:t> of an accumulation of angular </a:t>
            </a:r>
            <a:r>
              <a:rPr lang="en-US" dirty="0" err="1" smtClean="0"/>
              <a:t>clasts</a:t>
            </a:r>
            <a:r>
              <a:rPr lang="en-US" dirty="0" smtClean="0"/>
              <a:t> yields </a:t>
            </a:r>
            <a:r>
              <a:rPr lang="en-US" dirty="0" err="1" smtClean="0"/>
              <a:t>breccia</a:t>
            </a:r>
            <a:r>
              <a:rPr lang="en-US" dirty="0" smtClean="0"/>
              <a:t>. (</a:t>
            </a:r>
            <a:r>
              <a:rPr lang="en-US" dirty="0" err="1" smtClean="0"/>
              <a:t>b</a:t>
            </a:r>
            <a:r>
              <a:rPr lang="en-US" dirty="0" smtClean="0"/>
              <a:t>) Layers of river gravel </a:t>
            </a:r>
            <a:r>
              <a:rPr lang="en-US" dirty="0" err="1" smtClean="0"/>
              <a:t>lithify</a:t>
            </a:r>
            <a:r>
              <a:rPr lang="en-US" dirty="0" smtClean="0"/>
              <a:t> into conglomerate. (</a:t>
            </a:r>
            <a:r>
              <a:rPr lang="en-US" dirty="0" err="1" smtClean="0"/>
              <a:t>c</a:t>
            </a:r>
            <a:r>
              <a:rPr lang="en-US" dirty="0" smtClean="0"/>
              <a:t>) Sediment deposited in an alluvial fan, close to its source, can be feldspar rich. </a:t>
            </a:r>
            <a:r>
              <a:rPr lang="en-US" dirty="0" err="1" smtClean="0"/>
              <a:t>Lithification</a:t>
            </a:r>
            <a:r>
              <a:rPr lang="en-US" dirty="0" smtClean="0"/>
              <a:t> of this sediment yields </a:t>
            </a:r>
            <a:r>
              <a:rPr lang="en-US" dirty="0" err="1" smtClean="0"/>
              <a:t>arkose</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524901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6.5d–</a:t>
            </a:r>
            <a:r>
              <a:rPr lang="en-US" b="1" dirty="0" err="1" smtClean="0"/>
              <a:t>e</a:t>
            </a:r>
            <a:r>
              <a:rPr lang="en-US" dirty="0" smtClean="0"/>
              <a:t>  Different kinds of </a:t>
            </a:r>
            <a:r>
              <a:rPr lang="en-US" dirty="0" err="1" smtClean="0"/>
              <a:t>clasts</a:t>
            </a:r>
            <a:r>
              <a:rPr lang="en-US" dirty="0" smtClean="0"/>
              <a:t> </a:t>
            </a:r>
            <a:r>
              <a:rPr lang="en-US" dirty="0" err="1" smtClean="0"/>
              <a:t>lithify</a:t>
            </a:r>
            <a:r>
              <a:rPr lang="en-US" dirty="0" smtClean="0"/>
              <a:t> into different kinds of sedimentary rocks.</a:t>
            </a:r>
          </a:p>
          <a:p>
            <a:r>
              <a:rPr lang="en-US" dirty="0" smtClean="0"/>
              <a:t>(</a:t>
            </a:r>
            <a:r>
              <a:rPr lang="en-US" dirty="0" err="1" smtClean="0"/>
              <a:t>d</a:t>
            </a:r>
            <a:r>
              <a:rPr lang="en-US" dirty="0" smtClean="0"/>
              <a:t>) Layers of beach or dune sand </a:t>
            </a:r>
            <a:r>
              <a:rPr lang="en-US" dirty="0" err="1" smtClean="0"/>
              <a:t>lithify</a:t>
            </a:r>
            <a:r>
              <a:rPr lang="en-US" dirty="0" smtClean="0"/>
              <a:t> into sandstone. (</a:t>
            </a:r>
            <a:r>
              <a:rPr lang="en-US" dirty="0" err="1" smtClean="0"/>
              <a:t>e</a:t>
            </a:r>
            <a:r>
              <a:rPr lang="en-US" dirty="0" smtClean="0"/>
              <a:t>) Layers of mud, exposed beneath marsh grass, </a:t>
            </a:r>
            <a:r>
              <a:rPr lang="en-US" dirty="0" err="1" smtClean="0"/>
              <a:t>lithify</a:t>
            </a:r>
            <a:r>
              <a:rPr lang="en-US" dirty="0" smtClean="0"/>
              <a:t> to form shale. Here the thin-bedded shale is </a:t>
            </a:r>
            <a:r>
              <a:rPr lang="en-US" dirty="0" err="1" smtClean="0"/>
              <a:t>interbedded</a:t>
            </a:r>
            <a:r>
              <a:rPr lang="en-US" dirty="0" smtClean="0"/>
              <a:t> with sandstone.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2442852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6.5a  </a:t>
            </a:r>
            <a:r>
              <a:rPr lang="en-US" dirty="0" smtClean="0"/>
              <a:t>Different kinds of </a:t>
            </a:r>
            <a:r>
              <a:rPr lang="en-US" dirty="0" err="1" smtClean="0"/>
              <a:t>clasts</a:t>
            </a:r>
            <a:r>
              <a:rPr lang="en-US" dirty="0" smtClean="0"/>
              <a:t> </a:t>
            </a:r>
            <a:r>
              <a:rPr lang="en-US" dirty="0" err="1" smtClean="0"/>
              <a:t>lithify</a:t>
            </a:r>
            <a:r>
              <a:rPr lang="en-US" dirty="0" smtClean="0"/>
              <a:t> into different kinds of sedimentary rocks.</a:t>
            </a:r>
          </a:p>
          <a:p>
            <a:r>
              <a:rPr lang="en-US" dirty="0" smtClean="0"/>
              <a:t>(a) </a:t>
            </a:r>
            <a:r>
              <a:rPr lang="en-US" dirty="0" err="1" smtClean="0"/>
              <a:t>Lithification</a:t>
            </a:r>
            <a:r>
              <a:rPr lang="en-US" dirty="0" smtClean="0"/>
              <a:t> of an accumulation of angular </a:t>
            </a:r>
            <a:r>
              <a:rPr lang="en-US" dirty="0" err="1" smtClean="0"/>
              <a:t>clasts</a:t>
            </a:r>
            <a:r>
              <a:rPr lang="en-US" dirty="0" smtClean="0"/>
              <a:t> yields </a:t>
            </a:r>
            <a:r>
              <a:rPr lang="en-US" dirty="0" err="1" smtClean="0"/>
              <a:t>breccia</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337937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6.5b  </a:t>
            </a:r>
            <a:r>
              <a:rPr lang="en-US" dirty="0" smtClean="0"/>
              <a:t>Different kinds of </a:t>
            </a:r>
            <a:r>
              <a:rPr lang="en-US" dirty="0" err="1" smtClean="0"/>
              <a:t>clasts</a:t>
            </a:r>
            <a:r>
              <a:rPr lang="en-US" dirty="0" smtClean="0"/>
              <a:t> </a:t>
            </a:r>
            <a:r>
              <a:rPr lang="en-US" dirty="0" err="1" smtClean="0"/>
              <a:t>lithify</a:t>
            </a:r>
            <a:r>
              <a:rPr lang="en-US" dirty="0" smtClean="0"/>
              <a:t> into different kinds of sedimentary rocks.</a:t>
            </a:r>
          </a:p>
          <a:p>
            <a:r>
              <a:rPr lang="en-US" dirty="0" smtClean="0"/>
              <a:t> (</a:t>
            </a:r>
            <a:r>
              <a:rPr lang="en-US" dirty="0" err="1" smtClean="0"/>
              <a:t>b</a:t>
            </a:r>
            <a:r>
              <a:rPr lang="en-US" dirty="0" smtClean="0"/>
              <a:t>) Layers of river gravel </a:t>
            </a:r>
            <a:r>
              <a:rPr lang="en-US" dirty="0" err="1" smtClean="0"/>
              <a:t>lithify</a:t>
            </a:r>
            <a:r>
              <a:rPr lang="en-US" dirty="0" smtClean="0"/>
              <a:t> into conglomerate.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33053160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6.5c  </a:t>
            </a:r>
            <a:r>
              <a:rPr lang="en-US" dirty="0" smtClean="0"/>
              <a:t>Different kinds of </a:t>
            </a:r>
            <a:r>
              <a:rPr lang="en-US" dirty="0" err="1" smtClean="0"/>
              <a:t>clasts</a:t>
            </a:r>
            <a:r>
              <a:rPr lang="en-US" dirty="0" smtClean="0"/>
              <a:t> </a:t>
            </a:r>
            <a:r>
              <a:rPr lang="en-US" dirty="0" err="1" smtClean="0"/>
              <a:t>lithify</a:t>
            </a:r>
            <a:r>
              <a:rPr lang="en-US" dirty="0" smtClean="0"/>
              <a:t> into different kinds of sedimentary rocks.</a:t>
            </a:r>
          </a:p>
          <a:p>
            <a:r>
              <a:rPr lang="en-US" dirty="0" smtClean="0"/>
              <a:t>(</a:t>
            </a:r>
            <a:r>
              <a:rPr lang="en-US" dirty="0" err="1" smtClean="0"/>
              <a:t>c</a:t>
            </a:r>
            <a:r>
              <a:rPr lang="en-US" dirty="0" smtClean="0"/>
              <a:t>) Sediment deposited in an alluvial fan, close to its source, can be feldspar rich. </a:t>
            </a:r>
            <a:r>
              <a:rPr lang="en-US" dirty="0" err="1" smtClean="0"/>
              <a:t>Lithification</a:t>
            </a:r>
            <a:r>
              <a:rPr lang="en-US" dirty="0" smtClean="0"/>
              <a:t> of this sediment yields </a:t>
            </a:r>
            <a:r>
              <a:rPr lang="en-US" dirty="0" err="1" smtClean="0"/>
              <a:t>arkose</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2366506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6.5d  </a:t>
            </a:r>
            <a:r>
              <a:rPr lang="en-US" dirty="0" smtClean="0"/>
              <a:t>Different kinds of </a:t>
            </a:r>
            <a:r>
              <a:rPr lang="en-US" dirty="0" err="1" smtClean="0"/>
              <a:t>clasts</a:t>
            </a:r>
            <a:r>
              <a:rPr lang="en-US" dirty="0" smtClean="0"/>
              <a:t> </a:t>
            </a:r>
            <a:r>
              <a:rPr lang="en-US" dirty="0" err="1" smtClean="0"/>
              <a:t>lithify</a:t>
            </a:r>
            <a:r>
              <a:rPr lang="en-US" dirty="0" smtClean="0"/>
              <a:t> into different kinds of sedimentary rocks.</a:t>
            </a:r>
          </a:p>
          <a:p>
            <a:r>
              <a:rPr lang="en-US" dirty="0" smtClean="0"/>
              <a:t>(</a:t>
            </a:r>
            <a:r>
              <a:rPr lang="en-US" dirty="0" err="1" smtClean="0"/>
              <a:t>d</a:t>
            </a:r>
            <a:r>
              <a:rPr lang="en-US" dirty="0" smtClean="0"/>
              <a:t>) Layers of beach or dune sand </a:t>
            </a:r>
            <a:r>
              <a:rPr lang="en-US" dirty="0" err="1" smtClean="0"/>
              <a:t>lithify</a:t>
            </a:r>
            <a:r>
              <a:rPr lang="en-US" dirty="0" smtClean="0"/>
              <a:t> into sandstone.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1138546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6.5e  </a:t>
            </a:r>
            <a:r>
              <a:rPr lang="en-US" dirty="0" smtClean="0"/>
              <a:t>Different kinds of </a:t>
            </a:r>
            <a:r>
              <a:rPr lang="en-US" dirty="0" err="1" smtClean="0"/>
              <a:t>clasts</a:t>
            </a:r>
            <a:r>
              <a:rPr lang="en-US" dirty="0" smtClean="0"/>
              <a:t> </a:t>
            </a:r>
            <a:r>
              <a:rPr lang="en-US" dirty="0" err="1" smtClean="0"/>
              <a:t>lithify</a:t>
            </a:r>
            <a:r>
              <a:rPr lang="en-US" dirty="0" smtClean="0"/>
              <a:t> into different kinds of sedimentary rocks.</a:t>
            </a:r>
          </a:p>
          <a:p>
            <a:r>
              <a:rPr lang="en-US" dirty="0" smtClean="0"/>
              <a:t>(</a:t>
            </a:r>
            <a:r>
              <a:rPr lang="en-US" dirty="0" err="1" smtClean="0"/>
              <a:t>e</a:t>
            </a:r>
            <a:r>
              <a:rPr lang="en-US" dirty="0" smtClean="0"/>
              <a:t>) Layers of mud, exposed beneath marsh grass, </a:t>
            </a:r>
            <a:r>
              <a:rPr lang="en-US" dirty="0" err="1" smtClean="0"/>
              <a:t>lithify</a:t>
            </a:r>
            <a:r>
              <a:rPr lang="en-US" dirty="0" smtClean="0"/>
              <a:t> to form shale. Here the thin-bedded shale is </a:t>
            </a:r>
            <a:r>
              <a:rPr lang="en-US" dirty="0" err="1" smtClean="0"/>
              <a:t>interbedded</a:t>
            </a:r>
            <a:r>
              <a:rPr lang="en-US" dirty="0" smtClean="0"/>
              <a:t> with sandstone.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3704148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6.6a</a:t>
            </a:r>
            <a:r>
              <a:rPr lang="en-US" dirty="0" smtClean="0"/>
              <a:t>  The formation of carbonate rocks (limestone).</a:t>
            </a:r>
          </a:p>
          <a:p>
            <a:r>
              <a:rPr lang="en-US" dirty="0" smtClean="0"/>
              <a:t>(a) In this modern coral reef, corals produce shells. If buried and preserved, these become limestone.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1433074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 closely at this cliff in southern Nevada. You’ll see layer upon layer of sedimentary strata. The ledges expose resistant sandstone. Slopes are underlain by weaker shale. These rocks formed when sediments were buried and </a:t>
            </a:r>
            <a:r>
              <a:rPr lang="en-US" dirty="0" err="1" smtClean="0"/>
              <a:t>lithified</a:t>
            </a:r>
            <a:r>
              <a:rPr lang="en-US" dirty="0" smtClean="0"/>
              <a:t> long ago.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2732832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6.6b</a:t>
            </a:r>
            <a:r>
              <a:rPr lang="en-US" dirty="0" smtClean="0"/>
              <a:t>  The formation of carbonate rocks (limestone).</a:t>
            </a:r>
          </a:p>
          <a:p>
            <a:r>
              <a:rPr lang="en-US" dirty="0" smtClean="0"/>
              <a:t>(</a:t>
            </a:r>
            <a:r>
              <a:rPr lang="en-US" dirty="0" err="1" smtClean="0"/>
              <a:t>b</a:t>
            </a:r>
            <a:r>
              <a:rPr lang="en-US" dirty="0" smtClean="0"/>
              <a:t>) Wave energy breaks up shells, forming carbonate </a:t>
            </a:r>
            <a:r>
              <a:rPr lang="en-US" dirty="0" err="1" smtClean="0"/>
              <a:t>clasts</a:t>
            </a:r>
            <a:r>
              <a:rPr lang="en-US" dirty="0" smtClean="0"/>
              <a:t> that later become cemented together.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4004640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6.6c</a:t>
            </a:r>
            <a:r>
              <a:rPr lang="en-US" dirty="0" smtClean="0"/>
              <a:t>  The formation of carbonate rocks (limestone).</a:t>
            </a:r>
          </a:p>
          <a:p>
            <a:r>
              <a:rPr lang="en-US" dirty="0" smtClean="0"/>
              <a:t>(</a:t>
            </a:r>
            <a:r>
              <a:rPr lang="en-US" dirty="0" err="1" smtClean="0"/>
              <a:t>c</a:t>
            </a:r>
            <a:r>
              <a:rPr lang="en-US" dirty="0" smtClean="0"/>
              <a:t>) This road cut near Kingston, New York, exposes beds of limestone. The vertical stripes are </a:t>
            </a:r>
            <a:r>
              <a:rPr lang="en-US" dirty="0" err="1" smtClean="0"/>
              <a:t>drillholes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2665747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6.7</a:t>
            </a:r>
            <a:r>
              <a:rPr lang="en-US" dirty="0" smtClean="0"/>
              <a:t> Examples of biochemical and organic sedimentary rocks.</a:t>
            </a:r>
          </a:p>
          <a:p>
            <a:r>
              <a:rPr lang="en-US" dirty="0" smtClean="0"/>
              <a:t>(a) This bedded </a:t>
            </a:r>
            <a:r>
              <a:rPr lang="en-US" dirty="0" err="1" smtClean="0"/>
              <a:t>chert</a:t>
            </a:r>
            <a:r>
              <a:rPr lang="en-US" dirty="0" smtClean="0"/>
              <a:t> developed on the deep seafloor by the deposition of plankton that secrete silica shells. (</a:t>
            </a:r>
            <a:r>
              <a:rPr lang="en-US" dirty="0" err="1" smtClean="0"/>
              <a:t>b</a:t>
            </a:r>
            <a:r>
              <a:rPr lang="en-US" dirty="0" smtClean="0"/>
              <a:t>) Coal is deposited in layers (beds), just like other kinds of sedimentary rocks.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2203766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6.7a</a:t>
            </a:r>
            <a:r>
              <a:rPr lang="en-US" dirty="0" smtClean="0"/>
              <a:t> Examples of biochemical and organic sedimentary rocks.</a:t>
            </a:r>
          </a:p>
          <a:p>
            <a:r>
              <a:rPr lang="en-US" dirty="0" smtClean="0"/>
              <a:t>(a) This bedded </a:t>
            </a:r>
            <a:r>
              <a:rPr lang="en-US" dirty="0" err="1" smtClean="0"/>
              <a:t>chert</a:t>
            </a:r>
            <a:r>
              <a:rPr lang="en-US" dirty="0" smtClean="0"/>
              <a:t> developed on the deep seafloor by the deposition of plankton that secrete silica shells.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1436248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6.7b</a:t>
            </a:r>
            <a:r>
              <a:rPr lang="en-US" dirty="0" smtClean="0"/>
              <a:t> Examples of biochemical and organic sedimentary rocks.</a:t>
            </a:r>
          </a:p>
          <a:p>
            <a:r>
              <a:rPr lang="en-US" dirty="0" smtClean="0"/>
              <a:t>(</a:t>
            </a:r>
            <a:r>
              <a:rPr lang="en-US" dirty="0" err="1" smtClean="0"/>
              <a:t>b</a:t>
            </a:r>
            <a:r>
              <a:rPr lang="en-US" dirty="0" smtClean="0"/>
              <a:t>) Coal is deposited in layers (beds), just like other kinds of sedimentary rocks.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2957803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6.8</a:t>
            </a:r>
            <a:r>
              <a:rPr lang="en-US" dirty="0" smtClean="0"/>
              <a:t>  The formation of </a:t>
            </a:r>
            <a:r>
              <a:rPr lang="en-US" dirty="0" err="1" smtClean="0"/>
              <a:t>evaporite</a:t>
            </a:r>
            <a:r>
              <a:rPr lang="en-US" dirty="0" smtClean="0"/>
              <a:t> deposits.</a:t>
            </a:r>
          </a:p>
          <a:p>
            <a:r>
              <a:rPr lang="en-US" dirty="0" smtClean="0"/>
              <a:t>(a) In lakes with no outlet, tiny amounts of salt brought in by streams stay behind as the water evaporates. When the water evaporates entirely, a white crust of salt remains. (</a:t>
            </a:r>
            <a:r>
              <a:rPr lang="en-US" dirty="0" err="1" smtClean="0"/>
              <a:t>b</a:t>
            </a:r>
            <a:r>
              <a:rPr lang="en-US" dirty="0" smtClean="0"/>
              <a:t>) Salt precipitation can also occur along the margins of a restricted marine basin, if salt water evaporates faster than it can be resupplied.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810149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6.8a</a:t>
            </a:r>
            <a:r>
              <a:rPr lang="en-US" dirty="0" smtClean="0"/>
              <a:t>  The formation of </a:t>
            </a:r>
            <a:r>
              <a:rPr lang="en-US" dirty="0" err="1" smtClean="0"/>
              <a:t>evaporite</a:t>
            </a:r>
            <a:r>
              <a:rPr lang="en-US" dirty="0" smtClean="0"/>
              <a:t> deposits.</a:t>
            </a:r>
          </a:p>
          <a:p>
            <a:r>
              <a:rPr lang="en-US" dirty="0" smtClean="0"/>
              <a:t>(a) In lakes with no outlet, tiny amounts of salt brought in by streams stay behind as the water evaporates. When the water evaporates entirely, a white crust of salt remains.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1283484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6.8b</a:t>
            </a:r>
            <a:r>
              <a:rPr lang="en-US" dirty="0" smtClean="0"/>
              <a:t>  The formation of </a:t>
            </a:r>
            <a:r>
              <a:rPr lang="en-US" dirty="0" err="1" smtClean="0"/>
              <a:t>evaporite</a:t>
            </a:r>
            <a:r>
              <a:rPr lang="en-US" dirty="0" smtClean="0"/>
              <a:t> deposits.</a:t>
            </a:r>
          </a:p>
          <a:p>
            <a:r>
              <a:rPr lang="en-US" dirty="0" smtClean="0"/>
              <a:t>(</a:t>
            </a:r>
            <a:r>
              <a:rPr lang="en-US" dirty="0" err="1" smtClean="0"/>
              <a:t>b</a:t>
            </a:r>
            <a:r>
              <a:rPr lang="en-US" dirty="0" smtClean="0"/>
              <a:t>) Salt precipitation can also occur along the margins of a restricted marine basin, if salt water evaporates faster than it can be resupplied.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17364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6.9</a:t>
            </a:r>
            <a:r>
              <a:rPr lang="en-US" dirty="0" smtClean="0"/>
              <a:t>  Examples of travertine (chemical limestone) deposits.</a:t>
            </a:r>
          </a:p>
          <a:p>
            <a:r>
              <a:rPr lang="en-US" dirty="0" smtClean="0"/>
              <a:t>(a) Travertine accumulates in terraces at Mammoth Hot Springs in Yellowstone Park, Wyoming. (</a:t>
            </a:r>
            <a:r>
              <a:rPr lang="en-US" dirty="0" err="1" smtClean="0"/>
              <a:t>b</a:t>
            </a:r>
            <a:r>
              <a:rPr lang="en-US" dirty="0" smtClean="0"/>
              <a:t>) Travertine </a:t>
            </a:r>
            <a:r>
              <a:rPr lang="en-US" dirty="0" err="1" smtClean="0"/>
              <a:t>speleothems</a:t>
            </a:r>
            <a:r>
              <a:rPr lang="en-US" dirty="0" smtClean="0"/>
              <a:t> form as calcite-rich water drips from the ceiling of Timpanogos Cave in Utah.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1067161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6.9a</a:t>
            </a:r>
            <a:r>
              <a:rPr lang="en-US" dirty="0" smtClean="0"/>
              <a:t>  Examples of travertine (chemical limestone) deposits.</a:t>
            </a:r>
          </a:p>
          <a:p>
            <a:r>
              <a:rPr lang="en-US" dirty="0" smtClean="0"/>
              <a:t>(a) Travertine accumulates in terraces at Mammoth Hot Springs in Yellowstone Park, Wyoming.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1528260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6.1a</a:t>
            </a:r>
            <a:r>
              <a:rPr lang="en-US" dirty="0" smtClean="0"/>
              <a:t> In this close-up of the inner gorge of the Grand Canyon, we see a sedimentary-rock blanket that forms a cover over an older basement of metamorphic and igneous rock.</a:t>
            </a:r>
          </a:p>
          <a:p>
            <a:r>
              <a:rPr lang="en-US" dirty="0" smtClean="0"/>
              <a:t>(a) The contact between the sedimentary cover and underlying basement lies at the top of the inner gorge.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3936731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6.9b</a:t>
            </a:r>
            <a:r>
              <a:rPr lang="en-US" dirty="0" smtClean="0"/>
              <a:t>  Examples of travertine (chemical limestone) deposits.</a:t>
            </a:r>
          </a:p>
          <a:p>
            <a:r>
              <a:rPr lang="en-US" dirty="0" smtClean="0"/>
              <a:t>(</a:t>
            </a:r>
            <a:r>
              <a:rPr lang="en-US" dirty="0" err="1" smtClean="0"/>
              <a:t>b</a:t>
            </a:r>
            <a:r>
              <a:rPr lang="en-US" dirty="0" smtClean="0"/>
              <a:t>) Travertine </a:t>
            </a:r>
            <a:r>
              <a:rPr lang="en-US" dirty="0" err="1" smtClean="0"/>
              <a:t>speleothems</a:t>
            </a:r>
            <a:r>
              <a:rPr lang="en-US" dirty="0" smtClean="0"/>
              <a:t> form as calcite-rich water drips from the ceiling of Timpanogos Cave in Utah.</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1532436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6.10</a:t>
            </a:r>
            <a:r>
              <a:rPr lang="en-US" dirty="0" smtClean="0"/>
              <a:t>  Examples of </a:t>
            </a:r>
            <a:r>
              <a:rPr lang="en-US" dirty="0" err="1" smtClean="0"/>
              <a:t>chert</a:t>
            </a:r>
            <a:r>
              <a:rPr lang="en-US" dirty="0" smtClean="0"/>
              <a:t> that precipitated in place.</a:t>
            </a:r>
          </a:p>
          <a:p>
            <a:r>
              <a:rPr lang="en-US" dirty="0" smtClean="0"/>
              <a:t>(a) Replacement </a:t>
            </a:r>
            <a:r>
              <a:rPr lang="en-US" dirty="0" err="1" smtClean="0"/>
              <a:t>chert</a:t>
            </a:r>
            <a:r>
              <a:rPr lang="en-US" dirty="0" smtClean="0"/>
              <a:t> forms as layers of nodules between tilted limestone beds in New York. (</a:t>
            </a:r>
            <a:r>
              <a:rPr lang="en-US" dirty="0" err="1" smtClean="0"/>
              <a:t>b</a:t>
            </a:r>
            <a:r>
              <a:rPr lang="en-US" dirty="0" smtClean="0"/>
              <a:t>) This 14 cm-diameter log of petrified wood from Wyoming formed about 50 Ma. (</a:t>
            </a:r>
            <a:r>
              <a:rPr lang="en-US" dirty="0" err="1" smtClean="0"/>
              <a:t>c</a:t>
            </a:r>
            <a:r>
              <a:rPr lang="en-US" dirty="0" smtClean="0"/>
              <a:t>) A thin slice of Brazilian agate, lit from the back, shows growth rings.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3192981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6.10a</a:t>
            </a:r>
            <a:r>
              <a:rPr lang="en-US" dirty="0" smtClean="0"/>
              <a:t>  Examples of </a:t>
            </a:r>
            <a:r>
              <a:rPr lang="en-US" dirty="0" err="1" smtClean="0"/>
              <a:t>chert</a:t>
            </a:r>
            <a:r>
              <a:rPr lang="en-US" dirty="0" smtClean="0"/>
              <a:t> that precipitated in place.</a:t>
            </a:r>
          </a:p>
          <a:p>
            <a:r>
              <a:rPr lang="en-US" dirty="0" smtClean="0"/>
              <a:t>(a) Replacement </a:t>
            </a:r>
            <a:r>
              <a:rPr lang="en-US" dirty="0" err="1" smtClean="0"/>
              <a:t>chert</a:t>
            </a:r>
            <a:r>
              <a:rPr lang="en-US" dirty="0" smtClean="0"/>
              <a:t> forms as layers of nodules between tilted limestone beds in New York.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32936854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6.10b</a:t>
            </a:r>
            <a:r>
              <a:rPr lang="en-US" dirty="0" smtClean="0"/>
              <a:t>  Examples of </a:t>
            </a:r>
            <a:r>
              <a:rPr lang="en-US" dirty="0" err="1" smtClean="0"/>
              <a:t>chert</a:t>
            </a:r>
            <a:r>
              <a:rPr lang="en-US" dirty="0" smtClean="0"/>
              <a:t> that precipitated in place.</a:t>
            </a:r>
          </a:p>
          <a:p>
            <a:r>
              <a:rPr lang="en-US" dirty="0" smtClean="0"/>
              <a:t>(</a:t>
            </a:r>
            <a:r>
              <a:rPr lang="en-US" dirty="0" err="1" smtClean="0"/>
              <a:t>b</a:t>
            </a:r>
            <a:r>
              <a:rPr lang="en-US" dirty="0" smtClean="0"/>
              <a:t>) This 14 cm-diameter log of petrified wood from Wyoming formed about 50 Ma.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28225890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6.10c</a:t>
            </a:r>
            <a:r>
              <a:rPr lang="en-US" dirty="0" smtClean="0"/>
              <a:t>  Examples of </a:t>
            </a:r>
            <a:r>
              <a:rPr lang="en-US" dirty="0" err="1" smtClean="0"/>
              <a:t>chert</a:t>
            </a:r>
            <a:r>
              <a:rPr lang="en-US" dirty="0" smtClean="0"/>
              <a:t> that precipitated in place.</a:t>
            </a:r>
          </a:p>
          <a:p>
            <a:r>
              <a:rPr lang="en-US" dirty="0" smtClean="0"/>
              <a:t>(</a:t>
            </a:r>
            <a:r>
              <a:rPr lang="en-US" dirty="0" err="1" smtClean="0"/>
              <a:t>c</a:t>
            </a:r>
            <a:r>
              <a:rPr lang="en-US" dirty="0" smtClean="0"/>
              <a:t>) A thin slice of Brazilian agate, lit from the back, shows growth rings.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702855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GRAND CANYON, ARIZONA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2953619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6.11</a:t>
            </a:r>
            <a:r>
              <a:rPr lang="en-US" dirty="0" smtClean="0"/>
              <a:t>  Bedding in sedimentary rocks.</a:t>
            </a:r>
          </a:p>
          <a:p>
            <a:r>
              <a:rPr lang="en-US" dirty="0" smtClean="0"/>
              <a:t>(a) Beds of sedimentary rock exposed along a road in Utah. (</a:t>
            </a:r>
            <a:r>
              <a:rPr lang="en-US" dirty="0" err="1" smtClean="0"/>
              <a:t>b</a:t>
            </a:r>
            <a:r>
              <a:rPr lang="en-US" dirty="0" smtClean="0"/>
              <a:t>) An example of the formation of bedding during deposition of sediment by a stream.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20168385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6.11a</a:t>
            </a:r>
            <a:r>
              <a:rPr lang="en-US" dirty="0" smtClean="0"/>
              <a:t>  Bedding in sedimentary rocks.</a:t>
            </a:r>
          </a:p>
          <a:p>
            <a:r>
              <a:rPr lang="en-US" dirty="0" smtClean="0"/>
              <a:t>(a) Beds of sedimentary rock exposed along a road in Utah.</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4376887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6.11b</a:t>
            </a:r>
            <a:r>
              <a:rPr lang="en-US" dirty="0" smtClean="0"/>
              <a:t>  Bedding in sedimentary rocks.</a:t>
            </a:r>
          </a:p>
          <a:p>
            <a:r>
              <a:rPr lang="en-US" dirty="0" smtClean="0"/>
              <a:t>(</a:t>
            </a:r>
            <a:r>
              <a:rPr lang="en-US" dirty="0" err="1" smtClean="0"/>
              <a:t>b</a:t>
            </a:r>
            <a:r>
              <a:rPr lang="en-US" dirty="0" smtClean="0"/>
              <a:t>) An example of the formation of bedding during deposition of sediment by a stream.</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3154050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6.12 </a:t>
            </a:r>
            <a:r>
              <a:rPr lang="en-US" dirty="0" smtClean="0"/>
              <a:t> The concept of a </a:t>
            </a:r>
            <a:r>
              <a:rPr lang="en-US" dirty="0" err="1" smtClean="0"/>
              <a:t>stratigraphic</a:t>
            </a:r>
            <a:r>
              <a:rPr lang="en-US" dirty="0" smtClean="0"/>
              <a:t> formation.</a:t>
            </a:r>
          </a:p>
          <a:p>
            <a:r>
              <a:rPr lang="en-US" dirty="0" smtClean="0"/>
              <a:t>(a) A panoramic view of the Grand Canyon reveals many formations; the inset shows a close-up. The names of formations consisting of one rock type may indicate the rock type (e.g., Kaibab Limestone). The name of a formation including more than one rock type includes the word formation (</a:t>
            </a:r>
            <a:r>
              <a:rPr lang="en-US" dirty="0" err="1" smtClean="0"/>
              <a:t>Toroweap</a:t>
            </a:r>
            <a:r>
              <a:rPr lang="en-US" dirty="0" smtClean="0"/>
              <a:t> Formation). Several related formations comprise a group (</a:t>
            </a:r>
            <a:r>
              <a:rPr lang="en-US" dirty="0" err="1" smtClean="0"/>
              <a:t>Supai</a:t>
            </a:r>
            <a:r>
              <a:rPr lang="en-US" dirty="0" smtClean="0"/>
              <a:t> Group). (</a:t>
            </a:r>
            <a:r>
              <a:rPr lang="en-US" dirty="0" err="1" smtClean="0"/>
              <a:t>b</a:t>
            </a:r>
            <a:r>
              <a:rPr lang="en-US" dirty="0" smtClean="0"/>
              <a:t>) A geologic map portrays the distribution of formations in a portion of the Grand Canyon. Each color band is a specific formation.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1412603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6.1b</a:t>
            </a:r>
            <a:r>
              <a:rPr lang="en-US" dirty="0" smtClean="0"/>
              <a:t> In this close-up of the inner gorge of the Grand Canyon, we see a sedimentary-rock blanket that forms a cover over an older basement of metamorphic and igneous rock.</a:t>
            </a:r>
          </a:p>
          <a:p>
            <a:r>
              <a:rPr lang="en-US" dirty="0" smtClean="0"/>
              <a:t>(</a:t>
            </a:r>
            <a:r>
              <a:rPr lang="en-US" dirty="0" err="1" smtClean="0"/>
              <a:t>b</a:t>
            </a:r>
            <a:r>
              <a:rPr lang="en-US" dirty="0" smtClean="0"/>
              <a:t>) A geologist‘s sketch emphasizes the contact. Here the basement consist of metamorphic and igneous rock.</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21136012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6.12a </a:t>
            </a:r>
            <a:r>
              <a:rPr lang="en-US" dirty="0" smtClean="0"/>
              <a:t> The concept of a </a:t>
            </a:r>
            <a:r>
              <a:rPr lang="en-US" dirty="0" err="1" smtClean="0"/>
              <a:t>stratigraphic</a:t>
            </a:r>
            <a:r>
              <a:rPr lang="en-US" dirty="0" smtClean="0"/>
              <a:t> formation.</a:t>
            </a:r>
          </a:p>
          <a:p>
            <a:r>
              <a:rPr lang="en-US" dirty="0" smtClean="0"/>
              <a:t>(a) A panoramic view of the Grand Canyon reveals many formations; the inset shows a close-up. The names of formations consisting of one rock type may indicate the rock type (e.g., Kaibab Limestone). The name of a formation including more than one rock type includes the word formation (</a:t>
            </a:r>
            <a:r>
              <a:rPr lang="en-US" dirty="0" err="1" smtClean="0"/>
              <a:t>Toroweap</a:t>
            </a:r>
            <a:r>
              <a:rPr lang="en-US" dirty="0" smtClean="0"/>
              <a:t> Formation). Several related formations comprise a group (</a:t>
            </a:r>
            <a:r>
              <a:rPr lang="en-US" dirty="0" err="1" smtClean="0"/>
              <a:t>Supai</a:t>
            </a:r>
            <a:r>
              <a:rPr lang="en-US" dirty="0" smtClean="0"/>
              <a:t> Group).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23084543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6.12b </a:t>
            </a:r>
            <a:r>
              <a:rPr lang="en-US" dirty="0" smtClean="0"/>
              <a:t> The concept of a </a:t>
            </a:r>
            <a:r>
              <a:rPr lang="en-US" dirty="0" err="1" smtClean="0"/>
              <a:t>stratigraphic</a:t>
            </a:r>
            <a:r>
              <a:rPr lang="en-US" dirty="0" smtClean="0"/>
              <a:t> formation.</a:t>
            </a:r>
          </a:p>
          <a:p>
            <a:r>
              <a:rPr lang="en-US" dirty="0" smtClean="0"/>
              <a:t>(</a:t>
            </a:r>
            <a:r>
              <a:rPr lang="en-US" dirty="0" err="1" smtClean="0"/>
              <a:t>b</a:t>
            </a:r>
            <a:r>
              <a:rPr lang="en-US" dirty="0" smtClean="0"/>
              <a:t>) A geologic map portrays the distribution of formations in a portion of the Grand Canyon. Each color band is a specific formation.</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36010344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6.13a</a:t>
            </a:r>
            <a:r>
              <a:rPr lang="en-US" dirty="0" smtClean="0"/>
              <a:t>  Ripple marks, a type of sedimentary structure, are visible on the surface of modern and ancient beds.</a:t>
            </a:r>
          </a:p>
          <a:p>
            <a:r>
              <a:rPr lang="en-US" dirty="0" smtClean="0"/>
              <a:t>(a) Modern ripples exposed at low tide along a sandy beach on the shore of Cape Cod, Massachusetts.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829576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6.13b</a:t>
            </a:r>
            <a:r>
              <a:rPr lang="en-US" dirty="0" smtClean="0"/>
              <a:t>  Ripple marks, a type of sedimentary structure, are visible on the surface of modern and ancient beds.</a:t>
            </a:r>
          </a:p>
          <a:p>
            <a:r>
              <a:rPr lang="en-US" dirty="0" smtClean="0"/>
              <a:t>(</a:t>
            </a:r>
            <a:r>
              <a:rPr lang="en-US" dirty="0" err="1" smtClean="0"/>
              <a:t>b</a:t>
            </a:r>
            <a:r>
              <a:rPr lang="en-US" dirty="0" smtClean="0"/>
              <a:t>) These 145-Ma ripples are preserved on a tilted bed of solid sandstone at Dinosaur Ridge, Colorado.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3321242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6.14</a:t>
            </a:r>
            <a:r>
              <a:rPr lang="en-US" dirty="0" smtClean="0"/>
              <a:t>  Cross bedding, a type of sedimentary structure within a bed.</a:t>
            </a:r>
          </a:p>
          <a:p>
            <a:r>
              <a:rPr lang="en-US" dirty="0" smtClean="0"/>
              <a:t>(a) Dunes in Death Valley, California. (</a:t>
            </a:r>
            <a:r>
              <a:rPr lang="en-US" dirty="0" err="1" smtClean="0"/>
              <a:t>b</a:t>
            </a:r>
            <a:r>
              <a:rPr lang="en-US" dirty="0" smtClean="0"/>
              <a:t>) Cross beds form as sand blows up the windward side of a dune or ripple and then accumulates on the slip face. With time, the dune crest moves. (</a:t>
            </a:r>
            <a:r>
              <a:rPr lang="en-US" dirty="0" err="1" smtClean="0"/>
              <a:t>c</a:t>
            </a:r>
            <a:r>
              <a:rPr lang="en-US" dirty="0" smtClean="0"/>
              <a:t>) Slip face of a small sand dune, Death Valley. The edges of the slip face are outlined. (</a:t>
            </a:r>
            <a:r>
              <a:rPr lang="en-US" dirty="0" err="1" smtClean="0"/>
              <a:t>d</a:t>
            </a:r>
            <a:r>
              <a:rPr lang="en-US" dirty="0" smtClean="0"/>
              <a:t>) A cliff face in Zion National Park, Utah, displays large cross beds formed between 200 and 180 Ma, when the region was a desert with large sand dunes.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36489632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6.14a</a:t>
            </a:r>
            <a:r>
              <a:rPr lang="en-US" dirty="0" smtClean="0"/>
              <a:t>  Cross bedding, a type of sedimentary structure within a bed.</a:t>
            </a:r>
          </a:p>
          <a:p>
            <a:r>
              <a:rPr lang="en-US" dirty="0" smtClean="0"/>
              <a:t>(a) Dunes in Death Valley, California.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2476513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6.14b</a:t>
            </a:r>
            <a:r>
              <a:rPr lang="en-US" dirty="0" smtClean="0"/>
              <a:t>  Cross bedding, a type of sedimentary structure within a bed.</a:t>
            </a:r>
          </a:p>
          <a:p>
            <a:r>
              <a:rPr lang="en-US" dirty="0" smtClean="0"/>
              <a:t>(</a:t>
            </a:r>
            <a:r>
              <a:rPr lang="en-US" dirty="0" err="1" smtClean="0"/>
              <a:t>b</a:t>
            </a:r>
            <a:r>
              <a:rPr lang="en-US" dirty="0" smtClean="0"/>
              <a:t>) Cross beds form as sand blows up the windward side of a dune or ripple and then accumulates on the slip face. With time, the dune crest moves.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1052425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6.14c</a:t>
            </a:r>
            <a:r>
              <a:rPr lang="en-US" dirty="0" smtClean="0"/>
              <a:t>  Cross bedding, a type of sedimentary structure within a bed.</a:t>
            </a:r>
          </a:p>
          <a:p>
            <a:r>
              <a:rPr lang="en-US" dirty="0" smtClean="0"/>
              <a:t>(</a:t>
            </a:r>
            <a:r>
              <a:rPr lang="en-US" dirty="0" err="1" smtClean="0"/>
              <a:t>c</a:t>
            </a:r>
            <a:r>
              <a:rPr lang="en-US" dirty="0" smtClean="0"/>
              <a:t>) Slip face of a small sand dune, Death Valley. The edges of the slip face are outlined.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26151383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6.14d</a:t>
            </a:r>
            <a:r>
              <a:rPr lang="en-US" dirty="0" smtClean="0"/>
              <a:t>  Cross bedding, a type of sedimentary structure within a bed.</a:t>
            </a:r>
          </a:p>
          <a:p>
            <a:r>
              <a:rPr lang="en-US" dirty="0" smtClean="0"/>
              <a:t>(</a:t>
            </a:r>
            <a:r>
              <a:rPr lang="en-US" dirty="0" err="1" smtClean="0"/>
              <a:t>d</a:t>
            </a:r>
            <a:r>
              <a:rPr lang="en-US" dirty="0" smtClean="0"/>
              <a:t>) A cliff face in Zion National Park, Utah, displays large cross beds formed between 200 and 180 Ma, when the region was a desert with large sand dunes.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8753354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6.15 </a:t>
            </a:r>
            <a:r>
              <a:rPr lang="en-US" dirty="0" smtClean="0"/>
              <a:t> The development of graded bedding from turbidity currents.</a:t>
            </a:r>
          </a:p>
          <a:p>
            <a:r>
              <a:rPr lang="en-US" dirty="0" smtClean="0"/>
              <a:t>(a) An earthquake or storm triggers an underwater avalanche (turbidity current). (</a:t>
            </a:r>
            <a:r>
              <a:rPr lang="en-US" dirty="0" err="1" smtClean="0"/>
              <a:t>b</a:t>
            </a:r>
            <a:r>
              <a:rPr lang="en-US" dirty="0" smtClean="0"/>
              <a:t>) As the turbidity current slows, larger grains settle first, followed by progressively finer grains. (</a:t>
            </a:r>
            <a:r>
              <a:rPr lang="en-US" dirty="0" err="1" smtClean="0"/>
              <a:t>c</a:t>
            </a:r>
            <a:r>
              <a:rPr lang="en-US" dirty="0" smtClean="0"/>
              <a:t>) As the process repeats, a succession of graded beds accumulates.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3264520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6.2</a:t>
            </a:r>
            <a:r>
              <a:rPr lang="en-US" dirty="0" smtClean="0"/>
              <a:t>  The cliff dwellings nestled beneath a ledge at Mesa Verde, Colorado, are made of sandstone blocks. The inset shows the grainy character of the rock.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2674408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6.15a </a:t>
            </a:r>
            <a:r>
              <a:rPr lang="en-US" dirty="0" smtClean="0"/>
              <a:t> The development of graded bedding from turbidity currents.</a:t>
            </a:r>
          </a:p>
          <a:p>
            <a:r>
              <a:rPr lang="en-US" dirty="0" smtClean="0"/>
              <a:t>(a) An earthquake or storm triggers an underwater avalanche (turbidity current).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1171008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6.15b </a:t>
            </a:r>
            <a:r>
              <a:rPr lang="en-US" dirty="0" smtClean="0"/>
              <a:t> The development of graded bedding from turbidity currents.</a:t>
            </a:r>
          </a:p>
          <a:p>
            <a:r>
              <a:rPr lang="en-US" dirty="0" smtClean="0"/>
              <a:t>(</a:t>
            </a:r>
            <a:r>
              <a:rPr lang="en-US" dirty="0" err="1" smtClean="0"/>
              <a:t>b</a:t>
            </a:r>
            <a:r>
              <a:rPr lang="en-US" dirty="0" smtClean="0"/>
              <a:t>) As the turbidity current slows, larger grains settle first, followed by progressively finer grains.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4217661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6.15c </a:t>
            </a:r>
            <a:r>
              <a:rPr lang="en-US" dirty="0" smtClean="0"/>
              <a:t> The development of graded bedding from turbidity currents.</a:t>
            </a:r>
          </a:p>
          <a:p>
            <a:r>
              <a:rPr lang="en-US" dirty="0" smtClean="0"/>
              <a:t>(</a:t>
            </a:r>
            <a:r>
              <a:rPr lang="en-US" dirty="0" err="1" smtClean="0"/>
              <a:t>c</a:t>
            </a:r>
            <a:r>
              <a:rPr lang="en-US" dirty="0" smtClean="0"/>
              <a:t>) As the process repeats, a succession of graded beds accumulates.</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8997769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6.16</a:t>
            </a:r>
            <a:r>
              <a:rPr lang="en-US" dirty="0" smtClean="0"/>
              <a:t> Mud cracks, a sedimentary structure formed by the drying out of mud.</a:t>
            </a:r>
          </a:p>
          <a:p>
            <a:r>
              <a:rPr lang="en-US" dirty="0" smtClean="0"/>
              <a:t>(a) Mud cracks in red mud at Bryce Canyon, Utah. Note how the edges of the mud plates curl up. (</a:t>
            </a:r>
            <a:r>
              <a:rPr lang="en-US" dirty="0" err="1" smtClean="0"/>
              <a:t>b</a:t>
            </a:r>
            <a:r>
              <a:rPr lang="en-US" dirty="0" smtClean="0"/>
              <a:t>) Mud cracks visible on the surface of a 410-Ma bed exposed on a cliff in New York.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22921933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6.16a</a:t>
            </a:r>
            <a:r>
              <a:rPr lang="en-US" dirty="0" smtClean="0"/>
              <a:t> Mud cracks, a sedimentary structure formed by the drying out of mud.</a:t>
            </a:r>
          </a:p>
          <a:p>
            <a:r>
              <a:rPr lang="en-US" dirty="0" smtClean="0"/>
              <a:t>(a) Mud cracks in red mud at Bryce Canyon, Utah. Note how the edges of the mud plates curl up.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40061847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6.16b</a:t>
            </a:r>
            <a:r>
              <a:rPr lang="en-US" dirty="0" smtClean="0"/>
              <a:t> Mud cracks, a sedimentary structure formed by the drying out of mud.</a:t>
            </a:r>
          </a:p>
          <a:p>
            <a:r>
              <a:rPr lang="en-US" dirty="0" smtClean="0"/>
              <a:t>(</a:t>
            </a:r>
            <a:r>
              <a:rPr lang="en-US" dirty="0" err="1" smtClean="0"/>
              <a:t>b</a:t>
            </a:r>
            <a:r>
              <a:rPr lang="en-US" dirty="0" smtClean="0"/>
              <a:t>) Mud cracks visible on the surface of a 410-Ma bed exposed on a cliff in New York.</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55</a:t>
            </a:fld>
            <a:endParaRPr lang="en-US"/>
          </a:p>
        </p:txBody>
      </p:sp>
    </p:spTree>
    <p:extLst>
      <p:ext uri="{BB962C8B-B14F-4D97-AF65-F5344CB8AC3E}">
        <p14:creationId xmlns:p14="http://schemas.microsoft.com/office/powerpoint/2010/main" val="37960792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ALLUVIAL FANS AND EVAPORITES, DEATH VALLEY, CALIFORNIA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56</a:t>
            </a:fld>
            <a:endParaRPr lang="en-US"/>
          </a:p>
        </p:txBody>
      </p:sp>
    </p:spTree>
    <p:extLst>
      <p:ext uri="{BB962C8B-B14F-4D97-AF65-F5344CB8AC3E}">
        <p14:creationId xmlns:p14="http://schemas.microsoft.com/office/powerpoint/2010/main" val="4228949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6.17 </a:t>
            </a:r>
            <a:r>
              <a:rPr lang="en-US" dirty="0" smtClean="0"/>
              <a:t> Examples of </a:t>
            </a:r>
            <a:r>
              <a:rPr lang="en-US" dirty="0" err="1" smtClean="0"/>
              <a:t>nonmarine</a:t>
            </a:r>
            <a:r>
              <a:rPr lang="en-US" dirty="0" smtClean="0"/>
              <a:t> depositional environments.</a:t>
            </a:r>
          </a:p>
          <a:p>
            <a:r>
              <a:rPr lang="en-US" dirty="0" smtClean="0"/>
              <a:t>(a) Glacial till at the end of a glacier in France. (</a:t>
            </a:r>
            <a:r>
              <a:rPr lang="en-US" dirty="0" err="1" smtClean="0"/>
              <a:t>b</a:t>
            </a:r>
            <a:r>
              <a:rPr lang="en-US" dirty="0" smtClean="0"/>
              <a:t>) Boulders and cobbles deposited by a mountain stream in Colorado. (</a:t>
            </a:r>
            <a:r>
              <a:rPr lang="en-US" dirty="0" err="1" smtClean="0"/>
              <a:t>c</a:t>
            </a:r>
            <a:r>
              <a:rPr lang="en-US" dirty="0" smtClean="0"/>
              <a:t>) An alluvial fan in Death Valley, California. (</a:t>
            </a:r>
            <a:r>
              <a:rPr lang="en-US" dirty="0" err="1" smtClean="0"/>
              <a:t>d</a:t>
            </a:r>
            <a:r>
              <a:rPr lang="en-US" dirty="0" smtClean="0"/>
              <a:t>) Sand dunes in Brazil. Dune buggy for scale. (</a:t>
            </a:r>
            <a:r>
              <a:rPr lang="en-US" dirty="0" err="1" smtClean="0"/>
              <a:t>e</a:t>
            </a:r>
            <a:r>
              <a:rPr lang="en-US" dirty="0" smtClean="0"/>
              <a:t>) Deposits of an ancient river channel in Indiana. Note how the floor of the channel cuts across older strata. The geologist’s sketch emphasizes the relationship. (</a:t>
            </a:r>
            <a:r>
              <a:rPr lang="en-US" dirty="0" err="1" smtClean="0"/>
              <a:t>f</a:t>
            </a:r>
            <a:r>
              <a:rPr lang="en-US" dirty="0" smtClean="0"/>
              <a:t>) Laminated mud from a lake bed.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57</a:t>
            </a:fld>
            <a:endParaRPr lang="en-US"/>
          </a:p>
        </p:txBody>
      </p:sp>
    </p:spTree>
    <p:extLst>
      <p:ext uri="{BB962C8B-B14F-4D97-AF65-F5344CB8AC3E}">
        <p14:creationId xmlns:p14="http://schemas.microsoft.com/office/powerpoint/2010/main" val="1466685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6.17 part 1 </a:t>
            </a:r>
            <a:r>
              <a:rPr lang="en-US" dirty="0" smtClean="0"/>
              <a:t> Examples of </a:t>
            </a:r>
            <a:r>
              <a:rPr lang="en-US" dirty="0" err="1" smtClean="0"/>
              <a:t>nonmarine</a:t>
            </a:r>
            <a:r>
              <a:rPr lang="en-US" dirty="0" smtClean="0"/>
              <a:t> depositional environments.</a:t>
            </a:r>
          </a:p>
        </p:txBody>
      </p:sp>
      <p:sp>
        <p:nvSpPr>
          <p:cNvPr id="4" name="Slide Number Placeholder 3"/>
          <p:cNvSpPr>
            <a:spLocks noGrp="1"/>
          </p:cNvSpPr>
          <p:nvPr>
            <p:ph type="sldNum" sz="quarter" idx="10"/>
          </p:nvPr>
        </p:nvSpPr>
        <p:spPr/>
        <p:txBody>
          <a:bodyPr/>
          <a:lstStyle/>
          <a:p>
            <a:fld id="{55C856FE-FC20-6448-904C-C4DA41A45E6B}" type="slidenum">
              <a:rPr lang="en-US" smtClean="0"/>
              <a:pPr/>
              <a:t>58</a:t>
            </a:fld>
            <a:endParaRPr lang="en-US"/>
          </a:p>
        </p:txBody>
      </p:sp>
    </p:spTree>
    <p:extLst>
      <p:ext uri="{BB962C8B-B14F-4D97-AF65-F5344CB8AC3E}">
        <p14:creationId xmlns:p14="http://schemas.microsoft.com/office/powerpoint/2010/main" val="5619563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6.17a </a:t>
            </a:r>
            <a:r>
              <a:rPr lang="en-US" dirty="0" smtClean="0"/>
              <a:t> Examples of </a:t>
            </a:r>
            <a:r>
              <a:rPr lang="en-US" dirty="0" err="1" smtClean="0"/>
              <a:t>nonmarine</a:t>
            </a:r>
            <a:r>
              <a:rPr lang="en-US" dirty="0" smtClean="0"/>
              <a:t> depositional environments.</a:t>
            </a:r>
          </a:p>
          <a:p>
            <a:r>
              <a:rPr lang="en-US" dirty="0" smtClean="0"/>
              <a:t>(a) Glacial till at the end of a glacier in France.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59</a:t>
            </a:fld>
            <a:endParaRPr lang="en-US"/>
          </a:p>
        </p:txBody>
      </p:sp>
    </p:spTree>
    <p:extLst>
      <p:ext uri="{BB962C8B-B14F-4D97-AF65-F5344CB8AC3E}">
        <p14:creationId xmlns:p14="http://schemas.microsoft.com/office/powerpoint/2010/main" val="1619167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6.3 </a:t>
            </a:r>
            <a:r>
              <a:rPr lang="en-US" dirty="0" smtClean="0"/>
              <a:t> The five steps in </a:t>
            </a:r>
            <a:r>
              <a:rPr lang="en-US" dirty="0" err="1" smtClean="0"/>
              <a:t>clastic</a:t>
            </a:r>
            <a:r>
              <a:rPr lang="en-US" dirty="0" smtClean="0"/>
              <a:t> sedimentary rock formation.</a:t>
            </a:r>
          </a:p>
          <a:p>
            <a:r>
              <a:rPr lang="en-US" dirty="0" smtClean="0"/>
              <a:t>(a) </a:t>
            </a:r>
            <a:r>
              <a:rPr lang="en-US" dirty="0" err="1" smtClean="0"/>
              <a:t>Clasts</a:t>
            </a:r>
            <a:r>
              <a:rPr lang="en-US" dirty="0" smtClean="0"/>
              <a:t> produced by weathering undergo erosion, transportation, and deposition. Dissolved ions may eventually become cement. (</a:t>
            </a:r>
            <a:r>
              <a:rPr lang="en-US" dirty="0" err="1" smtClean="0"/>
              <a:t>b</a:t>
            </a:r>
            <a:r>
              <a:rPr lang="en-US" dirty="0" smtClean="0"/>
              <a:t>) The process of </a:t>
            </a:r>
            <a:r>
              <a:rPr lang="en-US" dirty="0" err="1" smtClean="0"/>
              <a:t>lithification</a:t>
            </a:r>
            <a:r>
              <a:rPr lang="en-US" dirty="0" smtClean="0"/>
              <a:t> takes place during progressive burial.</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26714284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6.17b </a:t>
            </a:r>
            <a:r>
              <a:rPr lang="en-US" dirty="0" smtClean="0"/>
              <a:t> Examples of </a:t>
            </a:r>
            <a:r>
              <a:rPr lang="en-US" dirty="0" err="1" smtClean="0"/>
              <a:t>nonmarine</a:t>
            </a:r>
            <a:r>
              <a:rPr lang="en-US" dirty="0" smtClean="0"/>
              <a:t> depositional environments.</a:t>
            </a:r>
          </a:p>
          <a:p>
            <a:r>
              <a:rPr lang="en-US" dirty="0" smtClean="0"/>
              <a:t>(</a:t>
            </a:r>
            <a:r>
              <a:rPr lang="en-US" dirty="0" err="1" smtClean="0"/>
              <a:t>b</a:t>
            </a:r>
            <a:r>
              <a:rPr lang="en-US" dirty="0" smtClean="0"/>
              <a:t>) Boulders and cobbles deposited by a mountain stream in Colorado.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60</a:t>
            </a:fld>
            <a:endParaRPr lang="en-US"/>
          </a:p>
        </p:txBody>
      </p:sp>
    </p:spTree>
    <p:extLst>
      <p:ext uri="{BB962C8B-B14F-4D97-AF65-F5344CB8AC3E}">
        <p14:creationId xmlns:p14="http://schemas.microsoft.com/office/powerpoint/2010/main" val="2340924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6.17c </a:t>
            </a:r>
            <a:r>
              <a:rPr lang="en-US" dirty="0" smtClean="0"/>
              <a:t> Examples of </a:t>
            </a:r>
            <a:r>
              <a:rPr lang="en-US" dirty="0" err="1" smtClean="0"/>
              <a:t>nonmarine</a:t>
            </a:r>
            <a:r>
              <a:rPr lang="en-US" dirty="0" smtClean="0"/>
              <a:t> depositional environments.</a:t>
            </a:r>
          </a:p>
          <a:p>
            <a:r>
              <a:rPr lang="en-US" dirty="0" smtClean="0"/>
              <a:t>(</a:t>
            </a:r>
            <a:r>
              <a:rPr lang="en-US" dirty="0" err="1" smtClean="0"/>
              <a:t>c</a:t>
            </a:r>
            <a:r>
              <a:rPr lang="en-US" dirty="0" smtClean="0"/>
              <a:t>) An alluvial fan in Death Valley, California.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61</a:t>
            </a:fld>
            <a:endParaRPr lang="en-US"/>
          </a:p>
        </p:txBody>
      </p:sp>
    </p:spTree>
    <p:extLst>
      <p:ext uri="{BB962C8B-B14F-4D97-AF65-F5344CB8AC3E}">
        <p14:creationId xmlns:p14="http://schemas.microsoft.com/office/powerpoint/2010/main" val="35188989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6.17d </a:t>
            </a:r>
            <a:r>
              <a:rPr lang="en-US" dirty="0" smtClean="0"/>
              <a:t> Examples of </a:t>
            </a:r>
            <a:r>
              <a:rPr lang="en-US" dirty="0" err="1" smtClean="0"/>
              <a:t>nonmarine</a:t>
            </a:r>
            <a:r>
              <a:rPr lang="en-US" dirty="0" smtClean="0"/>
              <a:t> depositional environments.</a:t>
            </a:r>
          </a:p>
          <a:p>
            <a:r>
              <a:rPr lang="en-US" dirty="0" smtClean="0"/>
              <a:t>(</a:t>
            </a:r>
            <a:r>
              <a:rPr lang="en-US" dirty="0" err="1" smtClean="0"/>
              <a:t>d</a:t>
            </a:r>
            <a:r>
              <a:rPr lang="en-US" dirty="0" smtClean="0"/>
              <a:t>) Sand dunes in Brazil. Dune buggy for scale.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62</a:t>
            </a:fld>
            <a:endParaRPr lang="en-US"/>
          </a:p>
        </p:txBody>
      </p:sp>
    </p:spTree>
    <p:extLst>
      <p:ext uri="{BB962C8B-B14F-4D97-AF65-F5344CB8AC3E}">
        <p14:creationId xmlns:p14="http://schemas.microsoft.com/office/powerpoint/2010/main" val="10693222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6.17e </a:t>
            </a:r>
            <a:r>
              <a:rPr lang="en-US" dirty="0" smtClean="0"/>
              <a:t> Examples of </a:t>
            </a:r>
            <a:r>
              <a:rPr lang="en-US" dirty="0" err="1" smtClean="0"/>
              <a:t>nonmarine</a:t>
            </a:r>
            <a:r>
              <a:rPr lang="en-US" dirty="0" smtClean="0"/>
              <a:t> depositional environments.</a:t>
            </a:r>
          </a:p>
          <a:p>
            <a:r>
              <a:rPr lang="en-US" dirty="0" smtClean="0"/>
              <a:t>(</a:t>
            </a:r>
            <a:r>
              <a:rPr lang="en-US" dirty="0" err="1" smtClean="0"/>
              <a:t>e</a:t>
            </a:r>
            <a:r>
              <a:rPr lang="en-US" dirty="0" smtClean="0"/>
              <a:t>) Deposits of an ancient river channel in Indiana. Note how the floor of the channel cuts across older strata. The geologist’s sketch emphasizes the relationship.</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63</a:t>
            </a:fld>
            <a:endParaRPr lang="en-US"/>
          </a:p>
        </p:txBody>
      </p:sp>
    </p:spTree>
    <p:extLst>
      <p:ext uri="{BB962C8B-B14F-4D97-AF65-F5344CB8AC3E}">
        <p14:creationId xmlns:p14="http://schemas.microsoft.com/office/powerpoint/2010/main" val="28665763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6.17f </a:t>
            </a:r>
            <a:r>
              <a:rPr lang="en-US" dirty="0" smtClean="0"/>
              <a:t> Examples of </a:t>
            </a:r>
            <a:r>
              <a:rPr lang="en-US" dirty="0" err="1" smtClean="0"/>
              <a:t>nonmarine</a:t>
            </a:r>
            <a:r>
              <a:rPr lang="en-US" dirty="0" smtClean="0"/>
              <a:t> depositional environments.</a:t>
            </a:r>
          </a:p>
          <a:p>
            <a:r>
              <a:rPr lang="en-US" dirty="0" smtClean="0"/>
              <a:t>(</a:t>
            </a:r>
            <a:r>
              <a:rPr lang="en-US" dirty="0" err="1" smtClean="0"/>
              <a:t>f</a:t>
            </a:r>
            <a:r>
              <a:rPr lang="en-US" dirty="0" smtClean="0"/>
              <a:t>) Laminated mud from a lake bed.</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64</a:t>
            </a:fld>
            <a:endParaRPr lang="en-US"/>
          </a:p>
        </p:txBody>
      </p:sp>
    </p:spTree>
    <p:extLst>
      <p:ext uri="{BB962C8B-B14F-4D97-AF65-F5344CB8AC3E}">
        <p14:creationId xmlns:p14="http://schemas.microsoft.com/office/powerpoint/2010/main" val="14732010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6.18</a:t>
            </a:r>
            <a:r>
              <a:rPr lang="en-US" dirty="0" smtClean="0"/>
              <a:t>  A simple “Gilbert-type” delta formed where a stream enters a lake.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65</a:t>
            </a:fld>
            <a:endParaRPr lang="en-US"/>
          </a:p>
        </p:txBody>
      </p:sp>
    </p:spTree>
    <p:extLst>
      <p:ext uri="{BB962C8B-B14F-4D97-AF65-F5344CB8AC3E}">
        <p14:creationId xmlns:p14="http://schemas.microsoft.com/office/powerpoint/2010/main" val="42473095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MURRAY RIVER FLOODPLAIN, AUSTRALIA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66</a:t>
            </a:fld>
            <a:endParaRPr lang="en-US"/>
          </a:p>
        </p:txBody>
      </p:sp>
    </p:spTree>
    <p:extLst>
      <p:ext uri="{BB962C8B-B14F-4D97-AF65-F5344CB8AC3E}">
        <p14:creationId xmlns:p14="http://schemas.microsoft.com/office/powerpoint/2010/main" val="30812035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SHALLOW MARINE ENVIRONMENTS, RED SEA, EGYPT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67</a:t>
            </a:fld>
            <a:endParaRPr lang="en-US"/>
          </a:p>
        </p:txBody>
      </p:sp>
    </p:spTree>
    <p:extLst>
      <p:ext uri="{BB962C8B-B14F-4D97-AF65-F5344CB8AC3E}">
        <p14:creationId xmlns:p14="http://schemas.microsoft.com/office/powerpoint/2010/main" val="3243753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Formation of Sedimentary Rocks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68</a:t>
            </a:fld>
            <a:endParaRPr lang="en-US"/>
          </a:p>
        </p:txBody>
      </p:sp>
    </p:spTree>
    <p:extLst>
      <p:ext uri="{BB962C8B-B14F-4D97-AF65-F5344CB8AC3E}">
        <p14:creationId xmlns:p14="http://schemas.microsoft.com/office/powerpoint/2010/main" val="4096676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6.19</a:t>
            </a:r>
            <a:r>
              <a:rPr lang="en-US" dirty="0" smtClean="0"/>
              <a:t>  Examples of coastal depositional environments.</a:t>
            </a:r>
          </a:p>
          <a:p>
            <a:r>
              <a:rPr lang="en-US" dirty="0" smtClean="0"/>
              <a:t>(a) A major river delta along an ocean coast is a complex depositional environment. Sea-level changes affect locations of depositional settings. (</a:t>
            </a:r>
            <a:r>
              <a:rPr lang="en-US" dirty="0" err="1" smtClean="0"/>
              <a:t>b</a:t>
            </a:r>
            <a:r>
              <a:rPr lang="en-US" dirty="0" smtClean="0"/>
              <a:t>) Waves on this California beach wash and sort the sand.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69</a:t>
            </a:fld>
            <a:endParaRPr lang="en-US"/>
          </a:p>
        </p:txBody>
      </p:sp>
    </p:spTree>
    <p:extLst>
      <p:ext uri="{BB962C8B-B14F-4D97-AF65-F5344CB8AC3E}">
        <p14:creationId xmlns:p14="http://schemas.microsoft.com/office/powerpoint/2010/main" val="317808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6.3a </a:t>
            </a:r>
            <a:r>
              <a:rPr lang="en-US" dirty="0" smtClean="0"/>
              <a:t> The five steps in </a:t>
            </a:r>
            <a:r>
              <a:rPr lang="en-US" dirty="0" err="1" smtClean="0"/>
              <a:t>clastic</a:t>
            </a:r>
            <a:r>
              <a:rPr lang="en-US" dirty="0" smtClean="0"/>
              <a:t> sedimentary rock formation.</a:t>
            </a:r>
          </a:p>
          <a:p>
            <a:r>
              <a:rPr lang="en-US" dirty="0" smtClean="0"/>
              <a:t>(a) </a:t>
            </a:r>
            <a:r>
              <a:rPr lang="en-US" dirty="0" err="1" smtClean="0"/>
              <a:t>Clasts</a:t>
            </a:r>
            <a:r>
              <a:rPr lang="en-US" dirty="0" smtClean="0"/>
              <a:t> produced by weathering undergo erosion, transportation, and deposition. Dissolved ions may eventually become cement.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28376107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6.19a</a:t>
            </a:r>
            <a:r>
              <a:rPr lang="en-US" dirty="0" smtClean="0"/>
              <a:t>  Examples of coastal depositional environments.</a:t>
            </a:r>
          </a:p>
          <a:p>
            <a:r>
              <a:rPr lang="en-US" dirty="0" smtClean="0"/>
              <a:t>(a) A major river delta along an ocean coast is a complex depositional environment. Sea-level changes affect locations of depositional settings.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70</a:t>
            </a:fld>
            <a:endParaRPr lang="en-US"/>
          </a:p>
        </p:txBody>
      </p:sp>
    </p:spTree>
    <p:extLst>
      <p:ext uri="{BB962C8B-B14F-4D97-AF65-F5344CB8AC3E}">
        <p14:creationId xmlns:p14="http://schemas.microsoft.com/office/powerpoint/2010/main" val="23146346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6.19b</a:t>
            </a:r>
            <a:r>
              <a:rPr lang="en-US" dirty="0" smtClean="0"/>
              <a:t>  Examples of coastal depositional environments.</a:t>
            </a:r>
          </a:p>
          <a:p>
            <a:r>
              <a:rPr lang="en-US" dirty="0" smtClean="0"/>
              <a:t>(</a:t>
            </a:r>
            <a:r>
              <a:rPr lang="en-US" dirty="0" err="1" smtClean="0"/>
              <a:t>b</a:t>
            </a:r>
            <a:r>
              <a:rPr lang="en-US" dirty="0" smtClean="0"/>
              <a:t>) Waves on this California beach wash and sort the sand. </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71</a:t>
            </a:fld>
            <a:endParaRPr lang="en-US"/>
          </a:p>
        </p:txBody>
      </p:sp>
    </p:spTree>
    <p:extLst>
      <p:ext uri="{BB962C8B-B14F-4D97-AF65-F5344CB8AC3E}">
        <p14:creationId xmlns:p14="http://schemas.microsoft.com/office/powerpoint/2010/main" val="3639752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6.20</a:t>
            </a:r>
            <a:r>
              <a:rPr lang="en-US" dirty="0" smtClean="0"/>
              <a:t>  Reef environments for the deposition of carbonate rocks.</a:t>
            </a:r>
          </a:p>
          <a:p>
            <a:r>
              <a:rPr lang="en-US" dirty="0" smtClean="0"/>
              <a:t>(a) Carbonate reefs form along shorelines in warm-water environments. In detail, reefs include many distinct depositional environments. (</a:t>
            </a:r>
            <a:r>
              <a:rPr lang="en-US" dirty="0" err="1" smtClean="0"/>
              <a:t>b</a:t>
            </a:r>
            <a:r>
              <a:rPr lang="en-US" dirty="0" smtClean="0"/>
              <a:t>) A dramatic reef surrounds an island in the tropical Pacific. Deeper water is darker. Note the surf along the edge of the reef.</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72</a:t>
            </a:fld>
            <a:endParaRPr lang="en-US"/>
          </a:p>
        </p:txBody>
      </p:sp>
    </p:spTree>
    <p:extLst>
      <p:ext uri="{BB962C8B-B14F-4D97-AF65-F5344CB8AC3E}">
        <p14:creationId xmlns:p14="http://schemas.microsoft.com/office/powerpoint/2010/main" val="20519934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6.20a</a:t>
            </a:r>
            <a:r>
              <a:rPr lang="en-US" dirty="0" smtClean="0"/>
              <a:t>  Reef environments for the deposition of carbonate rocks.</a:t>
            </a:r>
          </a:p>
          <a:p>
            <a:r>
              <a:rPr lang="en-US" dirty="0" smtClean="0"/>
              <a:t>(a) Carbonate reefs form along shorelines in warm-water environments. In detail, reefs include many distinct depositional environments.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73</a:t>
            </a:fld>
            <a:endParaRPr lang="en-US"/>
          </a:p>
        </p:txBody>
      </p:sp>
    </p:spTree>
    <p:extLst>
      <p:ext uri="{BB962C8B-B14F-4D97-AF65-F5344CB8AC3E}">
        <p14:creationId xmlns:p14="http://schemas.microsoft.com/office/powerpoint/2010/main" val="4532274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6.20b</a:t>
            </a:r>
            <a:r>
              <a:rPr lang="en-US" dirty="0" smtClean="0"/>
              <a:t>  Reef environments for the deposition of carbonate rocks.</a:t>
            </a:r>
          </a:p>
          <a:p>
            <a:r>
              <a:rPr lang="en-US" dirty="0" smtClean="0"/>
              <a:t>(</a:t>
            </a:r>
            <a:r>
              <a:rPr lang="en-US" dirty="0" err="1" smtClean="0"/>
              <a:t>b</a:t>
            </a:r>
            <a:r>
              <a:rPr lang="en-US" dirty="0" smtClean="0"/>
              <a:t>) A dramatic reef surrounds an island in the tropical Pacific. Deeper water is darker. Note the surf along the edge of the reef.</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74</a:t>
            </a:fld>
            <a:endParaRPr lang="en-US"/>
          </a:p>
        </p:txBody>
      </p:sp>
    </p:spTree>
    <p:extLst>
      <p:ext uri="{BB962C8B-B14F-4D97-AF65-F5344CB8AC3E}">
        <p14:creationId xmlns:p14="http://schemas.microsoft.com/office/powerpoint/2010/main" val="15073417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6.21 </a:t>
            </a:r>
            <a:r>
              <a:rPr lang="en-US" dirty="0" smtClean="0"/>
              <a:t> Examples of deep-marine sediment.</a:t>
            </a:r>
          </a:p>
          <a:p>
            <a:r>
              <a:rPr lang="en-US" dirty="0" smtClean="0"/>
              <a:t>(a) These plankton shells, which make up some kinds of deep-marine sediment, are so small that they could pass through the eye of a needle. (</a:t>
            </a:r>
            <a:r>
              <a:rPr lang="en-US" dirty="0" err="1" smtClean="0"/>
              <a:t>b</a:t>
            </a:r>
            <a:r>
              <a:rPr lang="en-US" dirty="0" smtClean="0"/>
              <a:t>) The chalk cliffs of southeastern England consist of plankton shells deposited on the sea floor tens of millions of years ago.</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75</a:t>
            </a:fld>
            <a:endParaRPr lang="en-US"/>
          </a:p>
        </p:txBody>
      </p:sp>
    </p:spTree>
    <p:extLst>
      <p:ext uri="{BB962C8B-B14F-4D97-AF65-F5344CB8AC3E}">
        <p14:creationId xmlns:p14="http://schemas.microsoft.com/office/powerpoint/2010/main" val="2329194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6.21a </a:t>
            </a:r>
            <a:r>
              <a:rPr lang="en-US" dirty="0" smtClean="0"/>
              <a:t> Examples of deep-marine sediment.</a:t>
            </a:r>
          </a:p>
          <a:p>
            <a:r>
              <a:rPr lang="en-US" dirty="0" smtClean="0"/>
              <a:t>(a) These plankton shells, which make up some kinds of deep-marine sediment, are so small that they could pass through the eye of a needle.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76</a:t>
            </a:fld>
            <a:endParaRPr lang="en-US"/>
          </a:p>
        </p:txBody>
      </p:sp>
    </p:spTree>
    <p:extLst>
      <p:ext uri="{BB962C8B-B14F-4D97-AF65-F5344CB8AC3E}">
        <p14:creationId xmlns:p14="http://schemas.microsoft.com/office/powerpoint/2010/main" val="187198117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6.21b </a:t>
            </a:r>
            <a:r>
              <a:rPr lang="en-US" dirty="0" smtClean="0"/>
              <a:t> Examples of deep-marine sediment.</a:t>
            </a:r>
          </a:p>
          <a:p>
            <a:r>
              <a:rPr lang="en-US" dirty="0" smtClean="0"/>
              <a:t>(</a:t>
            </a:r>
            <a:r>
              <a:rPr lang="en-US" dirty="0" err="1" smtClean="0"/>
              <a:t>b</a:t>
            </a:r>
            <a:r>
              <a:rPr lang="en-US" dirty="0" smtClean="0"/>
              <a:t>) The chalk cliffs of southeastern England consist of plankton shells deposited on the sea floor tens of millions of years ago.</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77</a:t>
            </a:fld>
            <a:endParaRPr lang="en-US"/>
          </a:p>
        </p:txBody>
      </p:sp>
    </p:spTree>
    <p:extLst>
      <p:ext uri="{BB962C8B-B14F-4D97-AF65-F5344CB8AC3E}">
        <p14:creationId xmlns:p14="http://schemas.microsoft.com/office/powerpoint/2010/main" val="28854213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6.22</a:t>
            </a:r>
            <a:r>
              <a:rPr lang="en-US" dirty="0" smtClean="0"/>
              <a:t>  The geologic setting of sedimentary basins.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78</a:t>
            </a:fld>
            <a:endParaRPr lang="en-US"/>
          </a:p>
        </p:txBody>
      </p:sp>
    </p:spTree>
    <p:extLst>
      <p:ext uri="{BB962C8B-B14F-4D97-AF65-F5344CB8AC3E}">
        <p14:creationId xmlns:p14="http://schemas.microsoft.com/office/powerpoint/2010/main" val="61119294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6.23</a:t>
            </a:r>
            <a:r>
              <a:rPr lang="en-US" dirty="0" smtClean="0"/>
              <a:t>  The concept of transgression and regression during deposition of sedimentary sequence.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79</a:t>
            </a:fld>
            <a:endParaRPr lang="en-US"/>
          </a:p>
        </p:txBody>
      </p:sp>
    </p:spTree>
    <p:extLst>
      <p:ext uri="{BB962C8B-B14F-4D97-AF65-F5344CB8AC3E}">
        <p14:creationId xmlns:p14="http://schemas.microsoft.com/office/powerpoint/2010/main" val="2669141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6.3b </a:t>
            </a:r>
            <a:r>
              <a:rPr lang="en-US" dirty="0" smtClean="0"/>
              <a:t> The five steps in </a:t>
            </a:r>
            <a:r>
              <a:rPr lang="en-US" dirty="0" err="1" smtClean="0"/>
              <a:t>clastic</a:t>
            </a:r>
            <a:r>
              <a:rPr lang="en-US" dirty="0" smtClean="0"/>
              <a:t> sedimentary rock formation.</a:t>
            </a:r>
          </a:p>
          <a:p>
            <a:r>
              <a:rPr lang="en-US" dirty="0" smtClean="0"/>
              <a:t>(</a:t>
            </a:r>
            <a:r>
              <a:rPr lang="en-US" dirty="0" err="1" smtClean="0"/>
              <a:t>b</a:t>
            </a:r>
            <a:r>
              <a:rPr lang="en-US" dirty="0" smtClean="0"/>
              <a:t>) The process of </a:t>
            </a:r>
            <a:r>
              <a:rPr lang="en-US" dirty="0" err="1" smtClean="0"/>
              <a:t>lithification</a:t>
            </a:r>
            <a:r>
              <a:rPr lang="en-US" dirty="0" smtClean="0"/>
              <a:t> takes place during progressive burial.</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33996971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a:t>
            </a:r>
            <a:r>
              <a:rPr lang="en-US" dirty="0" smtClean="0"/>
              <a:t>  These cliffs in the Canadian Rockies consist of sedimentary rock. You can see the stratification.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80</a:t>
            </a:fld>
            <a:endParaRPr lang="en-US"/>
          </a:p>
        </p:txBody>
      </p:sp>
    </p:spTree>
    <p:extLst>
      <p:ext uri="{BB962C8B-B14F-4D97-AF65-F5344CB8AC3E}">
        <p14:creationId xmlns:p14="http://schemas.microsoft.com/office/powerpoint/2010/main" val="3098906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6.4a</a:t>
            </a:r>
            <a:r>
              <a:rPr lang="en-US" dirty="0" smtClean="0"/>
              <a:t>  Grain characteristics and their evolution with increasing transport.</a:t>
            </a:r>
          </a:p>
          <a:p>
            <a:r>
              <a:rPr lang="en-US" dirty="0" smtClean="0"/>
              <a:t>(a) Individual </a:t>
            </a:r>
            <a:r>
              <a:rPr lang="en-US" dirty="0" err="1" smtClean="0"/>
              <a:t>clasts</a:t>
            </a:r>
            <a:r>
              <a:rPr lang="en-US" dirty="0" smtClean="0"/>
              <a:t> also tend to become more rounded and smoother.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42473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6</a:t>
            </a:r>
          </a:p>
          <a:p>
            <a:pPr algn="ctr"/>
            <a:r>
              <a:rPr lang="en-US" sz="2800" dirty="0" smtClean="0">
                <a:solidFill>
                  <a:schemeClr val="tx2"/>
                </a:solidFill>
                <a:latin typeface="Verdana" charset="0"/>
              </a:rPr>
              <a:t>Pages of Earth's Past:</a:t>
            </a:r>
          </a:p>
          <a:p>
            <a:pPr algn="ctr"/>
            <a:r>
              <a:rPr lang="en-US" sz="2800" dirty="0" smtClean="0">
                <a:solidFill>
                  <a:schemeClr val="tx2"/>
                </a:solidFill>
                <a:latin typeface="Verdana" charset="0"/>
              </a:rPr>
              <a:t>Sedimentary Rocks</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ive images illustrating changes in the proportions of clasts in a rock as they are transported. If transport sifts grains, carrying smaller ones farther and leaving coarser ones behind, grains in a sediment tend to be the same size. So very poorly sorted sediment contains a mixture of very big and very small clasts, whereas very well-sorted sediment consists entirely of clasts that are the same size."/>
          <p:cNvPicPr>
            <a:picLocks noChangeAspect="1"/>
          </p:cNvPicPr>
          <p:nvPr/>
        </p:nvPicPr>
        <p:blipFill>
          <a:blip r:embed="rId3"/>
          <a:stretch>
            <a:fillRect/>
          </a:stretch>
        </p:blipFill>
        <p:spPr>
          <a:xfrm>
            <a:off x="304800" y="336804"/>
            <a:ext cx="8534400" cy="580339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table. There are three columns with the following headings: Clast Size, Clast Character, and Rock name (Alternative name). Coarse to very coarse clast size sedimentary rocks correspond to rounded pebbles and cobbles, called Conglomerate, angular clasts, called Breccia, and large clasts in a muddy matrix, called Diamictite. Medium to coarse clast size sedimentary rocks are sand-sized grains called sandstone. These grains include the following classes. The only class of quarts grains is called quartz sandstone (quartz arenite). The quartz and feldspar sand is called Arkose. The sand-sized rock fragments are called lithic sandstone. The quartz-sand and the sand-sized rock fragments in a clay-rich matrix are called wacke (informally called greywacke). Fine clast size sedimentary rocks are silt-sized clasts called siltstone. Finally, very fine clast size sedimentary rocks are clay and/or very fine slit called shale, if it breaks into platy sheets, and mudstone, if it doesn’t break into platy sheets. The note for the clast size states that for precise diameters you should see table B.1 on page 173."/>
          <p:cNvPicPr>
            <a:picLocks noChangeAspect="1"/>
          </p:cNvPicPr>
          <p:nvPr/>
        </p:nvPicPr>
        <p:blipFill>
          <a:blip r:embed="rId3"/>
          <a:stretch>
            <a:fillRect/>
          </a:stretch>
        </p:blipFill>
        <p:spPr>
          <a:xfrm>
            <a:off x="304800" y="1684020"/>
            <a:ext cx="8534400" cy="310896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a, b and c. They show that different kinds of clasts lithify into different kinds of sedimentary rocks. The left photo of first part a shows large blocks of granite that tumble off a cliff. Lithification of these clasts yields breccia, that is showed on the right photo of part a. The left photo of second part b shows a riverside that consist of angular clasts. If these clasts were to be carried away by a turbulent river, they bang into each other and gradually become smaller and rounded. Lithification of these rounded clasts produces conglomerate that is shown on the right photo of part b. The left photo of part c shows sediment deposited in an alluvial fan. It can be feldspar-rich. Lithification of this sediment yields arkose a piece of which is presented on the right photo of part c."/>
          <p:cNvPicPr>
            <a:picLocks noChangeAspect="1"/>
          </p:cNvPicPr>
          <p:nvPr/>
        </p:nvPicPr>
        <p:blipFill>
          <a:blip r:embed="rId3"/>
          <a:stretch>
            <a:fillRect/>
          </a:stretch>
        </p:blipFill>
        <p:spPr>
          <a:xfrm>
            <a:off x="2343911" y="318516"/>
            <a:ext cx="4456176" cy="583996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a and b. They show that different kinds of clasts lithify into different kinds of sedimentary rocks. The left photo of first part d shows a dune sand. Sand, when buried and lithified, becomes quartz sandstone as shown in the right photo. The left photo of part e shows layers of mud, exposed beneath marsh grass. They lithify to form shale. The right photo shows the thin-bedded shale that is interbedded with sandstone."/>
          <p:cNvPicPr>
            <a:picLocks noChangeAspect="1"/>
          </p:cNvPicPr>
          <p:nvPr/>
        </p:nvPicPr>
        <p:blipFill>
          <a:blip r:embed="rId3"/>
          <a:stretch>
            <a:fillRect/>
          </a:stretch>
        </p:blipFill>
        <p:spPr>
          <a:xfrm>
            <a:off x="1313688" y="318516"/>
            <a:ext cx="6516624" cy="58399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what kind of sedimentary rock would form after lithification of angular clasts. The left photo shows large blocks of granite that tumble off a cliff. If these fragments were to be cemented together before being transported very far, the resulting block would be breccia, as shown in the right photo."/>
          <p:cNvPicPr>
            <a:picLocks noChangeAspect="1"/>
          </p:cNvPicPr>
          <p:nvPr/>
        </p:nvPicPr>
        <p:blipFill>
          <a:blip r:embed="rId3"/>
          <a:stretch>
            <a:fillRect/>
          </a:stretch>
        </p:blipFill>
        <p:spPr>
          <a:xfrm>
            <a:off x="304800" y="1303020"/>
            <a:ext cx="8534400" cy="387096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what kind of sedimentary rock would form after lithification of river gravel. In the left photo is a riverside that consist of angular clasts. If these clasts were to be carried away by a turbulent river, they bang into each other and into the riverbed. The clasts gradually become smaller and rounded. Lithification of these rounded clasts produces conglomerate as shown in the right photo."/>
          <p:cNvPicPr>
            <a:picLocks noChangeAspect="1"/>
          </p:cNvPicPr>
          <p:nvPr/>
        </p:nvPicPr>
        <p:blipFill>
          <a:blip r:embed="rId3"/>
          <a:stretch>
            <a:fillRect/>
          </a:stretch>
        </p:blipFill>
        <p:spPr>
          <a:xfrm>
            <a:off x="304800" y="1342644"/>
            <a:ext cx="8534400" cy="379171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what kind of sedimentary rock would form after lithification of a mixture of quartz and some feldspar grains. In the left photo is a sediment deposited in an alluvial fan. It can be feldsparrich. Lithification of this sediment yields arkose, a piece of which is presented in the right photo."/>
          <p:cNvPicPr>
            <a:picLocks noChangeAspect="1"/>
          </p:cNvPicPr>
          <p:nvPr/>
        </p:nvPicPr>
        <p:blipFill>
          <a:blip r:embed="rId3"/>
          <a:stretch>
            <a:fillRect/>
          </a:stretch>
        </p:blipFill>
        <p:spPr>
          <a:xfrm>
            <a:off x="304800" y="1357883"/>
            <a:ext cx="8534400" cy="376123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illustrates the process of lithification of sand. The left photo shows a dune sand. Sand, when buried and lithified, becomes quartz sandstone as shown in the right photo."/>
          <p:cNvPicPr>
            <a:picLocks noChangeAspect="1"/>
          </p:cNvPicPr>
          <p:nvPr/>
        </p:nvPicPr>
        <p:blipFill>
          <a:blip r:embed="rId3"/>
          <a:stretch>
            <a:fillRect/>
          </a:stretch>
        </p:blipFill>
        <p:spPr>
          <a:xfrm>
            <a:off x="304800" y="1254251"/>
            <a:ext cx="8534400" cy="396849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what kind of sedimentary rock would form after lithification of a mud. The left photo shows layers of mud, exposed beneath marsh grass. They lithify to form shale. The right photo shows the thin-bedded shale that is interbedded with sandstone. "/>
          <p:cNvPicPr>
            <a:picLocks noChangeAspect="1"/>
          </p:cNvPicPr>
          <p:nvPr/>
        </p:nvPicPr>
        <p:blipFill>
          <a:blip r:embed="rId3"/>
          <a:stretch>
            <a:fillRect/>
          </a:stretch>
        </p:blipFill>
        <p:spPr>
          <a:xfrm>
            <a:off x="304800" y="1351788"/>
            <a:ext cx="8534400" cy="377342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modern coral reef. Many organisms inhabit this reef and make solid shells of calcium carbonate. If buried and preserved, shells become limestone."/>
          <p:cNvPicPr>
            <a:picLocks noChangeAspect="1"/>
          </p:cNvPicPr>
          <p:nvPr/>
        </p:nvPicPr>
        <p:blipFill>
          <a:blip r:embed="rId3"/>
          <a:stretch>
            <a:fillRect/>
          </a:stretch>
        </p:blipFill>
        <p:spPr>
          <a:xfrm>
            <a:off x="1228344" y="318516"/>
            <a:ext cx="6687312" cy="583996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cliff in the southern Nevada. There is a layer upon layer of sedimentary strata. The ledges expose resistant sandstone. Slopes are underlain by weaker shale. These rocks formed when sediments were buried and lithified long ago."/>
          <p:cNvPicPr>
            <a:picLocks noChangeAspect="1"/>
          </p:cNvPicPr>
          <p:nvPr/>
        </p:nvPicPr>
        <p:blipFill>
          <a:blip r:embed="rId3"/>
          <a:stretch>
            <a:fillRect/>
          </a:stretch>
        </p:blipFill>
        <p:spPr>
          <a:xfrm>
            <a:off x="371855" y="318516"/>
            <a:ext cx="8400288"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shows fossiliferous limestone, consisting of visible fossil shells or shell fragments. It forms when wave energy breaks up shells, forming carbonate clasts that later become cemented together."/>
          <p:cNvPicPr>
            <a:picLocks noChangeAspect="1"/>
          </p:cNvPicPr>
          <p:nvPr/>
        </p:nvPicPr>
        <p:blipFill>
          <a:blip r:embed="rId3"/>
          <a:stretch>
            <a:fillRect/>
          </a:stretch>
        </p:blipFill>
        <p:spPr>
          <a:xfrm>
            <a:off x="304800" y="306323"/>
            <a:ext cx="8534400" cy="586435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shows the road cut near Kingston, New York. It exposes beds of limestone. The vertical stripes are drillholes."/>
          <p:cNvPicPr>
            <a:picLocks noChangeAspect="1"/>
          </p:cNvPicPr>
          <p:nvPr/>
        </p:nvPicPr>
        <p:blipFill>
          <a:blip r:embed="rId3"/>
          <a:stretch>
            <a:fillRect/>
          </a:stretch>
        </p:blipFill>
        <p:spPr>
          <a:xfrm>
            <a:off x="451103" y="318516"/>
            <a:ext cx="8241792" cy="58399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examples of biochemical and organic sedimentary rocks. The left photo a shows a bedded chert developed on the deep seafloor by the deposition of plankton that secrete silica shells. The right photo b shows a rocky riverside that consists of different layers of sedimentary rocks. The coal layer is below sandstone and shale layers. Coal is deposited in layers (beds), just like other kinds of sedimentary rocks."/>
          <p:cNvPicPr>
            <a:picLocks noChangeAspect="1"/>
          </p:cNvPicPr>
          <p:nvPr/>
        </p:nvPicPr>
        <p:blipFill>
          <a:blip r:embed="rId3"/>
          <a:stretch>
            <a:fillRect/>
          </a:stretch>
        </p:blipFill>
        <p:spPr>
          <a:xfrm>
            <a:off x="304800" y="1577339"/>
            <a:ext cx="8534400" cy="332232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example of biochemical sedimentary rocks. A bedded chert developed on the deep seafloor by the deposition of plankton that secrete silica shells."/>
          <p:cNvPicPr>
            <a:picLocks noChangeAspect="1"/>
          </p:cNvPicPr>
          <p:nvPr/>
        </p:nvPicPr>
        <p:blipFill>
          <a:blip r:embed="rId3"/>
          <a:stretch>
            <a:fillRect/>
          </a:stretch>
        </p:blipFill>
        <p:spPr>
          <a:xfrm>
            <a:off x="527303" y="318516"/>
            <a:ext cx="8089392" cy="583996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rocky riverside that consists of different layers of sedimentary rocks. The coal layer is below sandstone and shale layers. Coal is deposited in layers (beds), just like other kinds of sedimentary rocks."/>
          <p:cNvPicPr>
            <a:picLocks noChangeAspect="1"/>
          </p:cNvPicPr>
          <p:nvPr/>
        </p:nvPicPr>
        <p:blipFill>
          <a:blip r:embed="rId3"/>
          <a:stretch>
            <a:fillRect/>
          </a:stretch>
        </p:blipFill>
        <p:spPr>
          <a:xfrm>
            <a:off x="569976" y="318516"/>
            <a:ext cx="8004048" cy="583996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The left image of part a shows a sketch of the formation of evaporite deposits. Water and salt flow from mountains to lakes with no outlets enclosed with desert. Tiny amounts of salt brought in by streams stay behind as the water evaporates. When the water evaporates entirely, a white crust of salt remains. The right image of part a shows salt on the floor of Death Valley, California.The inset shows the grainy character of salt.The second part b includes a sketch of salt formation along the margins of restricted seas. Salt precipitation can occur along the margins of a restricted marine basin, if salt water evaporates faster than it can be resupplied.The basin is restricted by an underwater hill on one side and by desert on the other side. There can be salt layer on the ocean floor that formed in the past when the sea dried up. New salt is accumulated near the shore."/>
          <p:cNvPicPr>
            <a:picLocks noChangeAspect="1"/>
          </p:cNvPicPr>
          <p:nvPr/>
        </p:nvPicPr>
        <p:blipFill>
          <a:blip r:embed="rId3"/>
          <a:stretch>
            <a:fillRect/>
          </a:stretch>
        </p:blipFill>
        <p:spPr>
          <a:xfrm>
            <a:off x="304800" y="452627"/>
            <a:ext cx="8534400" cy="557174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diagram of the formation of evaporite deposits and a photo of salt. Water and salt flow from mountains to lakes with no outlets enclosed with desert. Tiny amounts of salt brought in by streams stay behind as the water evaporates. When the water evaporates entirely, a white crust of salt remains. The right image shows salt on the floor of Death Valley, California. The inset shows the grainy character of salt."/>
          <p:cNvPicPr>
            <a:picLocks noChangeAspect="1"/>
          </p:cNvPicPr>
          <p:nvPr/>
        </p:nvPicPr>
        <p:blipFill>
          <a:blip r:embed="rId3"/>
          <a:stretch>
            <a:fillRect/>
          </a:stretch>
        </p:blipFill>
        <p:spPr>
          <a:xfrm>
            <a:off x="304800" y="1891283"/>
            <a:ext cx="8534400" cy="2694432"/>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salt formation along the margins of restricted seas. Salt precipitation can occur along the margins of a restricted marine basin, if salt water evaporates faster than it can be resupplied. The basin is restricted by an underwater hill on one side and by desert on the other side. There can be salt layer on the ocean floor that formed in the past when the sea dried up. New salt is accumulated near the shore."/>
          <p:cNvPicPr>
            <a:picLocks noChangeAspect="1"/>
          </p:cNvPicPr>
          <p:nvPr/>
        </p:nvPicPr>
        <p:blipFill>
          <a:blip r:embed="rId3"/>
          <a:stretch>
            <a:fillRect/>
          </a:stretch>
        </p:blipFill>
        <p:spPr>
          <a:xfrm>
            <a:off x="304800" y="739139"/>
            <a:ext cx="8534400" cy="499872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examples of travertine deposits. The first image a shows travertine at Mammoth Hot Springs in Yellowstone Park, Wyoming. It forms terraces and mounds that are meters or even hundreds of meters thick. The second image b shows travertine speleothems in Timpanogos Cave in Utah. They form as calcite-rich water drips from the ceiling of cave and can reach tens of centimeters length."/>
          <p:cNvPicPr>
            <a:picLocks noChangeAspect="1"/>
          </p:cNvPicPr>
          <p:nvPr/>
        </p:nvPicPr>
        <p:blipFill>
          <a:blip r:embed="rId3"/>
          <a:stretch>
            <a:fillRect/>
          </a:stretch>
        </p:blipFill>
        <p:spPr>
          <a:xfrm>
            <a:off x="2627376" y="318516"/>
            <a:ext cx="3889248" cy="5839968"/>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ravertine at Mammoth Hot Springs in Yellowstone Park, Wyoming. Travertine produced at springs forms terraces and mounds that are meters or even hundreds of meters thick."/>
          <p:cNvPicPr>
            <a:picLocks noChangeAspect="1"/>
          </p:cNvPicPr>
          <p:nvPr/>
        </p:nvPicPr>
        <p:blipFill>
          <a:blip r:embed="rId3"/>
          <a:stretch>
            <a:fillRect/>
          </a:stretch>
        </p:blipFill>
        <p:spPr>
          <a:xfrm>
            <a:off x="316991" y="318516"/>
            <a:ext cx="8510016" cy="5839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 the close-up of the inner gorge of the Grand Canyon, a sedimentary rock blanket forms a cover over an older basement of metamorphic and igneous rock. The contact between the sedimentary cover and underlying basement lies at the top of the inner gorge. "/>
          <p:cNvPicPr>
            <a:picLocks noChangeAspect="1"/>
          </p:cNvPicPr>
          <p:nvPr/>
        </p:nvPicPr>
        <p:blipFill>
          <a:blip r:embed="rId3"/>
          <a:stretch>
            <a:fillRect/>
          </a:stretch>
        </p:blipFill>
        <p:spPr>
          <a:xfrm>
            <a:off x="390144" y="318516"/>
            <a:ext cx="8363712" cy="583996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ravertine speleothems in Timpanogos Cave in Utah. They form as calcite-rich water drips from the ceiling of cave, and can reach tens of centimeters length."/>
          <p:cNvPicPr>
            <a:picLocks noChangeAspect="1"/>
          </p:cNvPicPr>
          <p:nvPr/>
        </p:nvPicPr>
        <p:blipFill>
          <a:blip r:embed="rId3"/>
          <a:stretch>
            <a:fillRect/>
          </a:stretch>
        </p:blipFill>
        <p:spPr>
          <a:xfrm>
            <a:off x="353567" y="318516"/>
            <a:ext cx="8436864" cy="583996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images a, b and c. The first image a shows a replacement chert that forms as layers of nodules between tilted limestone beds in New York. The second image b shows a 14 centimeters in diameter log of petrified wood from Wyoming. The logcontains precipitates of cryptocrystalline quartz within wood that replaced the wood’s cellulose. The third image c shows a thin slice of Brazilian agate, lit from the back. There are growth rings in a rock."/>
          <p:cNvPicPr>
            <a:picLocks noChangeAspect="1"/>
          </p:cNvPicPr>
          <p:nvPr/>
        </p:nvPicPr>
        <p:blipFill>
          <a:blip r:embed="rId3"/>
          <a:stretch>
            <a:fillRect/>
          </a:stretch>
        </p:blipFill>
        <p:spPr>
          <a:xfrm>
            <a:off x="1039367" y="318516"/>
            <a:ext cx="7065264" cy="583996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replacement chert that forms as layers of nodules between tilted limestone beds in New York."/>
          <p:cNvPicPr>
            <a:picLocks noChangeAspect="1"/>
          </p:cNvPicPr>
          <p:nvPr/>
        </p:nvPicPr>
        <p:blipFill>
          <a:blip r:embed="rId3"/>
          <a:stretch>
            <a:fillRect/>
          </a:stretch>
        </p:blipFill>
        <p:spPr>
          <a:xfrm>
            <a:off x="664464" y="318516"/>
            <a:ext cx="7815072"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14 centimeters in diameter log of petrified wood from Wyoming. The log contains precipitates of cryptocrystalline quartz within wood that replaced the wood’s cellulose."/>
          <p:cNvPicPr>
            <a:picLocks noChangeAspect="1"/>
          </p:cNvPicPr>
          <p:nvPr/>
        </p:nvPicPr>
        <p:blipFill>
          <a:blip r:embed="rId3"/>
          <a:stretch>
            <a:fillRect/>
          </a:stretch>
        </p:blipFill>
        <p:spPr>
          <a:xfrm>
            <a:off x="658367" y="318516"/>
            <a:ext cx="7827264"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thin slice of Brazilian agate, lit from the back. There are growth rings in a rock."/>
          <p:cNvPicPr>
            <a:picLocks noChangeAspect="1"/>
          </p:cNvPicPr>
          <p:nvPr/>
        </p:nvPicPr>
        <p:blipFill>
          <a:blip r:embed="rId3"/>
          <a:stretch>
            <a:fillRect/>
          </a:stretch>
        </p:blipFill>
        <p:spPr>
          <a:xfrm>
            <a:off x="1606295" y="318516"/>
            <a:ext cx="5931408" cy="583996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Grand Canyon, Arizona. There is the spectacular color banding caused by the succession of stratigraphic formations exposed on the walls of the Grand Canyon. Some of these units are light gray limestone, some are tan sandstone, some are red shale. "/>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a and b. Part a shows an example of the formation of bedding during deposition of sediment by a stream. A river may carry silt, which collects on the riverbed. After a flood, a layer of sandy gravel forms over the silt layer. Later, another layer of silt accumulates. After burial, the sediment turns to beds of rock. The inset shows an arrangement of layers. The bottom layer of sedimentary rock consists of siltstone, the second - of sandy conglomerate, and the top layer - of siltstone. The boundary between two beds is a bedding plane. Part b shows beds of sedimentary rock exposed along a road in Utah. Reddish sandstones and shales (redbeds) have horizontal bedding."/>
          <p:cNvPicPr>
            <a:picLocks noChangeAspect="1"/>
          </p:cNvPicPr>
          <p:nvPr/>
        </p:nvPicPr>
        <p:blipFill>
          <a:blip r:embed="rId3"/>
          <a:stretch>
            <a:fillRect/>
          </a:stretch>
        </p:blipFill>
        <p:spPr>
          <a:xfrm>
            <a:off x="1149096" y="318516"/>
            <a:ext cx="6845808" cy="5839968"/>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beds of sedimentary rock exposed along a road in Utah. Reddish sandstones and shales (redbeds) have horizontal bedding. "/>
          <p:cNvPicPr>
            <a:picLocks noChangeAspect="1"/>
          </p:cNvPicPr>
          <p:nvPr/>
        </p:nvPicPr>
        <p:blipFill>
          <a:blip r:embed="rId3"/>
          <a:stretch>
            <a:fillRect/>
          </a:stretch>
        </p:blipFill>
        <p:spPr>
          <a:xfrm>
            <a:off x="521208" y="318516"/>
            <a:ext cx="8101584"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ketch shows an example of the formation of bedding during deposition of sediment by a stream. A river may carry silt, which collects on the riverbed. After a flood, a layer of sandy gravel forms over the silt layer. Later, another layer of silt accumulates. After burial, the sediment turns to beds of rock. The inset shows an arrangement of layers. The bottom layer of sedimentary rock consists of siltstone, the second - of sandy conglomerate, and the top layer - of siltstone. The boundary between two beds is a bedding plane."/>
          <p:cNvPicPr>
            <a:picLocks noChangeAspect="1"/>
          </p:cNvPicPr>
          <p:nvPr/>
        </p:nvPicPr>
        <p:blipFill>
          <a:blip r:embed="rId3"/>
          <a:stretch>
            <a:fillRect/>
          </a:stretch>
        </p:blipFill>
        <p:spPr>
          <a:xfrm>
            <a:off x="1167384" y="318516"/>
            <a:ext cx="6809232" cy="583996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a and b. Part a shows a panoramic view of the Grand Canyon which reveals many formations. These formations are (from the top to the bottom of the canyon) Kaibab, Toroweap, Coconino, Hermit, Supai, Redwall, Muave, Bright Angel, Plateau on Tapeats, Tapeats and Vishnu. The surface between two units is called a contact While the inset shows a close-up of the Grand Canyon. The names of formations consisting of one rock type may indicate the rock type (for example, Kaibab Limestone, Coconino Sandstone, Hermit Shale). The name of a formation consisting of more than one rock type includes the word formation (Toroweap Formation). Several related formations comprise a group (Supai Group). The part b shows a geologic map, It portrays the distribution of formations in a portion of the Grand Canyon. Each color band is a specific formation. An arrow on the map points to the north, This portion of Grand Canyon is hundreds of kilometers length."/>
          <p:cNvPicPr>
            <a:picLocks noChangeAspect="1"/>
          </p:cNvPicPr>
          <p:nvPr/>
        </p:nvPicPr>
        <p:blipFill>
          <a:blip r:embed="rId3"/>
          <a:stretch>
            <a:fillRect/>
          </a:stretch>
        </p:blipFill>
        <p:spPr>
          <a:xfrm>
            <a:off x="1652016" y="318516"/>
            <a:ext cx="5839968" cy="583996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eologist‘s sketch of the inner gorge of the Grand Canyon emphasizes the contact. There are marked basic parts that are important for geologist’s investigations. Layers of sedimentary rock form a cover over an older basement. The basement consists of metamorphic and igneous rock. The contact between the sedimentary cover and underlying basement lies at the top of the inner gorge. A river flows through the gorge."/>
          <p:cNvPicPr>
            <a:picLocks noChangeAspect="1"/>
          </p:cNvPicPr>
          <p:nvPr/>
        </p:nvPicPr>
        <p:blipFill>
          <a:blip r:embed="rId3"/>
          <a:stretch>
            <a:fillRect/>
          </a:stretch>
        </p:blipFill>
        <p:spPr>
          <a:xfrm>
            <a:off x="472440" y="318516"/>
            <a:ext cx="8199120" cy="583996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panoramic view of the Grand Canyon and reveals many formations. The formations are (from the top to the bottom of Canyon) Kaibab, Toroweap, Coconino, Hermit, Supai, Redwall, Muave, Bright Angel, Plateau on Tapeats, Tapeats and Vishnu. The surface between two units is called a contact. The inset shows a close-up of the Grand Canyon. The names of formations consisting of one rock type may indicate the rock type (for example, Kaibab Limestone, Coconino Sandstone, Hermit Shale). The name of a formation consisting of more than one rock type includes the word formation (Toroweap Formation). Several related formations comprise a group (Supai Group)."/>
          <p:cNvPicPr>
            <a:picLocks noChangeAspect="1"/>
          </p:cNvPicPr>
          <p:nvPr/>
        </p:nvPicPr>
        <p:blipFill>
          <a:blip r:embed="rId3"/>
          <a:stretch>
            <a:fillRect/>
          </a:stretch>
        </p:blipFill>
        <p:spPr>
          <a:xfrm>
            <a:off x="304800" y="1388364"/>
            <a:ext cx="8534400" cy="370027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geologic map portrays the distribution of formations in a portion of the Grand Canyon. Each color band is a specific formation. An arrow on the map points to the north, this portion of Grand Canyon is hundreds of kilometers length."/>
          <p:cNvPicPr>
            <a:picLocks noChangeAspect="1"/>
          </p:cNvPicPr>
          <p:nvPr/>
        </p:nvPicPr>
        <p:blipFill>
          <a:blip r:embed="rId3"/>
          <a:stretch>
            <a:fillRect/>
          </a:stretch>
        </p:blipFill>
        <p:spPr>
          <a:xfrm>
            <a:off x="1959864" y="318516"/>
            <a:ext cx="5224272" cy="583996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modern ripples that were exposed at low tide along a sandy beach on the shore of Cape Cod, Massachusetts."/>
          <p:cNvPicPr>
            <a:picLocks noChangeAspect="1"/>
          </p:cNvPicPr>
          <p:nvPr/>
        </p:nvPicPr>
        <p:blipFill>
          <a:blip r:embed="rId3"/>
          <a:stretch>
            <a:fillRect/>
          </a:stretch>
        </p:blipFill>
        <p:spPr>
          <a:xfrm>
            <a:off x="691896" y="318516"/>
            <a:ext cx="7760208" cy="583996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ripples that are preserved on a tilted bed of solid sandstone at Dinosaur Ridge, Colorado."/>
          <p:cNvPicPr>
            <a:picLocks noChangeAspect="1"/>
          </p:cNvPicPr>
          <p:nvPr/>
        </p:nvPicPr>
        <p:blipFill>
          <a:blip r:embed="rId3"/>
          <a:stretch>
            <a:fillRect/>
          </a:stretch>
        </p:blipFill>
        <p:spPr>
          <a:xfrm>
            <a:off x="353567" y="318516"/>
            <a:ext cx="8436864" cy="5839968"/>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four parts a, b, c and d. Part a shows Dunes in Death Valley, California. The dune looks like a ripple and it may be over 100 meters high. Part b consists of two images. The upper image shows a position of dune crests at Time 1. The current of air is directed to the right. Cross beds form as sand blows up the windward side of a dune or ripple and then accumulates on the slip face. The lower image shows these dune crests at Time 2. With time, the dune crest moves to the right. The boundary between two successive layers is called the main bed. Part c shows slip face of a small sand dune, Death Valley. The edges of the slip face are outlined. Backside of a dune, top edge of slip face, base of slip face and small ripples are labeled on the photo. The wind is directed to the right. Part d shows a cliff face in Zion National Park, Utah. It displays large cross beds and main beds formed between 200 and 180 million years ago, when the region was a desert with large sand dunes. Cross bed orientation indicates wind direction at the time of deposition."/>
          <p:cNvPicPr>
            <a:picLocks noChangeAspect="1"/>
          </p:cNvPicPr>
          <p:nvPr/>
        </p:nvPicPr>
        <p:blipFill>
          <a:blip r:embed="rId3"/>
          <a:stretch>
            <a:fillRect/>
          </a:stretch>
        </p:blipFill>
        <p:spPr>
          <a:xfrm>
            <a:off x="1152144" y="318516"/>
            <a:ext cx="6839712" cy="58399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Dunes in Death Valley, California. The dune looks like a ripple and it may be over 100 meters high. "/>
          <p:cNvPicPr>
            <a:picLocks noChangeAspect="1"/>
          </p:cNvPicPr>
          <p:nvPr/>
        </p:nvPicPr>
        <p:blipFill>
          <a:blip r:embed="rId3"/>
          <a:stretch>
            <a:fillRect/>
          </a:stretch>
        </p:blipFill>
        <p:spPr>
          <a:xfrm>
            <a:off x="304800" y="355092"/>
            <a:ext cx="8534400" cy="5766816"/>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ketch consists of two images. The upper image shows a position of dune crests at Time 1. The current of air is directed to the right. Cross beds form as sand blows up the windward side of a dune or ripple and then accumulates on the slip face. The lower image shows these dune crests at Time 2. With time, the dune crest moves to the right. The boundary between two successive layers is called the main bed."/>
          <p:cNvPicPr>
            <a:picLocks noChangeAspect="1"/>
          </p:cNvPicPr>
          <p:nvPr/>
        </p:nvPicPr>
        <p:blipFill>
          <a:blip r:embed="rId3"/>
          <a:stretch>
            <a:fillRect/>
          </a:stretch>
        </p:blipFill>
        <p:spPr>
          <a:xfrm>
            <a:off x="819911" y="318516"/>
            <a:ext cx="7504176" cy="583996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slip face of a small sand dune, Death Valley. The edges of the slip face are outlined. Backside of a dune, top edge of slip face, base of slip face and small ripples are labeled on the photo. The wind is directed to the right."/>
          <p:cNvPicPr>
            <a:picLocks noChangeAspect="1"/>
          </p:cNvPicPr>
          <p:nvPr/>
        </p:nvPicPr>
        <p:blipFill>
          <a:blip r:embed="rId3"/>
          <a:stretch>
            <a:fillRect/>
          </a:stretch>
        </p:blipFill>
        <p:spPr>
          <a:xfrm>
            <a:off x="539496" y="318516"/>
            <a:ext cx="8065008" cy="583996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cliff face in Zion National Park, Utah. It displays large cross beds and main beds formed between 200 and 180 million years ago, when the region was a desert with large sand dunes. Cross bed orientation indicates wind direction at the time of deposition."/>
          <p:cNvPicPr>
            <a:picLocks noChangeAspect="1"/>
          </p:cNvPicPr>
          <p:nvPr/>
        </p:nvPicPr>
        <p:blipFill>
          <a:blip r:embed="rId3"/>
          <a:stretch>
            <a:fillRect/>
          </a:stretch>
        </p:blipFill>
        <p:spPr>
          <a:xfrm>
            <a:off x="972311" y="318516"/>
            <a:ext cx="7199376" cy="5839968"/>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a, b and c. Part a shows the development of turbidity current. Sediment deposited on a submarine slope tends to be unstable. It breaks loose and avalanches down a submarine canyon. The turbidity current slows and deposits sediment in a submarine fan. In a turbidity current, sediment and water flow chaotically downslope. Finally, the sediment settles out forming a turbidite while the right part shows turbidities of western Italy. Part b shows a decreasing of turbulence of current with time. As the turbidity current slows, larger grains settle first, followed by progressively finer grains. The right part of the image shows that pebbles accumulate at the floor of a sea, then sand settles, after which silt and lastly the mud layer. Part ‘c’ shows a succession of graded beds that consist of (from the bottom to the top) a layer of conglomerate, sandstone, siltstone and shale. The inset shows a close-up of graded bed in which grain size varies from coarse at the bottom to fine at the top."/>
          <p:cNvPicPr>
            <a:picLocks noChangeAspect="1"/>
          </p:cNvPicPr>
          <p:nvPr/>
        </p:nvPicPr>
        <p:blipFill>
          <a:blip r:embed="rId3"/>
          <a:stretch>
            <a:fillRect/>
          </a:stretch>
        </p:blipFill>
        <p:spPr>
          <a:xfrm>
            <a:off x="472440" y="318516"/>
            <a:ext cx="8199120"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cliff dwellings nestled beneath a ledge at Mesa Verde, Colorado, are made of sandstone blocks. The ledge is a sandstone layer. The inset shows the grainy character of the rock."/>
          <p:cNvPicPr>
            <a:picLocks noChangeAspect="1"/>
          </p:cNvPicPr>
          <p:nvPr/>
        </p:nvPicPr>
        <p:blipFill>
          <a:blip r:embed="rId3"/>
          <a:stretch>
            <a:fillRect/>
          </a:stretch>
        </p:blipFill>
        <p:spPr>
          <a:xfrm>
            <a:off x="304800" y="1376172"/>
            <a:ext cx="8534400" cy="372465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left part of the figure shows the development of turbidity current. Sediment deposited on a submarine slope tends to be unstable, thereby it breaks loose and avalanches down a submarine canyon. The turbidity current slows and deposits sediment in a submarine fan. In a turbidity current, sediment and water flow chaotically downslope. Finally, the sediment settles out forming a turbidite. The right part shows turbidities of western Italy."/>
          <p:cNvPicPr>
            <a:picLocks noChangeAspect="1"/>
          </p:cNvPicPr>
          <p:nvPr/>
        </p:nvPicPr>
        <p:blipFill>
          <a:blip r:embed="rId3"/>
          <a:stretch>
            <a:fillRect/>
          </a:stretch>
        </p:blipFill>
        <p:spPr>
          <a:xfrm>
            <a:off x="304800" y="1647444"/>
            <a:ext cx="8534400" cy="318211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They show that turbulence of current is decreasing with time. As the turbidity current slows, larger grains settle first, followed by progressively finer grains. The right part of image shows that pebbles accumulate at the floor of a sea, then sand is settled, then silt and the last is mud layer. "/>
          <p:cNvPicPr>
            <a:picLocks noChangeAspect="1"/>
          </p:cNvPicPr>
          <p:nvPr/>
        </p:nvPicPr>
        <p:blipFill>
          <a:blip r:embed="rId3"/>
          <a:stretch>
            <a:fillRect/>
          </a:stretch>
        </p:blipFill>
        <p:spPr>
          <a:xfrm>
            <a:off x="304800" y="403860"/>
            <a:ext cx="8534400" cy="566928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succession of graded beds that consist of (from the bottom to the top) a layer of conglomerate, sandstone, siltstone and shale. The inset shows a close-up of graded bed in which grain size varies from coarse at the bottom to fine at the top. "/>
          <p:cNvPicPr>
            <a:picLocks noChangeAspect="1"/>
          </p:cNvPicPr>
          <p:nvPr/>
        </p:nvPicPr>
        <p:blipFill>
          <a:blip r:embed="rId3"/>
          <a:stretch>
            <a:fillRect/>
          </a:stretch>
        </p:blipFill>
        <p:spPr>
          <a:xfrm>
            <a:off x="387096" y="318516"/>
            <a:ext cx="8369808" cy="583996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hotos of mud cracks. At the left, photo a shows mud cracks in red mud at Bryce Canyon, Utah. The edges of the mud plates curl up. At the right, photo b shows mud cracks on the surface of a 410 million years ago bed exposed on a cliff in New York."/>
          <p:cNvPicPr>
            <a:picLocks noChangeAspect="1"/>
          </p:cNvPicPr>
          <p:nvPr/>
        </p:nvPicPr>
        <p:blipFill>
          <a:blip r:embed="rId3"/>
          <a:stretch>
            <a:fillRect/>
          </a:stretch>
        </p:blipFill>
        <p:spPr>
          <a:xfrm>
            <a:off x="304800" y="1583435"/>
            <a:ext cx="8534400" cy="3310128"/>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mud cracks in red mud at Bryce Canyon, Utah. The edges of the mud plates curl up."/>
          <p:cNvPicPr>
            <a:picLocks noChangeAspect="1"/>
          </p:cNvPicPr>
          <p:nvPr/>
        </p:nvPicPr>
        <p:blipFill>
          <a:blip r:embed="rId3"/>
          <a:stretch>
            <a:fillRect/>
          </a:stretch>
        </p:blipFill>
        <p:spPr>
          <a:xfrm>
            <a:off x="493776" y="318516"/>
            <a:ext cx="8156448" cy="5839968"/>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mud cracks on the surface of a 410 million years ago bed exposed on a cliff in New York."/>
          <p:cNvPicPr>
            <a:picLocks noChangeAspect="1"/>
          </p:cNvPicPr>
          <p:nvPr/>
        </p:nvPicPr>
        <p:blipFill>
          <a:blip r:embed="rId3"/>
          <a:stretch>
            <a:fillRect/>
          </a:stretch>
        </p:blipFill>
        <p:spPr>
          <a:xfrm>
            <a:off x="493776" y="318516"/>
            <a:ext cx="8156448" cy="5839968"/>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luvial fans and white evaporates in the Death Valley, California, are shown in the photo."/>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tains seven parts. The first part shows an illustration of a landscape with mountains, flat land, a river that begins in mountains and flows through the flat land, a sand dune and a lake in the middle of the forest. There are photos of examples for each object of the illustration. Photo a shows Glacial till at the end of a glacier in France. It contains clasts ranging from clay size to boulder size, all mixed together. Photo b shows boulders and cobbles deposited by a mountain stream in Colorado. Sedimentary deposits include breccia and conglomerate. An alluvial fan in Death Valley, California, is shown on photo c. There the stream deposits its load of sediment near the mountain front, producing a wedge-shaped apron of gravel and sand. In photo d is the sand dunes in Brazil. Here, a buggy is driving on the dune. Figure e consists of a photo and a geologist’s sketch that show the floor of a channel in Indiana. In the photo, a channel which cuts across older strata also has a lens like shape. The geologist’s sketch emphasizes the arrangement of layers. Layers are labeled (from the bottom to the top of the sketch) as Talus, Older floodplain deposites, Channel fill and Younger floodplain deposits. Photo f shows laminated mud from a lake bed and it has horizontal layers."/>
          <p:cNvPicPr>
            <a:picLocks noChangeAspect="1"/>
          </p:cNvPicPr>
          <p:nvPr/>
        </p:nvPicPr>
        <p:blipFill>
          <a:blip r:embed="rId3"/>
          <a:stretch>
            <a:fillRect/>
          </a:stretch>
        </p:blipFill>
        <p:spPr>
          <a:xfrm>
            <a:off x="1368551" y="318516"/>
            <a:ext cx="6406896" cy="5839968"/>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shows a landscape. There are mountains and flat land. A river that begins in mountains flows through the flat land. A sand dune is on one side of the image. A lake is in the middle of the forest. "/>
          <p:cNvPicPr>
            <a:picLocks noChangeAspect="1"/>
          </p:cNvPicPr>
          <p:nvPr/>
        </p:nvPicPr>
        <p:blipFill>
          <a:blip r:embed="rId3"/>
          <a:stretch>
            <a:fillRect/>
          </a:stretch>
        </p:blipFill>
        <p:spPr>
          <a:xfrm>
            <a:off x="304800" y="1170432"/>
            <a:ext cx="8534400" cy="4517136"/>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Glacial till at the end of a glacier in France. It contains clasts ranging from clay size to boulder size, all mixed together."/>
          <p:cNvPicPr>
            <a:picLocks noChangeAspect="1"/>
          </p:cNvPicPr>
          <p:nvPr/>
        </p:nvPicPr>
        <p:blipFill>
          <a:blip r:embed="rId3"/>
          <a:stretch>
            <a:fillRect/>
          </a:stretch>
        </p:blipFill>
        <p:spPr>
          <a:xfrm>
            <a:off x="304800" y="376427"/>
            <a:ext cx="8534400" cy="572414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a and b. Left image, a shows a sketch of five steps in the clastic sedimentary rock formation. The first step is weathering. It produces clasts that undergo erosion, which is the second step. The third step is transportation: gravity, wind, water, or ice can carry sediments. Solid particles and ions are transported in surface water of a river; ions are transported in solution in groundwater and then enter the sediment. The coarse sediment is upstream from fine sediment. The fourth step is the process of deposition. Right image b shows details of the fifth step called lithification. It begins with compaction when the grains can fit together more tightly under the weight of the overburden that squeezes air and water. It ends with cementation that leads to substrate formation. The new sediment and ions in moving groundwater arrive. And the process of lithification repeats from the start. The inset shows the arrangement of the grains under pressure. Increasing pressure leads to increasing compaction."/>
          <p:cNvPicPr>
            <a:picLocks noChangeAspect="1"/>
          </p:cNvPicPr>
          <p:nvPr/>
        </p:nvPicPr>
        <p:blipFill>
          <a:blip r:embed="rId3"/>
          <a:stretch>
            <a:fillRect/>
          </a:stretch>
        </p:blipFill>
        <p:spPr>
          <a:xfrm>
            <a:off x="304800" y="1415795"/>
            <a:ext cx="8534400" cy="3645408"/>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boulders and cobbles deposited by a mountain stream in Colorado. Sedimentary deposits include breccia and conglomerate."/>
          <p:cNvPicPr>
            <a:picLocks noChangeAspect="1"/>
          </p:cNvPicPr>
          <p:nvPr/>
        </p:nvPicPr>
        <p:blipFill>
          <a:blip r:embed="rId3"/>
          <a:stretch>
            <a:fillRect/>
          </a:stretch>
        </p:blipFill>
        <p:spPr>
          <a:xfrm>
            <a:off x="304800" y="318516"/>
            <a:ext cx="8534400" cy="5839968"/>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lluvial fan in Death Valley, California, is shown on the photo. There the stream deposits its load of sediment near the mountain front, producing a wedge-shaped apron of gravel and sand."/>
          <p:cNvPicPr>
            <a:picLocks noChangeAspect="1"/>
          </p:cNvPicPr>
          <p:nvPr/>
        </p:nvPicPr>
        <p:blipFill>
          <a:blip r:embed="rId3"/>
          <a:stretch>
            <a:fillRect/>
          </a:stretch>
        </p:blipFill>
        <p:spPr>
          <a:xfrm>
            <a:off x="304800" y="352044"/>
            <a:ext cx="8534400" cy="5772912"/>
          </a:xfrm>
          <a:prstGeom prst="rect">
            <a:avLst/>
          </a:prstGeo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photo of sand dunes in Brazil, here a buggy is driving on the dune. "/>
          <p:cNvPicPr>
            <a:picLocks noChangeAspect="1"/>
          </p:cNvPicPr>
          <p:nvPr/>
        </p:nvPicPr>
        <p:blipFill>
          <a:blip r:embed="rId3"/>
          <a:stretch>
            <a:fillRect/>
          </a:stretch>
        </p:blipFill>
        <p:spPr>
          <a:xfrm>
            <a:off x="1822704" y="318516"/>
            <a:ext cx="5498592" cy="5839968"/>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and the geologist’s sketch show the floor of a channel in Indiana. In the photo, a channel which cuts across older strata also has a lens like shape. The geologist’s sketch emphasizes the arrangement of layers. Layers are labeled (from the bottom to the top of the sketch) as Talus, Older floodplain deposites, Channel fill and Younger floodplain deposits."/>
          <p:cNvPicPr>
            <a:picLocks noChangeAspect="1"/>
          </p:cNvPicPr>
          <p:nvPr/>
        </p:nvPicPr>
        <p:blipFill>
          <a:blip r:embed="rId3"/>
          <a:stretch>
            <a:fillRect/>
          </a:stretch>
        </p:blipFill>
        <p:spPr>
          <a:xfrm>
            <a:off x="304800" y="336804"/>
            <a:ext cx="8534400" cy="5803392"/>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laminated mud from a lake bed. It has horizontal layers."/>
          <p:cNvPicPr>
            <a:picLocks noChangeAspect="1"/>
          </p:cNvPicPr>
          <p:nvPr/>
        </p:nvPicPr>
        <p:blipFill>
          <a:blip r:embed="rId3"/>
          <a:stretch>
            <a:fillRect/>
          </a:stretch>
        </p:blipFill>
        <p:spPr>
          <a:xfrm>
            <a:off x="2642616" y="318516"/>
            <a:ext cx="3858768" cy="5839968"/>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a delta formed where a stream enters a lake. It contains three components: bottomset beds, foreset beds and topset beds. Finer sediment collects in horizontal bottomset beds. Gravel and sand collect in sloping foreset beds. Older beds are to the left of youger beds. Gravel collects in nearly horizontal topset beds. "/>
          <p:cNvPicPr>
            <a:picLocks noChangeAspect="1"/>
          </p:cNvPicPr>
          <p:nvPr/>
        </p:nvPicPr>
        <p:blipFill>
          <a:blip r:embed="rId3"/>
          <a:stretch>
            <a:fillRect/>
          </a:stretch>
        </p:blipFill>
        <p:spPr>
          <a:xfrm>
            <a:off x="304800" y="1592579"/>
            <a:ext cx="8534400" cy="3291840"/>
          </a:xfrm>
          <a:prstGeom prst="rect">
            <a:avLst/>
          </a:prstGeo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Murray river floodplain in Australia. The water is restricted to the channel, exposing the sand and silt deposits that have covered its floodplain."/>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shallow marine environments at Red Sea in Egypt. The blue waters of the Red Sea surround the sands of the Sahara."/>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image illustrates the formation of sedimentary rocks such as shales, siltstones, sandstones, conglomerates and fossiliferous limestones. They form in other environments: the glacial environment, the lake environment, the fluvial environment, the coastal environment and the desert environment. The character of a sediment depends on the composition of the sediment and on the depositional environment in which it accumulated. The photo at the bottom of the image shows red cliffs having horizontal bedding."/>
          <p:cNvPicPr>
            <a:picLocks noChangeAspect="1"/>
          </p:cNvPicPr>
          <p:nvPr/>
        </p:nvPicPr>
        <p:blipFill>
          <a:blip r:embed="rId3"/>
          <a:stretch>
            <a:fillRect/>
          </a:stretch>
        </p:blipFill>
        <p:spPr>
          <a:xfrm>
            <a:off x="304800" y="867155"/>
            <a:ext cx="8534400" cy="4742688"/>
          </a:xfrm>
          <a:prstGeom prst="rect">
            <a:avLst/>
          </a:prstGeo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a and b. Part a shows a major river delta along an ocean coast. The delta includes many different environments such as marshes, river channels, floodplains, and submarine slopes. Organic-rich mud forms in the marshes. Sand and silt are deposited in the fluvial channels. Mud and silt are collected in the shallow-marine. Silt is interbedded with mudflows and turbidites along the delta face. Deeper-water sediments are buried by shallower-water sediments. Part b shows the waves on a California beach. They wash and sort the sand."/>
          <p:cNvPicPr>
            <a:picLocks noChangeAspect="1"/>
          </p:cNvPicPr>
          <p:nvPr/>
        </p:nvPicPr>
        <p:blipFill>
          <a:blip r:embed="rId3"/>
          <a:stretch>
            <a:fillRect/>
          </a:stretch>
        </p:blipFill>
        <p:spPr>
          <a:xfrm>
            <a:off x="304800" y="1056132"/>
            <a:ext cx="8534400" cy="436473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ketch shows steps in the clastic sedimentary rock formation. The first step is weathering. It produces clasts that undergo erosion (the second step). The third step is transportation: gravity, wind, water, or ice can carry sediments. Solid particles and ions are transported in surface water (in a river), ions are transported in solution in groundwater and then enter the sediment. The coarse sediment is upstream from fine sediment. The fourth process is deposition. "/>
          <p:cNvPicPr>
            <a:picLocks noChangeAspect="1"/>
          </p:cNvPicPr>
          <p:nvPr/>
        </p:nvPicPr>
        <p:blipFill>
          <a:blip r:embed="rId3"/>
          <a:stretch>
            <a:fillRect/>
          </a:stretch>
        </p:blipFill>
        <p:spPr>
          <a:xfrm>
            <a:off x="304800" y="659892"/>
            <a:ext cx="8534400" cy="5157216"/>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a major river delta along an ocean coast. The delta includes many different environments such as marshes, river channels, floodplains, and submarine slopes. Organic-rich mud forms in the marshes. Sand and silt are deposited in the fluvial channels. Mud and silt are collected in the shallow-marine. Silt is interbedded with mudflows and turbidites along the delta face. Deeper-water sediments are buried by shallower-water sediments."/>
          <p:cNvPicPr>
            <a:picLocks noChangeAspect="1"/>
          </p:cNvPicPr>
          <p:nvPr/>
        </p:nvPicPr>
        <p:blipFill>
          <a:blip r:embed="rId3"/>
          <a:stretch>
            <a:fillRect/>
          </a:stretch>
        </p:blipFill>
        <p:spPr>
          <a:xfrm>
            <a:off x="576071" y="318516"/>
            <a:ext cx="7991856" cy="5839968"/>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waves on a California beach. They wash and sort the sand. "/>
          <p:cNvPicPr>
            <a:picLocks noChangeAspect="1"/>
          </p:cNvPicPr>
          <p:nvPr/>
        </p:nvPicPr>
        <p:blipFill>
          <a:blip r:embed="rId3"/>
          <a:stretch>
            <a:fillRect/>
          </a:stretch>
        </p:blipFill>
        <p:spPr>
          <a:xfrm>
            <a:off x="2590800" y="318516"/>
            <a:ext cx="3962400" cy="5839968"/>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a and b. Part a explains how carbonate reefs form along shorelines in warm-water environments. A beach collects sand composed of shell fragments. Calcite sand and calcite mud accumulate in a lagoon. Reefs consist of coral and coral debris. Farther offshore from a reef, a reef face is located. It is formed by broken reef fragments. Shallow water carbonate environments transform into various kinds of limestone. Part b shows a dramatic reef which surrounds an island in the tropical Pacific. Deeper water is darker. The surf is along the edge of the reef."/>
          <p:cNvPicPr>
            <a:picLocks noChangeAspect="1"/>
          </p:cNvPicPr>
          <p:nvPr/>
        </p:nvPicPr>
        <p:blipFill>
          <a:blip r:embed="rId3"/>
          <a:stretch>
            <a:fillRect/>
          </a:stretch>
        </p:blipFill>
        <p:spPr>
          <a:xfrm>
            <a:off x="304800" y="1772411"/>
            <a:ext cx="8534400" cy="2932176"/>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explains how carbonate reefs form along shorelines in warm-water environments. A beach collects sand composed of shell fragments. Calcite sand and calcite mud accumulate in a lagoon. Reefs consist of coral and coral debris. Farther offshore from a reef, a reef face is located. It is formed by broken reef fragments. Shallow water carbonate environments transform into various kinds of limestone. "/>
          <p:cNvPicPr>
            <a:picLocks noChangeAspect="1"/>
          </p:cNvPicPr>
          <p:nvPr/>
        </p:nvPicPr>
        <p:blipFill>
          <a:blip r:embed="rId3"/>
          <a:stretch>
            <a:fillRect/>
          </a:stretch>
        </p:blipFill>
        <p:spPr>
          <a:xfrm>
            <a:off x="304800" y="827532"/>
            <a:ext cx="8534400" cy="4821936"/>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a dramatic reef which surrounds an island in the tropical Pacific. Deeper water is darker. The surf is along the edge of the reef."/>
          <p:cNvPicPr>
            <a:picLocks noChangeAspect="1"/>
          </p:cNvPicPr>
          <p:nvPr/>
        </p:nvPicPr>
        <p:blipFill>
          <a:blip r:embed="rId3"/>
          <a:stretch>
            <a:fillRect/>
          </a:stretch>
        </p:blipFill>
        <p:spPr>
          <a:xfrm>
            <a:off x="304800" y="702564"/>
            <a:ext cx="8534400" cy="5071872"/>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hotos a and b. The photo a shows plankton shells, which make up some kinds of deep-marine sediment. They are several micrometers in the diameter. The photo b shows the chalk cliffs of southeastern England. They consist of plankton shells deposited on the sea floor tens of millions of years ago. "/>
          <p:cNvPicPr>
            <a:picLocks noChangeAspect="1"/>
          </p:cNvPicPr>
          <p:nvPr/>
        </p:nvPicPr>
        <p:blipFill>
          <a:blip r:embed="rId3"/>
          <a:stretch>
            <a:fillRect/>
          </a:stretch>
        </p:blipFill>
        <p:spPr>
          <a:xfrm>
            <a:off x="304800" y="1610867"/>
            <a:ext cx="8534400" cy="3255264"/>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plankton shells, which make up some kinds of deep-marine sediment. They are several micrometers in the diameter. "/>
          <p:cNvPicPr>
            <a:picLocks noChangeAspect="1"/>
          </p:cNvPicPr>
          <p:nvPr/>
        </p:nvPicPr>
        <p:blipFill>
          <a:blip r:embed="rId3"/>
          <a:stretch>
            <a:fillRect/>
          </a:stretch>
        </p:blipFill>
        <p:spPr>
          <a:xfrm>
            <a:off x="637032" y="318516"/>
            <a:ext cx="7869936" cy="5839968"/>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chalk cliffs of southeastern England. They consist of plankton shells deposited on the sea floor tens of millions of years ago."/>
          <p:cNvPicPr>
            <a:picLocks noChangeAspect="1"/>
          </p:cNvPicPr>
          <p:nvPr/>
        </p:nvPicPr>
        <p:blipFill>
          <a:blip r:embed="rId3"/>
          <a:stretch>
            <a:fillRect/>
          </a:stretch>
        </p:blipFill>
        <p:spPr>
          <a:xfrm>
            <a:off x="304800" y="370332"/>
            <a:ext cx="8534400" cy="5736336"/>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diagram shows four examples of different kinds of sedimentary basins. The foreland basin forms on the continent side of a mountain belt while the weight of the mountain belt pushes down the crust’s surface. The rift basin forms in continental rifts and the downward slip on faults produces narrow troughs. The intracontinental basin develops in the interiors of continents, perhaps over an old rift. The passive-margin basin forms along the edges of continents that are not plate boundaries. Subsidence occurs over thinned crust at the edge of an ocean basin."/>
          <p:cNvPicPr>
            <a:picLocks noChangeAspect="1"/>
          </p:cNvPicPr>
          <p:nvPr/>
        </p:nvPicPr>
        <p:blipFill>
          <a:blip r:embed="rId3"/>
          <a:stretch>
            <a:fillRect/>
          </a:stretch>
        </p:blipFill>
        <p:spPr>
          <a:xfrm>
            <a:off x="304800" y="1961388"/>
            <a:ext cx="8534400" cy="2554224"/>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4 stages of the transgression-regression process. During these stages the landscape changes as well as the rock layers do. At first the landscape consisted of the sea, the shore, the swamp and the floodplain. The Rock layers were: sand below the sea, coal below the sand layer transforming into organic debris below the swamp, and redbeds below the floodplain, and the layers of organic debris and coal. As the relative sea level rises, the shore migrates inland, and coastal environments (swamps and beaches) overlap terrestrial environments. The floor of the sea basin subsides. The rock layers elongate during the process of transgression. In the last stage the regression takes place in such a way that the shore migrates seaward. It changes the rock layers. They move after the shore in such a way that they are finally in the shape of a wedge. The inset shows that the erosion may form a canyon, the walls of which reveal the sequence of rock layers formed due to the processes of transgression and regression."/>
          <p:cNvPicPr>
            <a:picLocks noChangeAspect="1"/>
          </p:cNvPicPr>
          <p:nvPr/>
        </p:nvPicPr>
        <p:blipFill>
          <a:blip r:embed="rId3"/>
          <a:stretch>
            <a:fillRect/>
          </a:stretch>
        </p:blipFill>
        <p:spPr>
          <a:xfrm>
            <a:off x="807720" y="321332"/>
            <a:ext cx="7528560" cy="583433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is a diagram illustrating the process of lithification. It begins with compaction when the grains can fit together more tightly under the weight of overburden that squeezes air and water. It ends with cementation that forms substrate. The new sediment and ions in moving groundwater arrive. And the process of lithification repeats from the start. The inset shows the arrangement of the grains under pressure. Increasing pressure leads to increasing compaction."/>
          <p:cNvPicPr>
            <a:picLocks noChangeAspect="1"/>
          </p:cNvPicPr>
          <p:nvPr/>
        </p:nvPicPr>
        <p:blipFill>
          <a:blip r:embed="rId3"/>
          <a:stretch>
            <a:fillRect/>
          </a:stretch>
        </p:blipFill>
        <p:spPr>
          <a:xfrm>
            <a:off x="1133855" y="318516"/>
            <a:ext cx="6876288" cy="5839968"/>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cliffs in the Canadian Rockies. They are formed by stratified sedimentary rock."/>
          <p:cNvPicPr>
            <a:picLocks noChangeAspect="1"/>
          </p:cNvPicPr>
          <p:nvPr/>
        </p:nvPicPr>
        <p:blipFill>
          <a:blip r:embed="rId3"/>
          <a:stretch>
            <a:fillRect/>
          </a:stretch>
        </p:blipFill>
        <p:spPr>
          <a:xfrm>
            <a:off x="304800" y="1007364"/>
            <a:ext cx="8534400" cy="446227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the evolution of the shape of clasts as they are transported. Clasts tend to become more rounded and smoother. The leftmost clast has angular corners and edges, the next clast has subangular form, the next - subrounded form and the rightmost clast has a smooth surface. "/>
          <p:cNvPicPr>
            <a:picLocks noChangeAspect="1"/>
          </p:cNvPicPr>
          <p:nvPr/>
        </p:nvPicPr>
        <p:blipFill>
          <a:blip r:embed="rId3"/>
          <a:stretch>
            <a:fillRect/>
          </a:stretch>
        </p:blipFill>
        <p:spPr>
          <a:xfrm>
            <a:off x="304800" y="1933955"/>
            <a:ext cx="8534400" cy="2609088"/>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144</TotalTime>
  <Words>3032</Words>
  <Application>Microsoft Office PowerPoint</Application>
  <PresentationFormat>On-screen Show (4:3)</PresentationFormat>
  <Paragraphs>238</Paragraphs>
  <Slides>80</Slides>
  <Notes>80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45</cp:revision>
  <dcterms:created xsi:type="dcterms:W3CDTF">2016-01-20T05:48:48Z</dcterms:created>
  <dcterms:modified xsi:type="dcterms:W3CDTF">2016-04-08T18:23:03Z</dcterms:modified>
  <cp:category/>
</cp:coreProperties>
</file>