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Lst>
  <p:notesMasterIdLst>
    <p:notesMasterId r:id="rId53"/>
  </p:notesMasterIdLst>
  <p:sldIdLst>
    <p:sldId id="258" r:id="rId2"/>
    <p:sldId id="300"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96" r:id="rId34"/>
    <p:sldId id="301" r:id="rId35"/>
    <p:sldId id="302" r:id="rId36"/>
    <p:sldId id="303" r:id="rId37"/>
    <p:sldId id="304" r:id="rId38"/>
    <p:sldId id="305" r:id="rId39"/>
    <p:sldId id="306" r:id="rId40"/>
    <p:sldId id="297" r:id="rId41"/>
    <p:sldId id="298" r:id="rId42"/>
    <p:sldId id="299" r:id="rId43"/>
    <p:sldId id="289" r:id="rId44"/>
    <p:sldId id="290" r:id="rId45"/>
    <p:sldId id="291" r:id="rId46"/>
    <p:sldId id="292" r:id="rId47"/>
    <p:sldId id="293" r:id="rId48"/>
    <p:sldId id="307" r:id="rId49"/>
    <p:sldId id="308" r:id="rId50"/>
    <p:sldId id="294" r:id="rId51"/>
    <p:sldId id="295" r:id="rId5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457200" rtl="0" eaLnBrk="1" latinLnBrk="0" hangingPunct="1">
      <a:defRPr sz="2400" kern="1200">
        <a:solidFill>
          <a:schemeClr val="tx1"/>
        </a:solidFill>
        <a:latin typeface="Times" charset="0"/>
        <a:ea typeface="+mn-ea"/>
        <a:cs typeface="+mn-cs"/>
      </a:defRPr>
    </a:lvl6pPr>
    <a:lvl7pPr marL="2743200" algn="l" defTabSz="457200" rtl="0" eaLnBrk="1" latinLnBrk="0" hangingPunct="1">
      <a:defRPr sz="2400" kern="1200">
        <a:solidFill>
          <a:schemeClr val="tx1"/>
        </a:solidFill>
        <a:latin typeface="Times" charset="0"/>
        <a:ea typeface="+mn-ea"/>
        <a:cs typeface="+mn-cs"/>
      </a:defRPr>
    </a:lvl7pPr>
    <a:lvl8pPr marL="3200400" algn="l" defTabSz="457200" rtl="0" eaLnBrk="1" latinLnBrk="0" hangingPunct="1">
      <a:defRPr sz="2400" kern="1200">
        <a:solidFill>
          <a:schemeClr val="tx1"/>
        </a:solidFill>
        <a:latin typeface="Times" charset="0"/>
        <a:ea typeface="+mn-ea"/>
        <a:cs typeface="+mn-cs"/>
      </a:defRPr>
    </a:lvl8pPr>
    <a:lvl9pPr marL="3657600" algn="l" defTabSz="457200" rtl="0" eaLnBrk="1" latinLnBrk="0" hangingPunct="1">
      <a:defRPr sz="2400" kern="1200">
        <a:solidFill>
          <a:schemeClr val="tx1"/>
        </a:solidFill>
        <a:latin typeface="Times"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1AA"/>
    <a:srgbClr val="E88C2A"/>
    <a:srgbClr val="D63F22"/>
    <a:srgbClr val="D22F21"/>
    <a:srgbClr val="EEEFEE"/>
    <a:srgbClr val="006486"/>
    <a:srgbClr val="00688D"/>
    <a:srgbClr val="C14824"/>
    <a:srgbClr val="008B9F"/>
    <a:srgbClr val="504C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01" autoAdjust="0"/>
    <p:restoredTop sz="90929"/>
  </p:normalViewPr>
  <p:slideViewPr>
    <p:cSldViewPr>
      <p:cViewPr varScale="1">
        <p:scale>
          <a:sx n="85" d="100"/>
          <a:sy n="85" d="100"/>
        </p:scale>
        <p:origin x="102" y="1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60" d="100"/>
          <a:sy n="160" d="100"/>
        </p:scale>
        <p:origin x="-5552"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75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075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75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5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075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5C856FE-FC20-6448-904C-C4DA41A45E6B}" type="slidenum">
              <a:rPr lang="en-US"/>
              <a:pPr/>
              <a:t>‹#›</a:t>
            </a:fld>
            <a:endParaRPr lang="en-US"/>
          </a:p>
        </p:txBody>
      </p:sp>
    </p:spTree>
    <p:extLst>
      <p:ext uri="{BB962C8B-B14F-4D97-AF65-F5344CB8AC3E}">
        <p14:creationId xmlns:p14="http://schemas.microsoft.com/office/powerpoint/2010/main" val="88580456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charset="0"/>
        <a:ea typeface="+mn-ea"/>
        <a:cs typeface="+mn-cs"/>
      </a:defRPr>
    </a:lvl1pPr>
    <a:lvl2pPr marL="457200" algn="l" rtl="0" fontAlgn="base">
      <a:spcBef>
        <a:spcPct val="30000"/>
      </a:spcBef>
      <a:spcAft>
        <a:spcPct val="0"/>
      </a:spcAft>
      <a:defRPr sz="1200" kern="1200">
        <a:solidFill>
          <a:schemeClr val="tx1"/>
        </a:solidFill>
        <a:latin typeface="Times" charset="0"/>
        <a:ea typeface="ＭＳ Ｐゴシック" charset="-128"/>
        <a:cs typeface="+mn-cs"/>
      </a:defRPr>
    </a:lvl2pPr>
    <a:lvl3pPr marL="914400" algn="l" rtl="0" fontAlgn="base">
      <a:spcBef>
        <a:spcPct val="30000"/>
      </a:spcBef>
      <a:spcAft>
        <a:spcPct val="0"/>
      </a:spcAft>
      <a:defRPr sz="1200" kern="1200">
        <a:solidFill>
          <a:schemeClr val="tx1"/>
        </a:solidFill>
        <a:latin typeface="Times" charset="0"/>
        <a:ea typeface="ＭＳ Ｐゴシック" charset="-128"/>
        <a:cs typeface="+mn-cs"/>
      </a:defRPr>
    </a:lvl3pPr>
    <a:lvl4pPr marL="1371600" algn="l" rtl="0" fontAlgn="base">
      <a:spcBef>
        <a:spcPct val="30000"/>
      </a:spcBef>
      <a:spcAft>
        <a:spcPct val="0"/>
      </a:spcAft>
      <a:defRPr sz="1200" kern="1200">
        <a:solidFill>
          <a:schemeClr val="tx1"/>
        </a:solidFill>
        <a:latin typeface="Times" charset="0"/>
        <a:ea typeface="ＭＳ Ｐゴシック" charset="-128"/>
        <a:cs typeface="+mn-cs"/>
      </a:defRPr>
    </a:lvl4pPr>
    <a:lvl5pPr marL="1828800" algn="l" rtl="0" fontAlgn="base">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C856FE-FC20-6448-904C-C4DA41A45E6B}" type="slidenum">
              <a:rPr lang="en-US" smtClean="0"/>
              <a:pPr/>
              <a:t>1</a:t>
            </a:fld>
            <a:endParaRPr lang="en-US"/>
          </a:p>
        </p:txBody>
      </p:sp>
    </p:spTree>
    <p:extLst>
      <p:ext uri="{BB962C8B-B14F-4D97-AF65-F5344CB8AC3E}">
        <p14:creationId xmlns:p14="http://schemas.microsoft.com/office/powerpoint/2010/main" val="1607974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7.3c </a:t>
            </a:r>
            <a:r>
              <a:rPr lang="en-US" dirty="0" smtClean="0"/>
              <a:t> Compression and shear change rock grains during metamorphism.</a:t>
            </a:r>
          </a:p>
          <a:p>
            <a:r>
              <a:rPr lang="en-US" dirty="0" smtClean="0"/>
              <a:t>(</a:t>
            </a:r>
            <a:r>
              <a:rPr lang="en-US" dirty="0" err="1" smtClean="0"/>
              <a:t>c</a:t>
            </a:r>
            <a:r>
              <a:rPr lang="en-US" dirty="0" smtClean="0"/>
              <a:t>) A shear stress acts parallel to a surface. Here shear smears out a deck of cards parallel to a table top.</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10</a:t>
            </a:fld>
            <a:endParaRPr lang="en-US"/>
          </a:p>
        </p:txBody>
      </p:sp>
    </p:spTree>
    <p:extLst>
      <p:ext uri="{BB962C8B-B14F-4D97-AF65-F5344CB8AC3E}">
        <p14:creationId xmlns:p14="http://schemas.microsoft.com/office/powerpoint/2010/main" val="3047371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7.3d </a:t>
            </a:r>
            <a:r>
              <a:rPr lang="en-US" dirty="0" smtClean="0"/>
              <a:t> Compression and shear change rock grains during metamorphism.</a:t>
            </a:r>
          </a:p>
          <a:p>
            <a:r>
              <a:rPr lang="en-US" dirty="0" smtClean="0"/>
              <a:t>(</a:t>
            </a:r>
            <a:r>
              <a:rPr lang="en-US" dirty="0" err="1" smtClean="0"/>
              <a:t>d</a:t>
            </a:r>
            <a:r>
              <a:rPr lang="en-US" dirty="0" smtClean="0"/>
              <a:t>) Compression and shear can transform </a:t>
            </a:r>
            <a:r>
              <a:rPr lang="en-US" dirty="0" err="1" smtClean="0"/>
              <a:t>equant</a:t>
            </a:r>
            <a:r>
              <a:rPr lang="en-US" dirty="0" smtClean="0"/>
              <a:t> grains into </a:t>
            </a:r>
            <a:r>
              <a:rPr lang="en-US" dirty="0" err="1" smtClean="0"/>
              <a:t>inequant</a:t>
            </a:r>
            <a:r>
              <a:rPr lang="en-US" dirty="0" smtClean="0"/>
              <a:t> grains. </a:t>
            </a:r>
            <a:r>
              <a:rPr lang="en-US" dirty="0" err="1" smtClean="0"/>
              <a:t>Inequant</a:t>
            </a:r>
            <a:r>
              <a:rPr lang="en-US" dirty="0" smtClean="0"/>
              <a:t> grains can be elongate (cigar-shaped) or platy (pancake-shaped).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11</a:t>
            </a:fld>
            <a:endParaRPr lang="en-US"/>
          </a:p>
        </p:txBody>
      </p:sp>
    </p:spTree>
    <p:extLst>
      <p:ext uri="{BB962C8B-B14F-4D97-AF65-F5344CB8AC3E}">
        <p14:creationId xmlns:p14="http://schemas.microsoft.com/office/powerpoint/2010/main" val="3937376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7.3e </a:t>
            </a:r>
            <a:r>
              <a:rPr lang="en-US" dirty="0" smtClean="0"/>
              <a:t> Compression and shear change rock grains during metamorphism.</a:t>
            </a:r>
          </a:p>
          <a:p>
            <a:r>
              <a:rPr lang="en-US" dirty="0" smtClean="0"/>
              <a:t>(</a:t>
            </a:r>
            <a:r>
              <a:rPr lang="en-US" dirty="0" err="1" smtClean="0"/>
              <a:t>e</a:t>
            </a:r>
            <a:r>
              <a:rPr lang="en-US" dirty="0" smtClean="0"/>
              <a:t>) In metamorphic rock, </a:t>
            </a:r>
            <a:r>
              <a:rPr lang="en-US" dirty="0" err="1" smtClean="0"/>
              <a:t>inequant</a:t>
            </a:r>
            <a:r>
              <a:rPr lang="en-US" dirty="0" smtClean="0"/>
              <a:t> grains may be aligned to form a preferred orientation. As seen through a microscope, the flat planes of grains are perpendicular to the compression direction.</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12</a:t>
            </a:fld>
            <a:endParaRPr lang="en-US"/>
          </a:p>
        </p:txBody>
      </p:sp>
    </p:spTree>
    <p:extLst>
      <p:ext uri="{BB962C8B-B14F-4D97-AF65-F5344CB8AC3E}">
        <p14:creationId xmlns:p14="http://schemas.microsoft.com/office/powerpoint/2010/main" val="352798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7.4 </a:t>
            </a:r>
            <a:r>
              <a:rPr lang="en-US" dirty="0" smtClean="0"/>
              <a:t> Slate is a foliated metamorphic rock that forms at relatively low temperatures and pressures.</a:t>
            </a:r>
          </a:p>
          <a:p>
            <a:r>
              <a:rPr lang="en-US" dirty="0" smtClean="0"/>
              <a:t>(a) A block of slate splits easily along cleavage planes, which may be at a high angle to the bedding planes. Workers split slate to produce roof shingles that, when overlapped, make a watertight surface (see inset). (</a:t>
            </a:r>
            <a:r>
              <a:rPr lang="en-US" dirty="0" err="1" smtClean="0"/>
              <a:t>b</a:t>
            </a:r>
            <a:r>
              <a:rPr lang="en-US" dirty="0" smtClean="0"/>
              <a:t>) </a:t>
            </a:r>
            <a:r>
              <a:rPr lang="en-US" dirty="0" err="1" smtClean="0"/>
              <a:t>Slaty</a:t>
            </a:r>
            <a:r>
              <a:rPr lang="en-US" dirty="0" smtClean="0"/>
              <a:t> cleavage forms in response to compressive stress. In this example, layers also bend to form folds, as </a:t>
            </a:r>
            <a:r>
              <a:rPr lang="en-US" dirty="0" err="1" smtClean="0"/>
              <a:t>slaty</a:t>
            </a:r>
            <a:r>
              <a:rPr lang="en-US" dirty="0" smtClean="0"/>
              <a:t> cleavage develops. The cleavage tends to be oriented parallel to the axial plane, an imaginary surface that, simplistically, divides the fold in half.</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13</a:t>
            </a:fld>
            <a:endParaRPr lang="en-US"/>
          </a:p>
        </p:txBody>
      </p:sp>
    </p:spTree>
    <p:extLst>
      <p:ext uri="{BB962C8B-B14F-4D97-AF65-F5344CB8AC3E}">
        <p14:creationId xmlns:p14="http://schemas.microsoft.com/office/powerpoint/2010/main" val="3835656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7.4a </a:t>
            </a:r>
            <a:r>
              <a:rPr lang="en-US" dirty="0" smtClean="0"/>
              <a:t> Slate is a foliated metamorphic rock that forms at relatively low temperatures and pressures.</a:t>
            </a:r>
          </a:p>
          <a:p>
            <a:r>
              <a:rPr lang="en-US" dirty="0" smtClean="0"/>
              <a:t>(a) A block of slate splits easily along cleavage planes, which may be at a high angle to the bedding planes. Workers split slate to produce roof shingles that, when overlapped, make a watertight surface (see inset).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14</a:t>
            </a:fld>
            <a:endParaRPr lang="en-US"/>
          </a:p>
        </p:txBody>
      </p:sp>
    </p:spTree>
    <p:extLst>
      <p:ext uri="{BB962C8B-B14F-4D97-AF65-F5344CB8AC3E}">
        <p14:creationId xmlns:p14="http://schemas.microsoft.com/office/powerpoint/2010/main" val="26891920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7.4b </a:t>
            </a:r>
            <a:r>
              <a:rPr lang="en-US" dirty="0" smtClean="0"/>
              <a:t> Slate is a foliated metamorphic rock that forms at relatively low temperatures and pressures.</a:t>
            </a:r>
          </a:p>
          <a:p>
            <a:r>
              <a:rPr lang="en-US" dirty="0" smtClean="0"/>
              <a:t>(</a:t>
            </a:r>
            <a:r>
              <a:rPr lang="en-US" dirty="0" err="1" smtClean="0"/>
              <a:t>b</a:t>
            </a:r>
            <a:r>
              <a:rPr lang="en-US" dirty="0" smtClean="0"/>
              <a:t>) </a:t>
            </a:r>
            <a:r>
              <a:rPr lang="en-US" dirty="0" err="1" smtClean="0"/>
              <a:t>Slaty</a:t>
            </a:r>
            <a:r>
              <a:rPr lang="en-US" dirty="0" smtClean="0"/>
              <a:t> cleavage forms in response to compressive stress. In this example, layers also bend to form folds, as </a:t>
            </a:r>
            <a:r>
              <a:rPr lang="en-US" dirty="0" err="1" smtClean="0"/>
              <a:t>slaty</a:t>
            </a:r>
            <a:r>
              <a:rPr lang="en-US" dirty="0" smtClean="0"/>
              <a:t> cleavage develops. The cleavage tends to be oriented parallel to the axial plane, an imaginary surface that, simplistically, divides the fold in half.</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15</a:t>
            </a:fld>
            <a:endParaRPr lang="en-US"/>
          </a:p>
        </p:txBody>
      </p:sp>
    </p:spTree>
    <p:extLst>
      <p:ext uri="{BB962C8B-B14F-4D97-AF65-F5344CB8AC3E}">
        <p14:creationId xmlns:p14="http://schemas.microsoft.com/office/powerpoint/2010/main" val="1436617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7.5</a:t>
            </a:r>
            <a:r>
              <a:rPr lang="en-US" dirty="0" smtClean="0"/>
              <a:t>  Examples of foliated metamorphic rocks formed at higher temperatures and pressures.</a:t>
            </a:r>
          </a:p>
          <a:p>
            <a:r>
              <a:rPr lang="en-US" dirty="0" smtClean="0"/>
              <a:t>(a) During formation of </a:t>
            </a:r>
            <a:r>
              <a:rPr lang="en-US" dirty="0" err="1" smtClean="0"/>
              <a:t>phyllite</a:t>
            </a:r>
            <a:r>
              <a:rPr lang="en-US" dirty="0" smtClean="0"/>
              <a:t>, clay </a:t>
            </a:r>
            <a:r>
              <a:rPr lang="en-US" dirty="0" err="1" smtClean="0"/>
              <a:t>recrystallizes</a:t>
            </a:r>
            <a:r>
              <a:rPr lang="en-US" dirty="0" smtClean="0"/>
              <a:t> to form tiny mica flakes that reflect light, giving the rock a sheen. (</a:t>
            </a:r>
            <a:r>
              <a:rPr lang="en-US" dirty="0" err="1" smtClean="0"/>
              <a:t>b</a:t>
            </a:r>
            <a:r>
              <a:rPr lang="en-US" dirty="0" smtClean="0"/>
              <a:t>) A schist contains coarse mica flakes, along with other metamorphic minerals. (</a:t>
            </a:r>
            <a:r>
              <a:rPr lang="en-US" dirty="0" err="1" smtClean="0"/>
              <a:t>c</a:t>
            </a:r>
            <a:r>
              <a:rPr lang="en-US" dirty="0" smtClean="0"/>
              <a:t>) In </a:t>
            </a:r>
            <a:r>
              <a:rPr lang="en-US" dirty="0" err="1" smtClean="0"/>
              <a:t>metaconglomerate</a:t>
            </a:r>
            <a:r>
              <a:rPr lang="en-US" dirty="0" smtClean="0"/>
              <a:t>, pebbles and cobbles flatten into a pancake shape without cracking.</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16</a:t>
            </a:fld>
            <a:endParaRPr lang="en-US"/>
          </a:p>
        </p:txBody>
      </p:sp>
    </p:spTree>
    <p:extLst>
      <p:ext uri="{BB962C8B-B14F-4D97-AF65-F5344CB8AC3E}">
        <p14:creationId xmlns:p14="http://schemas.microsoft.com/office/powerpoint/2010/main" val="2635890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7.5a</a:t>
            </a:r>
            <a:r>
              <a:rPr lang="en-US" dirty="0" smtClean="0"/>
              <a:t>  Examples of foliated metamorphic rocks formed at higher temperatures and pressures.</a:t>
            </a:r>
          </a:p>
          <a:p>
            <a:r>
              <a:rPr lang="en-US" dirty="0" smtClean="0"/>
              <a:t>(a) During formation of </a:t>
            </a:r>
            <a:r>
              <a:rPr lang="en-US" dirty="0" err="1" smtClean="0"/>
              <a:t>phyllite</a:t>
            </a:r>
            <a:r>
              <a:rPr lang="en-US" dirty="0" smtClean="0"/>
              <a:t>, clay </a:t>
            </a:r>
            <a:r>
              <a:rPr lang="en-US" dirty="0" err="1" smtClean="0"/>
              <a:t>recrystallizes</a:t>
            </a:r>
            <a:r>
              <a:rPr lang="en-US" dirty="0" smtClean="0"/>
              <a:t> to form tiny mica flakes that reflect light, giving the rock a sheen.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17</a:t>
            </a:fld>
            <a:endParaRPr lang="en-US"/>
          </a:p>
        </p:txBody>
      </p:sp>
    </p:spTree>
    <p:extLst>
      <p:ext uri="{BB962C8B-B14F-4D97-AF65-F5344CB8AC3E}">
        <p14:creationId xmlns:p14="http://schemas.microsoft.com/office/powerpoint/2010/main" val="4134059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7.5b</a:t>
            </a:r>
            <a:r>
              <a:rPr lang="en-US" dirty="0" smtClean="0"/>
              <a:t>  Examples of foliated metamorphic rocks formed at higher temperatures and pressures.</a:t>
            </a:r>
          </a:p>
          <a:p>
            <a:r>
              <a:rPr lang="en-US" dirty="0" smtClean="0"/>
              <a:t>(</a:t>
            </a:r>
            <a:r>
              <a:rPr lang="en-US" dirty="0" err="1" smtClean="0"/>
              <a:t>b</a:t>
            </a:r>
            <a:r>
              <a:rPr lang="en-US" dirty="0" smtClean="0"/>
              <a:t>) A schist contains coarse mica flakes, along with other metamorphic minerals.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18</a:t>
            </a:fld>
            <a:endParaRPr lang="en-US"/>
          </a:p>
        </p:txBody>
      </p:sp>
    </p:spTree>
    <p:extLst>
      <p:ext uri="{BB962C8B-B14F-4D97-AF65-F5344CB8AC3E}">
        <p14:creationId xmlns:p14="http://schemas.microsoft.com/office/powerpoint/2010/main" val="1939232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7.5c</a:t>
            </a:r>
            <a:r>
              <a:rPr lang="en-US" dirty="0" smtClean="0"/>
              <a:t>  Examples of foliated metamorphic rocks formed at higher temperatures and pressures.</a:t>
            </a:r>
          </a:p>
          <a:p>
            <a:r>
              <a:rPr lang="en-US" dirty="0" smtClean="0"/>
              <a:t>(</a:t>
            </a:r>
            <a:r>
              <a:rPr lang="en-US" dirty="0" err="1" smtClean="0"/>
              <a:t>c</a:t>
            </a:r>
            <a:r>
              <a:rPr lang="en-US" dirty="0" smtClean="0"/>
              <a:t>) In </a:t>
            </a:r>
            <a:r>
              <a:rPr lang="en-US" dirty="0" err="1" smtClean="0"/>
              <a:t>metaconglomerate</a:t>
            </a:r>
            <a:r>
              <a:rPr lang="en-US" dirty="0" smtClean="0"/>
              <a:t>, pebbles and cobbles flatten into a pancake shape without cracking.</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19</a:t>
            </a:fld>
            <a:endParaRPr lang="en-US"/>
          </a:p>
        </p:txBody>
      </p:sp>
    </p:spTree>
    <p:extLst>
      <p:ext uri="{BB962C8B-B14F-4D97-AF65-F5344CB8AC3E}">
        <p14:creationId xmlns:p14="http://schemas.microsoft.com/office/powerpoint/2010/main" val="3681265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stark mountains of northwestern Scotland, outcrops of </a:t>
            </a:r>
            <a:r>
              <a:rPr lang="en-US" dirty="0" err="1" smtClean="0"/>
              <a:t>Lewisian</a:t>
            </a:r>
            <a:r>
              <a:rPr lang="en-US" dirty="0" smtClean="0"/>
              <a:t> Gneiss poke up from the scruffy grass. The rock formed when pre-existing rocks were subjected to high pressures and temperatures, as well as compression and shear, during Precambrian mountain building.</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a:t>
            </a:fld>
            <a:endParaRPr lang="en-US"/>
          </a:p>
        </p:txBody>
      </p:sp>
    </p:spTree>
    <p:extLst>
      <p:ext uri="{BB962C8B-B14F-4D97-AF65-F5344CB8AC3E}">
        <p14:creationId xmlns:p14="http://schemas.microsoft.com/office/powerpoint/2010/main" val="2114016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7.6</a:t>
            </a:r>
            <a:r>
              <a:rPr lang="en-US" dirty="0" smtClean="0"/>
              <a:t>  The formation of gneiss, which takes place at very high temperatures and pressures.</a:t>
            </a:r>
          </a:p>
          <a:p>
            <a:r>
              <a:rPr lang="en-US" dirty="0" smtClean="0"/>
              <a:t>(a) In this outcrop of gneiss in Brazil, some of the layers are only centimeters across. (</a:t>
            </a:r>
            <a:r>
              <a:rPr lang="en-US" dirty="0" err="1" smtClean="0"/>
              <a:t>b</a:t>
            </a:r>
            <a:r>
              <a:rPr lang="en-US" dirty="0" smtClean="0"/>
              <a:t>) An outcrop of 2.7-billion-year-old metamorphic rock in Ontario, Canada, shows a distinct foliation, in this case defined by alternating bands of light and dark minerals. (</a:t>
            </a:r>
            <a:r>
              <a:rPr lang="en-US" dirty="0" err="1" smtClean="0"/>
              <a:t>c</a:t>
            </a:r>
            <a:r>
              <a:rPr lang="en-US" dirty="0" smtClean="0"/>
              <a:t>) Formation of gneiss, in some cases, involves extreme shear. Original contrasting rock types are smeared into parallel layers. (</a:t>
            </a:r>
            <a:r>
              <a:rPr lang="en-US" dirty="0" err="1" smtClean="0"/>
              <a:t>d</a:t>
            </a:r>
            <a:r>
              <a:rPr lang="en-US" dirty="0" smtClean="0"/>
              <a:t>) Gneiss may also form by metamorphic differentiation, during which chemical reactions cause felsic and mafic minerals to grow in distinct, separate layers.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20</a:t>
            </a:fld>
            <a:endParaRPr lang="en-US"/>
          </a:p>
        </p:txBody>
      </p:sp>
    </p:spTree>
    <p:extLst>
      <p:ext uri="{BB962C8B-B14F-4D97-AF65-F5344CB8AC3E}">
        <p14:creationId xmlns:p14="http://schemas.microsoft.com/office/powerpoint/2010/main" val="38413176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7.6a</a:t>
            </a:r>
            <a:r>
              <a:rPr lang="en-US" dirty="0" smtClean="0"/>
              <a:t>  The formation of gneiss, which takes place at very high temperatures and pressures.</a:t>
            </a:r>
          </a:p>
          <a:p>
            <a:r>
              <a:rPr lang="en-US" dirty="0" smtClean="0"/>
              <a:t>(a) In this outcrop of gneiss in Brazil, some of the layers are only centimeters across.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21</a:t>
            </a:fld>
            <a:endParaRPr lang="en-US"/>
          </a:p>
        </p:txBody>
      </p:sp>
    </p:spTree>
    <p:extLst>
      <p:ext uri="{BB962C8B-B14F-4D97-AF65-F5344CB8AC3E}">
        <p14:creationId xmlns:p14="http://schemas.microsoft.com/office/powerpoint/2010/main" val="988958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7.6b</a:t>
            </a:r>
            <a:r>
              <a:rPr lang="en-US" dirty="0" smtClean="0"/>
              <a:t>  The formation of gneiss, which takes place at very high temperatures and pressures.</a:t>
            </a:r>
          </a:p>
          <a:p>
            <a:r>
              <a:rPr lang="en-US" dirty="0" smtClean="0"/>
              <a:t>(</a:t>
            </a:r>
            <a:r>
              <a:rPr lang="en-US" dirty="0" err="1" smtClean="0"/>
              <a:t>b</a:t>
            </a:r>
            <a:r>
              <a:rPr lang="en-US" dirty="0" smtClean="0"/>
              <a:t>) An outcrop of 2.7-billion-year-old metamorphic rock in Ontario, Canada, shows a distinct foliation, in this case defined by alternating bands of light and dark minerals.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22</a:t>
            </a:fld>
            <a:endParaRPr lang="en-US"/>
          </a:p>
        </p:txBody>
      </p:sp>
    </p:spTree>
    <p:extLst>
      <p:ext uri="{BB962C8B-B14F-4D97-AF65-F5344CB8AC3E}">
        <p14:creationId xmlns:p14="http://schemas.microsoft.com/office/powerpoint/2010/main" val="5058020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7.6c</a:t>
            </a:r>
            <a:r>
              <a:rPr lang="en-US" dirty="0" smtClean="0"/>
              <a:t>  The formation of gneiss, which takes place at very high temperatures and pressures.</a:t>
            </a:r>
          </a:p>
          <a:p>
            <a:r>
              <a:rPr lang="en-US" dirty="0" smtClean="0"/>
              <a:t>(</a:t>
            </a:r>
            <a:r>
              <a:rPr lang="en-US" dirty="0" err="1" smtClean="0"/>
              <a:t>c</a:t>
            </a:r>
            <a:r>
              <a:rPr lang="en-US" dirty="0" smtClean="0"/>
              <a:t>) Formation of gneiss, in some cases, involves extreme shear. Original contrasting rock types are smeared into parallel layers.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23</a:t>
            </a:fld>
            <a:endParaRPr lang="en-US"/>
          </a:p>
        </p:txBody>
      </p:sp>
    </p:spTree>
    <p:extLst>
      <p:ext uri="{BB962C8B-B14F-4D97-AF65-F5344CB8AC3E}">
        <p14:creationId xmlns:p14="http://schemas.microsoft.com/office/powerpoint/2010/main" val="5214873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7.6d</a:t>
            </a:r>
            <a:r>
              <a:rPr lang="en-US" dirty="0" smtClean="0"/>
              <a:t>  The formation of gneiss, which takes place at very high temperatures and pressures.</a:t>
            </a:r>
          </a:p>
          <a:p>
            <a:r>
              <a:rPr lang="en-US" dirty="0" smtClean="0"/>
              <a:t>(</a:t>
            </a:r>
            <a:r>
              <a:rPr lang="en-US" dirty="0" err="1" smtClean="0"/>
              <a:t>d</a:t>
            </a:r>
            <a:r>
              <a:rPr lang="en-US" dirty="0" smtClean="0"/>
              <a:t>) Gneiss may also form by metamorphic differentiation, during which chemical reactions cause felsic and mafic minerals to grow in distinct, separate layers.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24</a:t>
            </a:fld>
            <a:endParaRPr lang="en-US"/>
          </a:p>
        </p:txBody>
      </p:sp>
    </p:spTree>
    <p:extLst>
      <p:ext uri="{BB962C8B-B14F-4D97-AF65-F5344CB8AC3E}">
        <p14:creationId xmlns:p14="http://schemas.microsoft.com/office/powerpoint/2010/main" val="17605754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7.7 </a:t>
            </a:r>
            <a:r>
              <a:rPr lang="en-US" dirty="0" smtClean="0"/>
              <a:t> Examples of quartzite and marble—typically, but not always, these are </a:t>
            </a:r>
            <a:r>
              <a:rPr lang="en-US" dirty="0" err="1" smtClean="0"/>
              <a:t>nonfoliated</a:t>
            </a:r>
            <a:r>
              <a:rPr lang="en-US" dirty="0" smtClean="0"/>
              <a:t> metamorphic rocks.</a:t>
            </a:r>
          </a:p>
          <a:p>
            <a:r>
              <a:rPr lang="en-US" dirty="0" smtClean="0"/>
              <a:t>(a) This </a:t>
            </a:r>
            <a:r>
              <a:rPr lang="en-US" dirty="0" err="1" smtClean="0"/>
              <a:t>unfoliated</a:t>
            </a:r>
            <a:r>
              <a:rPr lang="en-US" dirty="0" smtClean="0"/>
              <a:t> maroon quartzite from Wisconsin breaks on smooth fractures that cut across grains. (</a:t>
            </a:r>
            <a:r>
              <a:rPr lang="en-US" dirty="0" err="1" smtClean="0"/>
              <a:t>b</a:t>
            </a:r>
            <a:r>
              <a:rPr lang="en-US" dirty="0" smtClean="0"/>
              <a:t>) Michelangelo used </a:t>
            </a:r>
            <a:r>
              <a:rPr lang="en-US" dirty="0" err="1" smtClean="0"/>
              <a:t>nonfoliated</a:t>
            </a:r>
            <a:r>
              <a:rPr lang="en-US" dirty="0" smtClean="0"/>
              <a:t> white marble for his spectacular sculptures. (</a:t>
            </a:r>
            <a:r>
              <a:rPr lang="en-US" dirty="0" err="1" smtClean="0"/>
              <a:t>c</a:t>
            </a:r>
            <a:r>
              <a:rPr lang="en-US" dirty="0" smtClean="0"/>
              <a:t>) This marble floor has color banding inherited from original bedding.</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25</a:t>
            </a:fld>
            <a:endParaRPr lang="en-US"/>
          </a:p>
        </p:txBody>
      </p:sp>
    </p:spTree>
    <p:extLst>
      <p:ext uri="{BB962C8B-B14F-4D97-AF65-F5344CB8AC3E}">
        <p14:creationId xmlns:p14="http://schemas.microsoft.com/office/powerpoint/2010/main" val="37056768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7.7a </a:t>
            </a:r>
            <a:r>
              <a:rPr lang="en-US" dirty="0" smtClean="0"/>
              <a:t> Examples of quartzite and marble—typically, but not always, these are </a:t>
            </a:r>
            <a:r>
              <a:rPr lang="en-US" dirty="0" err="1" smtClean="0"/>
              <a:t>nonfoliated</a:t>
            </a:r>
            <a:r>
              <a:rPr lang="en-US" dirty="0" smtClean="0"/>
              <a:t> metamorphic rocks.</a:t>
            </a:r>
          </a:p>
          <a:p>
            <a:r>
              <a:rPr lang="en-US" dirty="0" smtClean="0"/>
              <a:t>(a) This </a:t>
            </a:r>
            <a:r>
              <a:rPr lang="en-US" dirty="0" err="1" smtClean="0"/>
              <a:t>unfoliated</a:t>
            </a:r>
            <a:r>
              <a:rPr lang="en-US" dirty="0" smtClean="0"/>
              <a:t> maroon quartzite from Wisconsin breaks on smooth fractures that cut across grains.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26</a:t>
            </a:fld>
            <a:endParaRPr lang="en-US"/>
          </a:p>
        </p:txBody>
      </p:sp>
    </p:spTree>
    <p:extLst>
      <p:ext uri="{BB962C8B-B14F-4D97-AF65-F5344CB8AC3E}">
        <p14:creationId xmlns:p14="http://schemas.microsoft.com/office/powerpoint/2010/main" val="3648109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7.7b </a:t>
            </a:r>
            <a:r>
              <a:rPr lang="en-US" dirty="0" smtClean="0"/>
              <a:t> Examples of quartzite and marble—typically, but not always, these are </a:t>
            </a:r>
            <a:r>
              <a:rPr lang="en-US" dirty="0" err="1" smtClean="0"/>
              <a:t>nonfoliated</a:t>
            </a:r>
            <a:r>
              <a:rPr lang="en-US" dirty="0" smtClean="0"/>
              <a:t> metamorphic rocks.</a:t>
            </a:r>
          </a:p>
          <a:p>
            <a:r>
              <a:rPr lang="en-US" dirty="0" smtClean="0"/>
              <a:t>(</a:t>
            </a:r>
            <a:r>
              <a:rPr lang="en-US" dirty="0" err="1" smtClean="0"/>
              <a:t>b</a:t>
            </a:r>
            <a:r>
              <a:rPr lang="en-US" dirty="0" smtClean="0"/>
              <a:t>) Michelangelo used </a:t>
            </a:r>
            <a:r>
              <a:rPr lang="en-US" dirty="0" err="1" smtClean="0"/>
              <a:t>nonfoliated</a:t>
            </a:r>
            <a:r>
              <a:rPr lang="en-US" dirty="0" smtClean="0"/>
              <a:t> white marble for his spectacular sculptures.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27</a:t>
            </a:fld>
            <a:endParaRPr lang="en-US"/>
          </a:p>
        </p:txBody>
      </p:sp>
    </p:spTree>
    <p:extLst>
      <p:ext uri="{BB962C8B-B14F-4D97-AF65-F5344CB8AC3E}">
        <p14:creationId xmlns:p14="http://schemas.microsoft.com/office/powerpoint/2010/main" val="12282306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7.7c </a:t>
            </a:r>
            <a:r>
              <a:rPr lang="en-US" dirty="0" smtClean="0"/>
              <a:t> Examples of quartzite and marble—typically, but not always, these are </a:t>
            </a:r>
            <a:r>
              <a:rPr lang="en-US" dirty="0" err="1" smtClean="0"/>
              <a:t>nonfoliated</a:t>
            </a:r>
            <a:r>
              <a:rPr lang="en-US" dirty="0" smtClean="0"/>
              <a:t> metamorphic rocks.</a:t>
            </a:r>
          </a:p>
          <a:p>
            <a:r>
              <a:rPr lang="en-US" dirty="0" smtClean="0"/>
              <a:t>(</a:t>
            </a:r>
            <a:r>
              <a:rPr lang="en-US" dirty="0" err="1" smtClean="0"/>
              <a:t>c</a:t>
            </a:r>
            <a:r>
              <a:rPr lang="en-US" dirty="0" smtClean="0"/>
              <a:t>) This marble floor has color banding inherited from original bedding.</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28</a:t>
            </a:fld>
            <a:endParaRPr lang="en-US"/>
          </a:p>
        </p:txBody>
      </p:sp>
    </p:spTree>
    <p:extLst>
      <p:ext uri="{BB962C8B-B14F-4D97-AF65-F5344CB8AC3E}">
        <p14:creationId xmlns:p14="http://schemas.microsoft.com/office/powerpoint/2010/main" val="5151519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7.8 </a:t>
            </a:r>
            <a:r>
              <a:rPr lang="en-US" dirty="0" smtClean="0"/>
              <a:t> Intensity of metamorphism is indicated by metamorphic grade.</a:t>
            </a:r>
          </a:p>
          <a:p>
            <a:r>
              <a:rPr lang="en-US" dirty="0" smtClean="0"/>
              <a:t>(a) This graph depicts the approximate temperatures and pressures of metamorphic grades. Different conditions occur in different geologic settings. (</a:t>
            </a:r>
            <a:r>
              <a:rPr lang="en-US" dirty="0" err="1" smtClean="0"/>
              <a:t>b</a:t>
            </a:r>
            <a:r>
              <a:rPr lang="en-US" dirty="0" smtClean="0"/>
              <a:t>) Here we see the consequences of the progressive metamorphism of shale and sandstone from low grade to high grade during mountain building. Lines on the right indicate the range of grades in which key metamorphic minerals form. (</a:t>
            </a:r>
            <a:r>
              <a:rPr lang="en-US" dirty="0" err="1" smtClean="0"/>
              <a:t>c</a:t>
            </a:r>
            <a:r>
              <a:rPr lang="en-US" dirty="0" smtClean="0"/>
              <a:t>) Approximate metamorphic zones and </a:t>
            </a:r>
            <a:r>
              <a:rPr lang="en-US" dirty="0" err="1" smtClean="0"/>
              <a:t>isograds</a:t>
            </a:r>
            <a:r>
              <a:rPr lang="en-US" dirty="0" smtClean="0"/>
              <a:t> in the northeastern United States. The minerals listed are index minerals.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29</a:t>
            </a:fld>
            <a:endParaRPr lang="en-US"/>
          </a:p>
        </p:txBody>
      </p:sp>
    </p:spTree>
    <p:extLst>
      <p:ext uri="{BB962C8B-B14F-4D97-AF65-F5344CB8AC3E}">
        <p14:creationId xmlns:p14="http://schemas.microsoft.com/office/powerpoint/2010/main" val="1075275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7.1</a:t>
            </a:r>
            <a:r>
              <a:rPr lang="en-US" dirty="0" smtClean="0"/>
              <a:t>  Metamorphism causes changes in mineral makeup and texture.</a:t>
            </a:r>
          </a:p>
          <a:p>
            <a:r>
              <a:rPr lang="en-US" dirty="0" smtClean="0"/>
              <a:t>(a) A specimen of red shale (left) contains clay, quartz, and iron oxide. When this rock undergoes intense metamorphism, it may change into a gneiss containing different minerals. This gneiss sample (right) contains biotite, quartz, feldspar, and purple garnet. (</a:t>
            </a:r>
            <a:r>
              <a:rPr lang="en-US" dirty="0" err="1" smtClean="0"/>
              <a:t>b</a:t>
            </a:r>
            <a:r>
              <a:rPr lang="en-US" dirty="0" smtClean="0"/>
              <a:t>) The contrast in texture between a </a:t>
            </a:r>
            <a:r>
              <a:rPr lang="en-US" dirty="0" err="1" smtClean="0"/>
              <a:t>protolith</a:t>
            </a:r>
            <a:r>
              <a:rPr lang="en-US" dirty="0" smtClean="0"/>
              <a:t> of </a:t>
            </a:r>
            <a:r>
              <a:rPr lang="en-US" dirty="0" err="1" smtClean="0"/>
              <a:t>fossiliferous</a:t>
            </a:r>
            <a:r>
              <a:rPr lang="en-US" dirty="0" smtClean="0"/>
              <a:t> limestone and a marble formed by metamorphism is evident when viewed through a microscope.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a:t>
            </a:fld>
            <a:endParaRPr lang="en-US"/>
          </a:p>
        </p:txBody>
      </p:sp>
    </p:spTree>
    <p:extLst>
      <p:ext uri="{BB962C8B-B14F-4D97-AF65-F5344CB8AC3E}">
        <p14:creationId xmlns:p14="http://schemas.microsoft.com/office/powerpoint/2010/main" val="23126200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7.8a </a:t>
            </a:r>
            <a:r>
              <a:rPr lang="en-US" dirty="0" smtClean="0"/>
              <a:t> Intensity of metamorphism is indicated by metamorphic grade.</a:t>
            </a:r>
          </a:p>
          <a:p>
            <a:r>
              <a:rPr lang="en-US" dirty="0" smtClean="0"/>
              <a:t>(a) This graph depicts the approximate temperatures and pressures of metamorphic grades. Different conditions occur in different geologic settings.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30</a:t>
            </a:fld>
            <a:endParaRPr lang="en-US"/>
          </a:p>
        </p:txBody>
      </p:sp>
    </p:spTree>
    <p:extLst>
      <p:ext uri="{BB962C8B-B14F-4D97-AF65-F5344CB8AC3E}">
        <p14:creationId xmlns:p14="http://schemas.microsoft.com/office/powerpoint/2010/main" val="37315983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7.8b </a:t>
            </a:r>
            <a:r>
              <a:rPr lang="en-US" dirty="0" smtClean="0"/>
              <a:t> Intensity of metamorphism is indicated by metamorphic grade.</a:t>
            </a:r>
          </a:p>
          <a:p>
            <a:r>
              <a:rPr lang="en-US" dirty="0" smtClean="0"/>
              <a:t>(</a:t>
            </a:r>
            <a:r>
              <a:rPr lang="en-US" dirty="0" err="1" smtClean="0"/>
              <a:t>b</a:t>
            </a:r>
            <a:r>
              <a:rPr lang="en-US" dirty="0" smtClean="0"/>
              <a:t>) Here we see the consequences of the progressive metamorphism of shale and sandstone from low grade to high grade during mountain building. Lines on the right indicate the range of grades in which key metamorphic minerals form.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31</a:t>
            </a:fld>
            <a:endParaRPr lang="en-US"/>
          </a:p>
        </p:txBody>
      </p:sp>
    </p:spTree>
    <p:extLst>
      <p:ext uri="{BB962C8B-B14F-4D97-AF65-F5344CB8AC3E}">
        <p14:creationId xmlns:p14="http://schemas.microsoft.com/office/powerpoint/2010/main" val="15968005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7.8c </a:t>
            </a:r>
            <a:r>
              <a:rPr lang="en-US" dirty="0" smtClean="0"/>
              <a:t> Intensity of metamorphism is indicated by metamorphic grade.</a:t>
            </a:r>
          </a:p>
          <a:p>
            <a:r>
              <a:rPr lang="en-US" dirty="0" smtClean="0"/>
              <a:t>(</a:t>
            </a:r>
            <a:r>
              <a:rPr lang="en-US" dirty="0" err="1" smtClean="0"/>
              <a:t>c</a:t>
            </a:r>
            <a:r>
              <a:rPr lang="en-US" dirty="0" smtClean="0"/>
              <a:t>) Approximate metamorphic zones and </a:t>
            </a:r>
            <a:r>
              <a:rPr lang="en-US" dirty="0" err="1" smtClean="0"/>
              <a:t>isograds</a:t>
            </a:r>
            <a:r>
              <a:rPr lang="en-US" dirty="0" smtClean="0"/>
              <a:t> in the northeastern United States. The minerals listed are index minerals.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32</a:t>
            </a:fld>
            <a:endParaRPr lang="en-US"/>
          </a:p>
        </p:txBody>
      </p:sp>
    </p:spTree>
    <p:extLst>
      <p:ext uri="{BB962C8B-B14F-4D97-AF65-F5344CB8AC3E}">
        <p14:creationId xmlns:p14="http://schemas.microsoft.com/office/powerpoint/2010/main" val="15248520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Bx7.1</a:t>
            </a:r>
            <a:r>
              <a:rPr lang="en-US" dirty="0" smtClean="0"/>
              <a:t>  The common metamorphic </a:t>
            </a:r>
            <a:r>
              <a:rPr lang="en-US" dirty="0" err="1" smtClean="0"/>
              <a:t>facies</a:t>
            </a:r>
            <a:r>
              <a:rPr lang="en-US" dirty="0" smtClean="0"/>
              <a:t>. The boundaries between the </a:t>
            </a:r>
            <a:r>
              <a:rPr lang="en-US" dirty="0" err="1" smtClean="0"/>
              <a:t>facies</a:t>
            </a:r>
            <a:r>
              <a:rPr lang="en-US" dirty="0" smtClean="0"/>
              <a:t> are depicted as wide bands because they are gradational and approximate. Note that some </a:t>
            </a:r>
            <a:r>
              <a:rPr lang="en-US" dirty="0" err="1" smtClean="0"/>
              <a:t>amphibolite-facies</a:t>
            </a:r>
            <a:r>
              <a:rPr lang="en-US" dirty="0" smtClean="0"/>
              <a:t> rocks and all </a:t>
            </a:r>
            <a:r>
              <a:rPr lang="en-US" dirty="0" err="1" smtClean="0"/>
              <a:t>granulite-facies</a:t>
            </a:r>
            <a:r>
              <a:rPr lang="en-US" dirty="0" smtClean="0"/>
              <a:t> rocks form at pressure-temperature conditions to the right of the melting curve for wet granite. Thus, such metamorphic rocks develop only if the </a:t>
            </a:r>
            <a:r>
              <a:rPr lang="en-US" dirty="0" err="1" smtClean="0"/>
              <a:t>protolith</a:t>
            </a:r>
            <a:r>
              <a:rPr lang="en-US" dirty="0" smtClean="0"/>
              <a:t> is dry. One of the </a:t>
            </a:r>
            <a:r>
              <a:rPr lang="en-US" dirty="0" err="1" smtClean="0"/>
              <a:t>facies</a:t>
            </a:r>
            <a:r>
              <a:rPr lang="en-US" dirty="0" smtClean="0"/>
              <a:t> depicted on the graph is not mentioned in the text: specifically, P-P (</a:t>
            </a:r>
            <a:r>
              <a:rPr lang="en-US" dirty="0" err="1" smtClean="0"/>
              <a:t>prehnite-pumpellyite</a:t>
            </a:r>
            <a:r>
              <a:rPr lang="en-US" dirty="0" smtClean="0"/>
              <a:t>) </a:t>
            </a:r>
            <a:r>
              <a:rPr lang="en-US" dirty="0" err="1" smtClean="0"/>
              <a:t>facies</a:t>
            </a:r>
            <a:r>
              <a:rPr lang="en-US" dirty="0" smtClean="0"/>
              <a:t>, named for two metamorphic minerals.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33</a:t>
            </a:fld>
            <a:endParaRPr lang="en-US"/>
          </a:p>
        </p:txBody>
      </p:sp>
    </p:spTree>
    <p:extLst>
      <p:ext uri="{BB962C8B-B14F-4D97-AF65-F5344CB8AC3E}">
        <p14:creationId xmlns:p14="http://schemas.microsoft.com/office/powerpoint/2010/main" val="222625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SEE FOR YOURSELF…</a:t>
            </a:r>
          </a:p>
          <a:p>
            <a:r>
              <a:rPr lang="en-US" dirty="0" smtClean="0"/>
              <a:t>PILBARA CRATON, WESTERN AUSTRALIA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34</a:t>
            </a:fld>
            <a:endParaRPr lang="en-US"/>
          </a:p>
        </p:txBody>
      </p:sp>
    </p:spTree>
    <p:extLst>
      <p:ext uri="{BB962C8B-B14F-4D97-AF65-F5344CB8AC3E}">
        <p14:creationId xmlns:p14="http://schemas.microsoft.com/office/powerpoint/2010/main" val="22572318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GEOLOGY AT A GLANCE</a:t>
            </a:r>
          </a:p>
          <a:p>
            <a:r>
              <a:rPr lang="en-US" dirty="0" smtClean="0"/>
              <a:t>Environments of Metamorphism</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35</a:t>
            </a:fld>
            <a:endParaRPr lang="en-US"/>
          </a:p>
        </p:txBody>
      </p:sp>
    </p:spTree>
    <p:extLst>
      <p:ext uri="{BB962C8B-B14F-4D97-AF65-F5344CB8AC3E}">
        <p14:creationId xmlns:p14="http://schemas.microsoft.com/office/powerpoint/2010/main" val="18326359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GEOLOGY AT A GLANCE</a:t>
            </a:r>
          </a:p>
          <a:p>
            <a:r>
              <a:rPr lang="en-US" dirty="0" smtClean="0"/>
              <a:t>Environments of Metamorphism</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36</a:t>
            </a:fld>
            <a:endParaRPr lang="en-US"/>
          </a:p>
        </p:txBody>
      </p:sp>
    </p:spTree>
    <p:extLst>
      <p:ext uri="{BB962C8B-B14F-4D97-AF65-F5344CB8AC3E}">
        <p14:creationId xmlns:p14="http://schemas.microsoft.com/office/powerpoint/2010/main" val="37366072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GEOLOGY AT A GLANCE</a:t>
            </a:r>
          </a:p>
          <a:p>
            <a:r>
              <a:rPr lang="en-US" dirty="0" smtClean="0"/>
              <a:t>Environments of Metamorphism</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37</a:t>
            </a:fld>
            <a:endParaRPr lang="en-US"/>
          </a:p>
        </p:txBody>
      </p:sp>
    </p:spTree>
    <p:extLst>
      <p:ext uri="{BB962C8B-B14F-4D97-AF65-F5344CB8AC3E}">
        <p14:creationId xmlns:p14="http://schemas.microsoft.com/office/powerpoint/2010/main" val="8076431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GEOLOGY AT A GLANCE</a:t>
            </a:r>
          </a:p>
          <a:p>
            <a:r>
              <a:rPr lang="en-US" dirty="0" smtClean="0"/>
              <a:t>Environments of Metamorphism</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38</a:t>
            </a:fld>
            <a:endParaRPr lang="en-US"/>
          </a:p>
        </p:txBody>
      </p:sp>
    </p:spTree>
    <p:extLst>
      <p:ext uri="{BB962C8B-B14F-4D97-AF65-F5344CB8AC3E}">
        <p14:creationId xmlns:p14="http://schemas.microsoft.com/office/powerpoint/2010/main" val="35647193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GEOLOGY AT A GLANCE</a:t>
            </a:r>
          </a:p>
          <a:p>
            <a:r>
              <a:rPr lang="en-US" dirty="0" smtClean="0"/>
              <a:t>Environments of Metamorphism</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39</a:t>
            </a:fld>
            <a:endParaRPr lang="en-US"/>
          </a:p>
        </p:txBody>
      </p:sp>
    </p:spTree>
    <p:extLst>
      <p:ext uri="{BB962C8B-B14F-4D97-AF65-F5344CB8AC3E}">
        <p14:creationId xmlns:p14="http://schemas.microsoft.com/office/powerpoint/2010/main" val="3266029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7.1a</a:t>
            </a:r>
            <a:r>
              <a:rPr lang="en-US" dirty="0" smtClean="0"/>
              <a:t>  Metamorphism causes changes in mineral makeup and texture.</a:t>
            </a:r>
          </a:p>
          <a:p>
            <a:r>
              <a:rPr lang="en-US" dirty="0" smtClean="0"/>
              <a:t>(a) A specimen of red shale (left) contains clay, quartz, and iron oxide. When this rock undergoes intense metamorphism, it may change into a gneiss containing different minerals. This gneiss sample (right) contains biotite, quartz, feldspar, and purple garnet.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a:t>
            </a:fld>
            <a:endParaRPr lang="en-US"/>
          </a:p>
        </p:txBody>
      </p:sp>
    </p:spTree>
    <p:extLst>
      <p:ext uri="{BB962C8B-B14F-4D97-AF65-F5344CB8AC3E}">
        <p14:creationId xmlns:p14="http://schemas.microsoft.com/office/powerpoint/2010/main" val="23650678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Bx7.2a</a:t>
            </a:r>
            <a:r>
              <a:rPr lang="en-US" dirty="0" smtClean="0"/>
              <a:t>  When metamorphosed, common mud becomes stronger and more durable.</a:t>
            </a:r>
          </a:p>
          <a:p>
            <a:r>
              <a:rPr lang="en-US" dirty="0" smtClean="0"/>
              <a:t>(a) Mud can be shaped into blocks that, when dried, were used to build this house in Peru.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40</a:t>
            </a:fld>
            <a:endParaRPr lang="en-US"/>
          </a:p>
        </p:txBody>
      </p:sp>
    </p:spTree>
    <p:extLst>
      <p:ext uri="{BB962C8B-B14F-4D97-AF65-F5344CB8AC3E}">
        <p14:creationId xmlns:p14="http://schemas.microsoft.com/office/powerpoint/2010/main" val="23531192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Bx7.2b</a:t>
            </a:r>
            <a:r>
              <a:rPr lang="en-US" dirty="0" smtClean="0"/>
              <a:t>  When metamorphosed, common mud becomes stronger and more durable.</a:t>
            </a:r>
          </a:p>
          <a:p>
            <a:r>
              <a:rPr lang="en-US" dirty="0" smtClean="0"/>
              <a:t>(</a:t>
            </a:r>
            <a:r>
              <a:rPr lang="en-US" dirty="0" err="1" smtClean="0"/>
              <a:t>b</a:t>
            </a:r>
            <a:r>
              <a:rPr lang="en-US" dirty="0" smtClean="0"/>
              <a:t>) Baking the mud turns it into much harder brick.</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41</a:t>
            </a:fld>
            <a:endParaRPr lang="en-US"/>
          </a:p>
        </p:txBody>
      </p:sp>
    </p:spTree>
    <p:extLst>
      <p:ext uri="{BB962C8B-B14F-4D97-AF65-F5344CB8AC3E}">
        <p14:creationId xmlns:p14="http://schemas.microsoft.com/office/powerpoint/2010/main" val="14918942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Bx7.2c</a:t>
            </a:r>
            <a:r>
              <a:rPr lang="en-US" dirty="0" smtClean="0"/>
              <a:t>  When metamorphosed, common mud becomes stronger and more durable.</a:t>
            </a:r>
          </a:p>
          <a:p>
            <a:r>
              <a:rPr lang="en-US" dirty="0" smtClean="0"/>
              <a:t>(</a:t>
            </a:r>
            <a:r>
              <a:rPr lang="en-US" dirty="0" err="1" smtClean="0"/>
              <a:t>c</a:t>
            </a:r>
            <a:r>
              <a:rPr lang="en-US" dirty="0" smtClean="0"/>
              <a:t>) At high temperatures, mud turns into porcelain, as in this plate from China.</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42</a:t>
            </a:fld>
            <a:endParaRPr lang="en-US"/>
          </a:p>
        </p:txBody>
      </p:sp>
    </p:spTree>
    <p:extLst>
      <p:ext uri="{BB962C8B-B14F-4D97-AF65-F5344CB8AC3E}">
        <p14:creationId xmlns:p14="http://schemas.microsoft.com/office/powerpoint/2010/main" val="8891275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7.9 </a:t>
            </a:r>
            <a:r>
              <a:rPr lang="en-US" dirty="0" smtClean="0"/>
              <a:t> Geologic settings of metamorphism.</a:t>
            </a:r>
          </a:p>
          <a:p>
            <a:r>
              <a:rPr lang="en-US" dirty="0" smtClean="0"/>
              <a:t>(a) Heat radiated from a large </a:t>
            </a:r>
            <a:r>
              <a:rPr lang="en-US" dirty="0" err="1" smtClean="0"/>
              <a:t>pluton</a:t>
            </a:r>
            <a:r>
              <a:rPr lang="en-US" dirty="0" smtClean="0"/>
              <a:t> can produce a metamorphic aureole, in which </a:t>
            </a:r>
            <a:r>
              <a:rPr lang="en-US" dirty="0" err="1" smtClean="0"/>
              <a:t>hornfels</a:t>
            </a:r>
            <a:r>
              <a:rPr lang="en-US" dirty="0" smtClean="0"/>
              <a:t> develops. Grade decreases progressively away from the </a:t>
            </a:r>
            <a:r>
              <a:rPr lang="en-US" dirty="0" err="1" smtClean="0"/>
              <a:t>pluton</a:t>
            </a:r>
            <a:r>
              <a:rPr lang="en-US" dirty="0" smtClean="0"/>
              <a:t> contact. (</a:t>
            </a:r>
            <a:r>
              <a:rPr lang="en-US" dirty="0" err="1" smtClean="0"/>
              <a:t>b</a:t>
            </a:r>
            <a:r>
              <a:rPr lang="en-US" dirty="0" smtClean="0"/>
              <a:t>) Shearing of a rock under plastic conditions causes original crystals to divide into tiny crystals without breaking to form a </a:t>
            </a:r>
            <a:r>
              <a:rPr lang="en-US" dirty="0" err="1" smtClean="0"/>
              <a:t>mylonite</a:t>
            </a:r>
            <a:r>
              <a:rPr lang="en-US" dirty="0" smtClean="0"/>
              <a:t>. (</a:t>
            </a:r>
            <a:r>
              <a:rPr lang="en-US" dirty="0" err="1" smtClean="0"/>
              <a:t>c</a:t>
            </a:r>
            <a:r>
              <a:rPr lang="en-US" dirty="0" smtClean="0"/>
              <a:t>) </a:t>
            </a:r>
            <a:r>
              <a:rPr lang="en-US" dirty="0" err="1" smtClean="0"/>
              <a:t>Dynamothermal</a:t>
            </a:r>
            <a:r>
              <a:rPr lang="en-US" dirty="0" smtClean="0"/>
              <a:t> metamorphism happens when one part of the crust shoves over another part, so that rocks once near the surface end up at great depth. (</a:t>
            </a:r>
            <a:r>
              <a:rPr lang="en-US" dirty="0" err="1" smtClean="0"/>
              <a:t>d</a:t>
            </a:r>
            <a:r>
              <a:rPr lang="en-US" dirty="0" smtClean="0"/>
              <a:t>) The rising magma at a ridge axis heats water, which then </a:t>
            </a:r>
            <a:r>
              <a:rPr lang="en-US" dirty="0" err="1" smtClean="0"/>
              <a:t>convects</a:t>
            </a:r>
            <a:r>
              <a:rPr lang="en-US" dirty="0" smtClean="0"/>
              <a:t>. The hot water reacts with the crust and forms metamorphic minerals.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43</a:t>
            </a:fld>
            <a:endParaRPr lang="en-US"/>
          </a:p>
        </p:txBody>
      </p:sp>
    </p:spTree>
    <p:extLst>
      <p:ext uri="{BB962C8B-B14F-4D97-AF65-F5344CB8AC3E}">
        <p14:creationId xmlns:p14="http://schemas.microsoft.com/office/powerpoint/2010/main" val="12565514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7.9a </a:t>
            </a:r>
            <a:r>
              <a:rPr lang="en-US" dirty="0" smtClean="0"/>
              <a:t> Geologic settings of metamorphism.</a:t>
            </a:r>
          </a:p>
          <a:p>
            <a:r>
              <a:rPr lang="en-US" dirty="0" smtClean="0"/>
              <a:t>(a) Heat radiated from a large </a:t>
            </a:r>
            <a:r>
              <a:rPr lang="en-US" dirty="0" err="1" smtClean="0"/>
              <a:t>pluton</a:t>
            </a:r>
            <a:r>
              <a:rPr lang="en-US" dirty="0" smtClean="0"/>
              <a:t> can produce a metamorphic aureole, in which </a:t>
            </a:r>
            <a:r>
              <a:rPr lang="en-US" dirty="0" err="1" smtClean="0"/>
              <a:t>hornfels</a:t>
            </a:r>
            <a:r>
              <a:rPr lang="en-US" dirty="0" smtClean="0"/>
              <a:t> develops. Grade decreases progressively away from the </a:t>
            </a:r>
            <a:r>
              <a:rPr lang="en-US" dirty="0" err="1" smtClean="0"/>
              <a:t>pluton</a:t>
            </a:r>
            <a:r>
              <a:rPr lang="en-US" dirty="0" smtClean="0"/>
              <a:t> contact.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44</a:t>
            </a:fld>
            <a:endParaRPr lang="en-US"/>
          </a:p>
        </p:txBody>
      </p:sp>
    </p:spTree>
    <p:extLst>
      <p:ext uri="{BB962C8B-B14F-4D97-AF65-F5344CB8AC3E}">
        <p14:creationId xmlns:p14="http://schemas.microsoft.com/office/powerpoint/2010/main" val="41613741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7.9b </a:t>
            </a:r>
            <a:r>
              <a:rPr lang="en-US" dirty="0" smtClean="0"/>
              <a:t> Geologic settings of metamorphism.</a:t>
            </a:r>
          </a:p>
          <a:p>
            <a:r>
              <a:rPr lang="en-US" dirty="0" smtClean="0"/>
              <a:t>(</a:t>
            </a:r>
            <a:r>
              <a:rPr lang="en-US" dirty="0" err="1" smtClean="0"/>
              <a:t>b</a:t>
            </a:r>
            <a:r>
              <a:rPr lang="en-US" dirty="0" smtClean="0"/>
              <a:t>) Shearing of a rock under plastic conditions causes original crystals to divide into tiny crystals without breaking to form a </a:t>
            </a:r>
            <a:r>
              <a:rPr lang="en-US" dirty="0" err="1" smtClean="0"/>
              <a:t>mylonite</a:t>
            </a:r>
            <a:r>
              <a:rPr lang="en-US" dirty="0" smtClean="0"/>
              <a: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45</a:t>
            </a:fld>
            <a:endParaRPr lang="en-US"/>
          </a:p>
        </p:txBody>
      </p:sp>
    </p:spTree>
    <p:extLst>
      <p:ext uri="{BB962C8B-B14F-4D97-AF65-F5344CB8AC3E}">
        <p14:creationId xmlns:p14="http://schemas.microsoft.com/office/powerpoint/2010/main" val="27070338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7.9c </a:t>
            </a:r>
            <a:r>
              <a:rPr lang="en-US" dirty="0" smtClean="0"/>
              <a:t> Geologic settings of metamorphism.</a:t>
            </a:r>
          </a:p>
          <a:p>
            <a:r>
              <a:rPr lang="en-US" dirty="0" smtClean="0"/>
              <a:t>(</a:t>
            </a:r>
            <a:r>
              <a:rPr lang="en-US" dirty="0" err="1" smtClean="0"/>
              <a:t>c</a:t>
            </a:r>
            <a:r>
              <a:rPr lang="en-US" dirty="0" smtClean="0"/>
              <a:t>) </a:t>
            </a:r>
            <a:r>
              <a:rPr lang="en-US" dirty="0" err="1" smtClean="0"/>
              <a:t>Dynamothermal</a:t>
            </a:r>
            <a:r>
              <a:rPr lang="en-US" dirty="0" smtClean="0"/>
              <a:t> metamorphism happens when one part of the crust shoves over another part, so that rocks once near the surface end up at great depth.</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46</a:t>
            </a:fld>
            <a:endParaRPr lang="en-US"/>
          </a:p>
        </p:txBody>
      </p:sp>
    </p:spTree>
    <p:extLst>
      <p:ext uri="{BB962C8B-B14F-4D97-AF65-F5344CB8AC3E}">
        <p14:creationId xmlns:p14="http://schemas.microsoft.com/office/powerpoint/2010/main" val="31706967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7.9d </a:t>
            </a:r>
            <a:r>
              <a:rPr lang="en-US" dirty="0" smtClean="0"/>
              <a:t> Geologic settings of metamorphism.</a:t>
            </a:r>
          </a:p>
          <a:p>
            <a:r>
              <a:rPr lang="en-US" dirty="0" smtClean="0"/>
              <a:t>(</a:t>
            </a:r>
            <a:r>
              <a:rPr lang="en-US" dirty="0" err="1" smtClean="0"/>
              <a:t>d</a:t>
            </a:r>
            <a:r>
              <a:rPr lang="en-US" dirty="0" smtClean="0"/>
              <a:t>) The rising magma at a ridge axis heats water, which then </a:t>
            </a:r>
            <a:r>
              <a:rPr lang="en-US" dirty="0" err="1" smtClean="0"/>
              <a:t>convects</a:t>
            </a:r>
            <a:r>
              <a:rPr lang="en-US" dirty="0" smtClean="0"/>
              <a:t>. The hot water reacts with the crust and forms metamorphic minerals.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47</a:t>
            </a:fld>
            <a:endParaRPr lang="en-US"/>
          </a:p>
        </p:txBody>
      </p:sp>
    </p:spTree>
    <p:extLst>
      <p:ext uri="{BB962C8B-B14F-4D97-AF65-F5344CB8AC3E}">
        <p14:creationId xmlns:p14="http://schemas.microsoft.com/office/powerpoint/2010/main" val="32836102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SEE FOR YOURSELF…</a:t>
            </a:r>
          </a:p>
          <a:p>
            <a:r>
              <a:rPr lang="en-US" dirty="0" smtClean="0"/>
              <a:t>WIND RIVER MOUNTAINS, WYOMING</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48</a:t>
            </a:fld>
            <a:endParaRPr lang="en-US"/>
          </a:p>
        </p:txBody>
      </p:sp>
    </p:spTree>
    <p:extLst>
      <p:ext uri="{BB962C8B-B14F-4D97-AF65-F5344CB8AC3E}">
        <p14:creationId xmlns:p14="http://schemas.microsoft.com/office/powerpoint/2010/main" val="19412552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SEE FOR YOURSELF…</a:t>
            </a:r>
          </a:p>
          <a:p>
            <a:r>
              <a:rPr lang="en-US" dirty="0" smtClean="0"/>
              <a:t>CANADIAN SHIELD, EAST OF HUDSON BAY</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49</a:t>
            </a:fld>
            <a:endParaRPr lang="en-US"/>
          </a:p>
        </p:txBody>
      </p:sp>
    </p:spTree>
    <p:extLst>
      <p:ext uri="{BB962C8B-B14F-4D97-AF65-F5344CB8AC3E}">
        <p14:creationId xmlns:p14="http://schemas.microsoft.com/office/powerpoint/2010/main" val="632527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7.1b</a:t>
            </a:r>
            <a:r>
              <a:rPr lang="en-US" dirty="0" smtClean="0"/>
              <a:t>  Metamorphism causes changes in mineral makeup and texture.</a:t>
            </a:r>
          </a:p>
          <a:p>
            <a:r>
              <a:rPr lang="en-US" dirty="0" smtClean="0"/>
              <a:t>(</a:t>
            </a:r>
            <a:r>
              <a:rPr lang="en-US" dirty="0" err="1" smtClean="0"/>
              <a:t>b</a:t>
            </a:r>
            <a:r>
              <a:rPr lang="en-US" dirty="0" smtClean="0"/>
              <a:t>) The contrast in texture between a </a:t>
            </a:r>
            <a:r>
              <a:rPr lang="en-US" dirty="0" err="1" smtClean="0"/>
              <a:t>protolith</a:t>
            </a:r>
            <a:r>
              <a:rPr lang="en-US" dirty="0" smtClean="0"/>
              <a:t> of </a:t>
            </a:r>
            <a:r>
              <a:rPr lang="en-US" dirty="0" err="1" smtClean="0"/>
              <a:t>fossiliferous</a:t>
            </a:r>
            <a:r>
              <a:rPr lang="en-US" dirty="0" smtClean="0"/>
              <a:t> limestone and a marble formed by metamorphism is evident when viewed through a microscope.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a:t>
            </a:fld>
            <a:endParaRPr lang="en-US"/>
          </a:p>
        </p:txBody>
      </p:sp>
    </p:spTree>
    <p:extLst>
      <p:ext uri="{BB962C8B-B14F-4D97-AF65-F5344CB8AC3E}">
        <p14:creationId xmlns:p14="http://schemas.microsoft.com/office/powerpoint/2010/main" val="34965494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7.10</a:t>
            </a:r>
            <a:r>
              <a:rPr lang="en-US" dirty="0" smtClean="0"/>
              <a:t>  Processes that bring metamorphic rock back to Earth’s surface. Three phenomena contribute to exhumation of rocks at depth. Here the red dot (representing metamorphic rocks formed at the base of a mountain range) gets progressively closer to the surface over time.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50</a:t>
            </a:fld>
            <a:endParaRPr lang="en-US"/>
          </a:p>
        </p:txBody>
      </p:sp>
    </p:spTree>
    <p:extLst>
      <p:ext uri="{BB962C8B-B14F-4D97-AF65-F5344CB8AC3E}">
        <p14:creationId xmlns:p14="http://schemas.microsoft.com/office/powerpoint/2010/main" val="21481763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7.11 </a:t>
            </a:r>
            <a:r>
              <a:rPr lang="en-US" dirty="0" smtClean="0"/>
              <a:t> A map showing the distribution of shields, areas where broad expanses of Precambrian crust, including Precambrian metamorphic rocks, crop out.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51</a:t>
            </a:fld>
            <a:endParaRPr lang="en-US"/>
          </a:p>
        </p:txBody>
      </p:sp>
    </p:spTree>
    <p:extLst>
      <p:ext uri="{BB962C8B-B14F-4D97-AF65-F5344CB8AC3E}">
        <p14:creationId xmlns:p14="http://schemas.microsoft.com/office/powerpoint/2010/main" val="427941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7.2 </a:t>
            </a:r>
            <a:r>
              <a:rPr lang="en-US" dirty="0" smtClean="0"/>
              <a:t> Metamorphic processes, as seen through a microscope.</a:t>
            </a:r>
          </a:p>
          <a:p>
            <a:r>
              <a:rPr lang="en-US" dirty="0" smtClean="0"/>
              <a:t>(a) Mineral grains </a:t>
            </a:r>
            <a:r>
              <a:rPr lang="en-US" dirty="0" err="1" smtClean="0"/>
              <a:t>recrystallize</a:t>
            </a:r>
            <a:r>
              <a:rPr lang="en-US" dirty="0" smtClean="0"/>
              <a:t> to form new, interlocking grains of the same mineral. Typically, grains get larger. (</a:t>
            </a:r>
            <a:r>
              <a:rPr lang="en-US" dirty="0" err="1" smtClean="0"/>
              <a:t>b</a:t>
            </a:r>
            <a:r>
              <a:rPr lang="en-US" dirty="0" smtClean="0"/>
              <a:t>) Chemical reactions change the original assemblage of minerals into a new, metamorphic assemblage of minerals. (</a:t>
            </a:r>
            <a:r>
              <a:rPr lang="en-US" dirty="0" err="1" smtClean="0"/>
              <a:t>c</a:t>
            </a:r>
            <a:r>
              <a:rPr lang="en-US" dirty="0" smtClean="0"/>
              <a:t>) Pressure solution dissolves grains on the sides undergoing more pressure and precipitates new mineral material where the pressure is lower. Arrows indicate the squeezing direction. (</a:t>
            </a:r>
            <a:r>
              <a:rPr lang="en-US" dirty="0" err="1" smtClean="0"/>
              <a:t>d</a:t>
            </a:r>
            <a:r>
              <a:rPr lang="en-US" dirty="0" smtClean="0"/>
              <a:t>) Plastic deformation changes the shape of grains—without breaking them—as a result of squeezing or shear at high temperatures.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a:t>
            </a:fld>
            <a:endParaRPr lang="en-US"/>
          </a:p>
        </p:txBody>
      </p:sp>
    </p:spTree>
    <p:extLst>
      <p:ext uri="{BB962C8B-B14F-4D97-AF65-F5344CB8AC3E}">
        <p14:creationId xmlns:p14="http://schemas.microsoft.com/office/powerpoint/2010/main" val="3691940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7.3 </a:t>
            </a:r>
            <a:r>
              <a:rPr lang="en-US" dirty="0" smtClean="0"/>
              <a:t> Compression and shear change rock grains during metamorphism.</a:t>
            </a:r>
          </a:p>
          <a:p>
            <a:r>
              <a:rPr lang="en-US" dirty="0" smtClean="0"/>
              <a:t>(a) A standing house of cards is subject only to air pressure, which is equal from all sides. When you step on the cards, they are pushed downward because of the vertical compression. (</a:t>
            </a:r>
            <a:r>
              <a:rPr lang="en-US" dirty="0" err="1" smtClean="0"/>
              <a:t>b</a:t>
            </a:r>
            <a:r>
              <a:rPr lang="en-US" dirty="0" smtClean="0"/>
              <a:t>) Here horizontal compression flattens a dough ball between wood blocks. (</a:t>
            </a:r>
            <a:r>
              <a:rPr lang="en-US" dirty="0" err="1" smtClean="0"/>
              <a:t>c</a:t>
            </a:r>
            <a:r>
              <a:rPr lang="en-US" dirty="0" smtClean="0"/>
              <a:t>) A shear stress acts parallel to a surface. Here shear smears out a deck of cards parallel to a table top. (</a:t>
            </a:r>
            <a:r>
              <a:rPr lang="en-US" dirty="0" err="1" smtClean="0"/>
              <a:t>d</a:t>
            </a:r>
            <a:r>
              <a:rPr lang="en-US" dirty="0" smtClean="0"/>
              <a:t>) Compression and shear can transform </a:t>
            </a:r>
            <a:r>
              <a:rPr lang="en-US" dirty="0" err="1" smtClean="0"/>
              <a:t>equant</a:t>
            </a:r>
            <a:r>
              <a:rPr lang="en-US" dirty="0" smtClean="0"/>
              <a:t> grains into </a:t>
            </a:r>
            <a:r>
              <a:rPr lang="en-US" dirty="0" err="1" smtClean="0"/>
              <a:t>inequant</a:t>
            </a:r>
            <a:r>
              <a:rPr lang="en-US" dirty="0" smtClean="0"/>
              <a:t> grains. </a:t>
            </a:r>
            <a:r>
              <a:rPr lang="en-US" dirty="0" err="1" smtClean="0"/>
              <a:t>Inequant</a:t>
            </a:r>
            <a:r>
              <a:rPr lang="en-US" dirty="0" smtClean="0"/>
              <a:t> grains can be elongate (cigar-shaped) or platy (pancake-shaped). (</a:t>
            </a:r>
            <a:r>
              <a:rPr lang="en-US" dirty="0" err="1" smtClean="0"/>
              <a:t>e</a:t>
            </a:r>
            <a:r>
              <a:rPr lang="en-US" dirty="0" smtClean="0"/>
              <a:t>) In metamorphic rock, </a:t>
            </a:r>
            <a:r>
              <a:rPr lang="en-US" dirty="0" err="1" smtClean="0"/>
              <a:t>inequant</a:t>
            </a:r>
            <a:r>
              <a:rPr lang="en-US" dirty="0" smtClean="0"/>
              <a:t> grains may be aligned to form a preferred orientation. As seen through a microscope, the flat planes of grains are perpendicular to the compression direction.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a:t>
            </a:fld>
            <a:endParaRPr lang="en-US"/>
          </a:p>
        </p:txBody>
      </p:sp>
    </p:spTree>
    <p:extLst>
      <p:ext uri="{BB962C8B-B14F-4D97-AF65-F5344CB8AC3E}">
        <p14:creationId xmlns:p14="http://schemas.microsoft.com/office/powerpoint/2010/main" val="531878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7.3a </a:t>
            </a:r>
            <a:r>
              <a:rPr lang="en-US" dirty="0" smtClean="0"/>
              <a:t> Compression and shear change rock grains during metamorphism.</a:t>
            </a:r>
          </a:p>
          <a:p>
            <a:r>
              <a:rPr lang="en-US" dirty="0" smtClean="0"/>
              <a:t>(a) A standing house of cards is subject only to air pressure, which is equal from all sides. When you step on the cards, they are pushed downward because of the vertical compression.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a:t>
            </a:fld>
            <a:endParaRPr lang="en-US"/>
          </a:p>
        </p:txBody>
      </p:sp>
    </p:spTree>
    <p:extLst>
      <p:ext uri="{BB962C8B-B14F-4D97-AF65-F5344CB8AC3E}">
        <p14:creationId xmlns:p14="http://schemas.microsoft.com/office/powerpoint/2010/main" val="160123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7.3b </a:t>
            </a:r>
            <a:r>
              <a:rPr lang="en-US" dirty="0" smtClean="0"/>
              <a:t> Compression and shear change rock grains during metamorphism.</a:t>
            </a:r>
          </a:p>
          <a:p>
            <a:r>
              <a:rPr lang="en-US" dirty="0" smtClean="0"/>
              <a:t>(</a:t>
            </a:r>
            <a:r>
              <a:rPr lang="en-US" dirty="0" err="1" smtClean="0"/>
              <a:t>b</a:t>
            </a:r>
            <a:r>
              <a:rPr lang="en-US" dirty="0" smtClean="0"/>
              <a:t>) Here horizontal compression flattens a dough ball between wood blocks.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a:t>
            </a:fld>
            <a:endParaRPr lang="en-US"/>
          </a:p>
        </p:txBody>
      </p:sp>
    </p:spTree>
    <p:extLst>
      <p:ext uri="{BB962C8B-B14F-4D97-AF65-F5344CB8AC3E}">
        <p14:creationId xmlns:p14="http://schemas.microsoft.com/office/powerpoint/2010/main" val="138378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a:t>
            </a:r>
            <a:r>
              <a:rPr lang="en-US" sz="1200" dirty="0">
                <a:latin typeface="Arial"/>
                <a:cs typeface="Arial"/>
              </a:rPr>
              <a:t>Edition </a:t>
            </a:r>
          </a:p>
          <a:p>
            <a:pPr algn="r"/>
            <a:r>
              <a:rPr lang="en-US" sz="1200" dirty="0">
                <a:latin typeface="Arial"/>
                <a:cs typeface="Arial"/>
              </a:rPr>
              <a:t>Copyright © </a:t>
            </a:r>
            <a:r>
              <a:rPr lang="en-US" sz="1200" dirty="0" smtClean="0">
                <a:latin typeface="Arial"/>
                <a:cs typeface="Arial"/>
              </a:rPr>
              <a:t>2016 </a:t>
            </a:r>
            <a:r>
              <a:rPr lang="en-US" sz="1200" dirty="0">
                <a:latin typeface="Arial"/>
                <a:cs typeface="Arial"/>
              </a:rPr>
              <a:t>W. W. Norton &amp; Company</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Box 5"/>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685800" y="228600"/>
            <a:ext cx="7772400" cy="1524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5715" name="Rectangle 3"/>
          <p:cNvSpPr>
            <a:spLocks noGrp="1" noChangeArrowheads="1"/>
          </p:cNvSpPr>
          <p:nvPr>
            <p:ph type="body" idx="1"/>
          </p:nvPr>
        </p:nvSpPr>
        <p:spPr bwMode="auto">
          <a:xfrm>
            <a:off x="685800" y="1905000"/>
            <a:ext cx="7772400" cy="4191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717" name="Rectangle 5"/>
          <p:cNvSpPr>
            <a:spLocks noGrp="1" noChangeArrowheads="1"/>
          </p:cNvSpPr>
          <p:nvPr>
            <p:ph type="ftr" sz="quarter" idx="3"/>
          </p:nvPr>
        </p:nvSpPr>
        <p:spPr bwMode="auto">
          <a:xfrm>
            <a:off x="685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mn-ea"/>
                <a:cs typeface="+mn-cs"/>
              </a:defRPr>
            </a:lvl1pPr>
          </a:lstStyle>
          <a:p>
            <a:endParaRPr lang="en-US"/>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2pPr>
      <a:lvl3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3pPr>
      <a:lvl4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4pPr>
      <a:lvl5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6pPr>
      <a:lvl7pPr marL="9144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7pPr>
      <a:lvl8pPr marL="13716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8pPr>
      <a:lvl9pPr marL="18288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9pPr>
    </p:titleStyle>
    <p:bodyStyle>
      <a:lvl1pPr marL="342900" indent="-342900" algn="l" rtl="0" fontAlgn="base">
        <a:spcBef>
          <a:spcPct val="20000"/>
        </a:spcBef>
        <a:spcAft>
          <a:spcPct val="0"/>
        </a:spcAft>
        <a:buFont typeface="Wingdings" charset="2"/>
        <a:buChar char="s"/>
        <a:defRPr sz="3200">
          <a:solidFill>
            <a:schemeClr val="tx1"/>
          </a:solidFill>
          <a:latin typeface="+mn-lt"/>
          <a:ea typeface="+mn-ea"/>
          <a:cs typeface="+mn-cs"/>
        </a:defRPr>
      </a:lvl1pPr>
      <a:lvl2pPr marL="742950" indent="-285750" algn="l" rtl="0" fontAlgn="base">
        <a:spcBef>
          <a:spcPct val="20000"/>
        </a:spcBef>
        <a:spcAft>
          <a:spcPct val="0"/>
        </a:spcAft>
        <a:buFont typeface="Wingdings" charset="2"/>
        <a:buChar char="s"/>
        <a:defRPr sz="2800">
          <a:solidFill>
            <a:schemeClr val="tx1"/>
          </a:solidFill>
          <a:latin typeface="+mn-lt"/>
          <a:ea typeface="+mn-ea"/>
          <a:cs typeface="+mn-cs"/>
        </a:defRPr>
      </a:lvl2pPr>
      <a:lvl3pPr marL="1143000" indent="-228600" algn="l" rtl="0" fontAlgn="base">
        <a:spcBef>
          <a:spcPct val="20000"/>
        </a:spcBef>
        <a:spcAft>
          <a:spcPct val="0"/>
        </a:spcAft>
        <a:buFont typeface="Wingdings" charset="2"/>
        <a:buChar char="s"/>
        <a:defRPr sz="2400">
          <a:solidFill>
            <a:schemeClr val="tx1"/>
          </a:solidFill>
          <a:latin typeface="+mn-lt"/>
          <a:ea typeface="+mn-ea"/>
          <a:cs typeface="+mn-cs"/>
        </a:defRPr>
      </a:lvl3pPr>
      <a:lvl4pPr marL="1600200" indent="-228600" algn="l" rtl="0" fontAlgn="base">
        <a:spcBef>
          <a:spcPct val="20000"/>
        </a:spcBef>
        <a:spcAft>
          <a:spcPct val="0"/>
        </a:spcAft>
        <a:buFont typeface="Wingdings" charset="2"/>
        <a:buChar char="s"/>
        <a:defRPr sz="2000">
          <a:solidFill>
            <a:schemeClr val="tx1"/>
          </a:solidFill>
          <a:latin typeface="+mn-lt"/>
          <a:ea typeface="+mn-ea"/>
          <a:cs typeface="+mn-cs"/>
        </a:defRPr>
      </a:lvl4pPr>
      <a:lvl5pPr marL="2057400" indent="-228600" algn="l" rtl="0" fontAlgn="base">
        <a:spcBef>
          <a:spcPct val="20000"/>
        </a:spcBef>
        <a:spcAft>
          <a:spcPct val="0"/>
        </a:spcAft>
        <a:buFont typeface="Wingdings" charset="2"/>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5" name="Rectangle 25"/>
          <p:cNvSpPr>
            <a:spLocks noGrp="1" noChangeArrowheads="1"/>
          </p:cNvSpPr>
          <p:nvPr/>
        </p:nvSpPr>
        <p:spPr bwMode="auto">
          <a:xfrm>
            <a:off x="1371600" y="4572000"/>
            <a:ext cx="6400800" cy="1524000"/>
          </a:xfrm>
          <a:prstGeom prst="rect">
            <a:avLst/>
          </a:prstGeom>
          <a:noFill/>
          <a:ln w="9525">
            <a:noFill/>
            <a:miter lim="800000"/>
            <a:headEnd/>
            <a:tailEnd/>
          </a:ln>
          <a:effectLst/>
        </p:spPr>
        <p:txBody>
          <a:bodyPr>
            <a:prstTxWarp prst="textNoShape">
              <a:avLst/>
            </a:prstTxWarp>
          </a:bodyPr>
          <a:lstStyle/>
          <a:p>
            <a:pPr algn="ctr"/>
            <a:r>
              <a:rPr lang="en-US" sz="2800" b="1" dirty="0">
                <a:solidFill>
                  <a:schemeClr val="tx2"/>
                </a:solidFill>
                <a:latin typeface="Verdana" charset="0"/>
              </a:rPr>
              <a:t>Chapter</a:t>
            </a:r>
            <a:r>
              <a:rPr lang="en-US" sz="2800" b="1" dirty="0" smtClean="0">
                <a:solidFill>
                  <a:schemeClr val="tx2"/>
                </a:solidFill>
                <a:latin typeface="Verdana" charset="0"/>
              </a:rPr>
              <a:t> 7</a:t>
            </a:r>
          </a:p>
          <a:p>
            <a:pPr algn="ctr"/>
            <a:r>
              <a:rPr lang="en-US" sz="2800" dirty="0" smtClean="0">
                <a:solidFill>
                  <a:schemeClr val="tx2"/>
                </a:solidFill>
                <a:latin typeface="Verdana" charset="0"/>
              </a:rPr>
              <a:t>Metamorphism:</a:t>
            </a:r>
          </a:p>
          <a:p>
            <a:pPr algn="ctr"/>
            <a:r>
              <a:rPr lang="en-US" sz="2800" dirty="0" smtClean="0">
                <a:solidFill>
                  <a:schemeClr val="tx2"/>
                </a:solidFill>
                <a:latin typeface="Verdana" charset="0"/>
              </a:rPr>
              <a:t>A Process of Change</a:t>
            </a:r>
            <a:endParaRPr lang="en-US" sz="2800" dirty="0">
              <a:solidFill>
                <a:schemeClr val="tx2"/>
              </a:solidFill>
              <a:latin typeface="Verdana" charset="0"/>
            </a:endParaRPr>
          </a:p>
        </p:txBody>
      </p:sp>
      <p:sp>
        <p:nvSpPr>
          <p:cNvPr id="102426" name="Text Box 26"/>
          <p:cNvSpPr txBox="1">
            <a:spLocks noChangeArrowheads="1"/>
          </p:cNvSpPr>
          <p:nvPr/>
        </p:nvSpPr>
        <p:spPr bwMode="auto">
          <a:xfrm>
            <a:off x="0" y="6477000"/>
            <a:ext cx="9144000" cy="274638"/>
          </a:xfrm>
          <a:prstGeom prst="rect">
            <a:avLst/>
          </a:prstGeom>
          <a:noFill/>
          <a:ln w="9525">
            <a:noFill/>
            <a:miter lim="800000"/>
            <a:headEnd/>
            <a:tailEnd/>
          </a:ln>
          <a:effectLst/>
        </p:spPr>
        <p:txBody>
          <a:bodyPr>
            <a:prstTxWarp prst="textNoShape">
              <a:avLst/>
            </a:prstTxWarp>
            <a:spAutoFit/>
          </a:bodyPr>
          <a:lstStyle/>
          <a:p>
            <a:pPr algn="ctr"/>
            <a:r>
              <a:rPr lang="en-US" sz="1200" b="1" dirty="0">
                <a:solidFill>
                  <a:schemeClr val="tx2"/>
                </a:solidFill>
                <a:latin typeface="Verdana" charset="0"/>
              </a:rPr>
              <a:t>©</a:t>
            </a:r>
            <a:r>
              <a:rPr lang="en-US" sz="1200" b="1" dirty="0" smtClean="0">
                <a:solidFill>
                  <a:schemeClr val="tx2"/>
                </a:solidFill>
                <a:latin typeface="Verdana" charset="0"/>
              </a:rPr>
              <a:t>2016 </a:t>
            </a:r>
            <a:r>
              <a:rPr lang="en-US" sz="1200" b="1" dirty="0">
                <a:solidFill>
                  <a:schemeClr val="tx2"/>
                </a:solidFill>
                <a:latin typeface="Verdana" charset="0"/>
              </a:rPr>
              <a:t>W. W. Norton &amp; Company, Inc.</a:t>
            </a:r>
          </a:p>
        </p:txBody>
      </p:sp>
      <p:sp>
        <p:nvSpPr>
          <p:cNvPr id="102427" name="Text Box 27"/>
          <p:cNvSpPr txBox="1">
            <a:spLocks noChangeArrowheads="1"/>
          </p:cNvSpPr>
          <p:nvPr/>
        </p:nvSpPr>
        <p:spPr bwMode="auto">
          <a:xfrm>
            <a:off x="933450" y="914400"/>
            <a:ext cx="7277100" cy="457200"/>
          </a:xfrm>
          <a:prstGeom prst="rect">
            <a:avLst/>
          </a:prstGeom>
          <a:noFill/>
          <a:ln w="9525">
            <a:noFill/>
            <a:miter lim="800000"/>
            <a:headEnd/>
            <a:tailEnd/>
          </a:ln>
          <a:effectLst/>
        </p:spPr>
        <p:txBody>
          <a:bodyPr>
            <a:prstTxWarp prst="textNoShape">
              <a:avLst/>
            </a:prstTxWarp>
            <a:spAutoFit/>
          </a:bodyPr>
          <a:lstStyle/>
          <a:p>
            <a:pPr algn="ctr"/>
            <a:r>
              <a:rPr lang="en-US">
                <a:solidFill>
                  <a:schemeClr val="tx2"/>
                </a:solidFill>
                <a:latin typeface="Verdana" charset="0"/>
              </a:rPr>
              <a:t>Stephen Marshak</a:t>
            </a:r>
          </a:p>
        </p:txBody>
      </p:sp>
      <p:sp>
        <p:nvSpPr>
          <p:cNvPr id="102428" name="Text Box 28"/>
          <p:cNvSpPr txBox="1">
            <a:spLocks noChangeArrowheads="1"/>
          </p:cNvSpPr>
          <p:nvPr/>
        </p:nvSpPr>
        <p:spPr bwMode="auto">
          <a:xfrm>
            <a:off x="3213894" y="3413125"/>
            <a:ext cx="2716212" cy="396875"/>
          </a:xfrm>
          <a:prstGeom prst="rect">
            <a:avLst/>
          </a:prstGeom>
          <a:noFill/>
          <a:ln w="9525">
            <a:noFill/>
            <a:miter lim="800000"/>
            <a:headEnd/>
            <a:tailEnd/>
          </a:ln>
          <a:effectLst/>
        </p:spPr>
        <p:txBody>
          <a:bodyPr>
            <a:prstTxWarp prst="textNoShape">
              <a:avLst/>
            </a:prstTxWarp>
            <a:spAutoFit/>
          </a:bodyPr>
          <a:lstStyle/>
          <a:p>
            <a:pPr algn="ctr"/>
            <a:r>
              <a:rPr lang="en-US" sz="2000" b="1">
                <a:solidFill>
                  <a:schemeClr val="tx2"/>
                </a:solidFill>
                <a:latin typeface="Verdana" charset="0"/>
              </a:rPr>
              <a:t>FIFTH EDITION</a:t>
            </a:r>
            <a:endParaRPr lang="en-US">
              <a:solidFill>
                <a:schemeClr val="tx2"/>
              </a:solidFill>
              <a:ea typeface="ＭＳ Ｐゴシック" charset="-128"/>
              <a:cs typeface="ＭＳ Ｐゴシック" charset="-128"/>
            </a:endParaRPr>
          </a:p>
        </p:txBody>
      </p:sp>
      <p:sp>
        <p:nvSpPr>
          <p:cNvPr id="102429" name="Line 29"/>
          <p:cNvSpPr>
            <a:spLocks noChangeShapeType="1"/>
          </p:cNvSpPr>
          <p:nvPr/>
        </p:nvSpPr>
        <p:spPr bwMode="auto">
          <a:xfrm>
            <a:off x="0" y="762000"/>
            <a:ext cx="9144000" cy="0"/>
          </a:xfrm>
          <a:prstGeom prst="line">
            <a:avLst/>
          </a:prstGeom>
          <a:noFill/>
          <a:ln w="25400" cap="flat" cmpd="sng" algn="ctr">
            <a:solidFill>
              <a:srgbClr val="E88C2A"/>
            </a:solidFill>
            <a:prstDash val="solid"/>
            <a:round/>
            <a:headEnd type="none" w="med" len="med"/>
            <a:tailEnd type="none" w="med" len="med"/>
          </a:ln>
          <a:effectLst/>
        </p:spPr>
        <p:txBody>
          <a:bodyPr wrap="none" anchor="ctr">
            <a:prstTxWarp prst="textNoShape">
              <a:avLst/>
            </a:prstTxWarp>
          </a:bodyPr>
          <a:lstStyle/>
          <a:p>
            <a:endParaRPr lang="en-US"/>
          </a:p>
        </p:txBody>
      </p:sp>
      <p:sp>
        <p:nvSpPr>
          <p:cNvPr id="102430" name="Line 30"/>
          <p:cNvSpPr>
            <a:spLocks noChangeShapeType="1"/>
          </p:cNvSpPr>
          <p:nvPr/>
        </p:nvSpPr>
        <p:spPr bwMode="auto">
          <a:xfrm>
            <a:off x="0" y="3962400"/>
            <a:ext cx="9144000" cy="0"/>
          </a:xfrm>
          <a:prstGeom prst="line">
            <a:avLst/>
          </a:prstGeom>
          <a:noFill/>
          <a:ln w="25400" cap="flat" cmpd="sng" algn="ctr">
            <a:solidFill>
              <a:srgbClr val="E88C2A"/>
            </a:solidFill>
            <a:prstDash val="solid"/>
            <a:round/>
            <a:headEnd type="none" w="med" len="med"/>
            <a:tailEnd type="none" w="med" len="med"/>
          </a:ln>
          <a:effectLst/>
        </p:spPr>
        <p:txBody>
          <a:bodyPr wrap="none" anchor="ctr">
            <a:prstTxWarp prst="textNoShape">
              <a:avLst/>
            </a:prstTxWarp>
          </a:bodyPr>
          <a:lstStyle/>
          <a:p>
            <a:endParaRPr lang="en-US"/>
          </a:p>
        </p:txBody>
      </p:sp>
      <p:sp>
        <p:nvSpPr>
          <p:cNvPr id="102431" name="Rectangle 31"/>
          <p:cNvSpPr>
            <a:spLocks noGrp="1" noChangeArrowheads="1"/>
          </p:cNvSpPr>
          <p:nvPr/>
        </p:nvSpPr>
        <p:spPr bwMode="auto">
          <a:xfrm>
            <a:off x="0" y="1447800"/>
            <a:ext cx="9144000" cy="1905000"/>
          </a:xfrm>
          <a:prstGeom prst="rect">
            <a:avLst/>
          </a:prstGeom>
          <a:noFill/>
          <a:ln w="9525">
            <a:noFill/>
            <a:miter lim="800000"/>
            <a:headEnd/>
            <a:tailEnd/>
          </a:ln>
          <a:effectLst/>
        </p:spPr>
        <p:txBody>
          <a:bodyPr anchor="ctr">
            <a:prstTxWarp prst="textNoShape">
              <a:avLst/>
            </a:prstTxWarp>
          </a:bodyPr>
          <a:lstStyle/>
          <a:p>
            <a:pPr algn="ctr"/>
            <a:r>
              <a:rPr lang="en-US" sz="4400" b="1" dirty="0" smtClean="0">
                <a:solidFill>
                  <a:schemeClr val="tx2"/>
                </a:solidFill>
                <a:latin typeface="Verdana" charset="0"/>
              </a:rPr>
              <a:t>ESSENTIALS OF</a:t>
            </a:r>
          </a:p>
          <a:p>
            <a:pPr algn="ctr"/>
            <a:r>
              <a:rPr lang="en-US" sz="6800" b="1" dirty="0" smtClean="0">
                <a:solidFill>
                  <a:srgbClr val="E88C2A"/>
                </a:solidFill>
                <a:latin typeface="Verdana" charset="0"/>
              </a:rPr>
              <a:t>Geology</a:t>
            </a:r>
            <a:endParaRPr lang="en-US" sz="6800" b="1" dirty="0">
              <a:solidFill>
                <a:srgbClr val="E88C2A"/>
              </a:solidFill>
              <a:latin typeface="Verdana"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sists of two parts. The first part demonstrates a deck of cards lying on a table and set hand on top of the deck. The second one depicts the effect of moving top of the deck parallel to the table. This is an example of shear."/>
          <p:cNvPicPr>
            <a:picLocks noChangeAspect="1"/>
          </p:cNvPicPr>
          <p:nvPr/>
        </p:nvPicPr>
        <p:blipFill>
          <a:blip r:embed="rId3"/>
          <a:stretch>
            <a:fillRect/>
          </a:stretch>
        </p:blipFill>
        <p:spPr>
          <a:xfrm>
            <a:off x="304800" y="1613916"/>
            <a:ext cx="8534400" cy="3249168"/>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sists of two parts representing different states of grains: before and after compression and shear. This figure shows that ball-shaped grains can be transformed into elongated (cigar-shaped) or platy (pancake-shaped) ones because of both compression and shear. Therefore, the joint effect of compression and shear is that rocks change shape without breaking."/>
          <p:cNvPicPr>
            <a:picLocks noChangeAspect="1"/>
          </p:cNvPicPr>
          <p:nvPr/>
        </p:nvPicPr>
        <p:blipFill>
          <a:blip r:embed="rId3"/>
          <a:stretch>
            <a:fillRect/>
          </a:stretch>
        </p:blipFill>
        <p:spPr>
          <a:xfrm>
            <a:off x="685800" y="318516"/>
            <a:ext cx="7772400" cy="5839968"/>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alignment of inequant minerals in a rock results in a preferred orientation. Due to horizontal compression, rock particles become extended and oriented vertically. The direction of preferred orientation makes the right angle with the horizontal."/>
          <p:cNvPicPr>
            <a:picLocks noChangeAspect="1"/>
          </p:cNvPicPr>
          <p:nvPr/>
        </p:nvPicPr>
        <p:blipFill>
          <a:blip r:embed="rId3"/>
          <a:stretch>
            <a:fillRect/>
          </a:stretch>
        </p:blipFill>
        <p:spPr>
          <a:xfrm>
            <a:off x="1176528" y="318516"/>
            <a:ext cx="6790944" cy="5839968"/>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and b. Part a depicts a block of slate, which is formed by metamorphism of shale or mudstone under relatively low pressures and temperatures. Part a also shows a worker who splits slaty cleavage into thin sheets for producing roof shingles. Part b demonstrates the formation of slaty cleavage during the process of compression. Cuboid piece of rock subjected to a horizontal compression shapes as a wave, such that ribbed surfaces form on its vertical faces. One can observe slaty cleavage on the surface of some cliffs."/>
          <p:cNvPicPr>
            <a:picLocks noChangeAspect="1"/>
          </p:cNvPicPr>
          <p:nvPr/>
        </p:nvPicPr>
        <p:blipFill>
          <a:blip r:embed="rId3"/>
          <a:stretch>
            <a:fillRect/>
          </a:stretch>
        </p:blipFill>
        <p:spPr>
          <a:xfrm>
            <a:off x="384047" y="318516"/>
            <a:ext cx="8375904" cy="5839968"/>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depicts a block of slate, which is formed by metamorphism of shale or mudstone under relatively low pressures and temperatures. Part a also shows a worker who splits slaty cleavage into thin sheets for producing roof shingles."/>
          <p:cNvPicPr>
            <a:picLocks noChangeAspect="1"/>
          </p:cNvPicPr>
          <p:nvPr/>
        </p:nvPicPr>
        <p:blipFill>
          <a:blip r:embed="rId3"/>
          <a:stretch>
            <a:fillRect/>
          </a:stretch>
        </p:blipFill>
        <p:spPr>
          <a:xfrm>
            <a:off x="304800" y="1781555"/>
            <a:ext cx="8534400" cy="2913888"/>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ormation of slaty cleavage during the process of compression is demonstrated. Cuboid piece of rock subjected to a horizontal compression shapes as a wave, such that ribbed surfaces form on its vertical faces. One can observe slaty cleavage on the surface of some cliffs."/>
          <p:cNvPicPr>
            <a:picLocks noChangeAspect="1"/>
          </p:cNvPicPr>
          <p:nvPr/>
        </p:nvPicPr>
        <p:blipFill>
          <a:blip r:embed="rId3"/>
          <a:stretch>
            <a:fillRect/>
          </a:stretch>
        </p:blipFill>
        <p:spPr>
          <a:xfrm>
            <a:off x="304800" y="1748027"/>
            <a:ext cx="8534400" cy="2980944"/>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divided into three parts, labeled a to c. These parts demonstrates the examples of foliated metamorphic rocks – phyllite, schist, and metaconglomerate. Phyllite depicted in part a is a fine-grained metamorphic rock with a foliation caused by the preferred orientation of very inegrained white mica, whose parallelism gives a silky sheen known as phyllitic luster. Part b shows the second example of foliated metamorphic rock - schist. Schist is a medium to a coarse-grained metamorphic rock that consists of layers of different minerals such as coarse mica flakes and unlike phyllite, schist forms at a higher temperature. Finally, metaconglomerate represented in part c is the result of the transformation of a protolith of conglomerate under the metamorphic conditions. Specifically, pressure solution and plastic deformation flattens pebbles and cobbles into pancake-like shapes."/>
          <p:cNvPicPr>
            <a:picLocks noChangeAspect="1"/>
          </p:cNvPicPr>
          <p:nvPr/>
        </p:nvPicPr>
        <p:blipFill>
          <a:blip r:embed="rId3"/>
          <a:stretch>
            <a:fillRect/>
          </a:stretch>
        </p:blipFill>
        <p:spPr>
          <a:xfrm>
            <a:off x="807720" y="318516"/>
            <a:ext cx="7528560" cy="5839968"/>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phyllite. Phyllite is a fine-grained metamorphic rock with a foliation formed by the metamorphism of slate leading to neocrystallization of white mica, whose parallelism gives a silky sheen known as phyllitic luster."/>
          <p:cNvPicPr>
            <a:picLocks noChangeAspect="1"/>
          </p:cNvPicPr>
          <p:nvPr/>
        </p:nvPicPr>
        <p:blipFill>
          <a:blip r:embed="rId3"/>
          <a:stretch>
            <a:fillRect/>
          </a:stretch>
        </p:blipFill>
        <p:spPr>
          <a:xfrm>
            <a:off x="304800" y="525779"/>
            <a:ext cx="8534400" cy="542544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schist, which is a medium to a coarse-grained metamorphic rock that consists of layers of different minerals such as coarse mica flakes."/>
          <p:cNvPicPr>
            <a:picLocks noChangeAspect="1"/>
          </p:cNvPicPr>
          <p:nvPr/>
        </p:nvPicPr>
        <p:blipFill>
          <a:blip r:embed="rId3"/>
          <a:stretch>
            <a:fillRect/>
          </a:stretch>
        </p:blipFill>
        <p:spPr>
          <a:xfrm>
            <a:off x="1109471" y="318516"/>
            <a:ext cx="6925056" cy="5839968"/>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metaconglomerate, which is the result of the transformation of a protolith of conglomerate under the metamorphic conditions. Specifically, pressure solution and plastic deformation flattens pebbles and cobbles into pancake-like shapes."/>
          <p:cNvPicPr>
            <a:picLocks noChangeAspect="1"/>
          </p:cNvPicPr>
          <p:nvPr/>
        </p:nvPicPr>
        <p:blipFill>
          <a:blip r:embed="rId3"/>
          <a:stretch>
            <a:fillRect/>
          </a:stretch>
        </p:blipFill>
        <p:spPr>
          <a:xfrm>
            <a:off x="304800" y="318516"/>
            <a:ext cx="8534400" cy="5839968"/>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represents a grey gneiss rock on a slope of the hill. The rock surface is covered with darker grey patterns."/>
          <p:cNvPicPr>
            <a:picLocks noChangeAspect="1"/>
          </p:cNvPicPr>
          <p:nvPr/>
        </p:nvPicPr>
        <p:blipFill>
          <a:blip r:embed="rId3"/>
          <a:stretch>
            <a:fillRect/>
          </a:stretch>
        </p:blipFill>
        <p:spPr>
          <a:xfrm>
            <a:off x="420623" y="318516"/>
            <a:ext cx="8302752" cy="5839968"/>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divided into four parts, labeled a to d. Part a represents outcrop of gneiss, which is located in Brazil and is composed of alternating dark-colored and light-colored layers. A dark color of layers is ensured by a high concentration of mafic minerals while a light color of layers is the consequence of a high concentration of felsic minerals. Some of the layers represented in the figure are only centimeters across. Part b shows a geologist who examines a 2.7 billion-year-old gneiss from the Canadian Shield of Ontario. The structure of this outcrop of gneiss has a distinct foliation. Part c represents the formation of gneissic banding when the protolith undergoes an extreme amount of shearing. Such shearing transforms the protolith into aligned sheets. Finally, part d demonstrates the formation of gneissic banding caused by metamorphic differentiation during which chemical reactions segregate different minerals into different layers."/>
          <p:cNvPicPr>
            <a:picLocks noChangeAspect="1"/>
          </p:cNvPicPr>
          <p:nvPr/>
        </p:nvPicPr>
        <p:blipFill>
          <a:blip r:embed="rId3"/>
          <a:stretch>
            <a:fillRect/>
          </a:stretch>
        </p:blipFill>
        <p:spPr>
          <a:xfrm>
            <a:off x="1423416" y="318516"/>
            <a:ext cx="6297168" cy="5839968"/>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n outcrop of gneiss, which is located in Brazil and is composed of alternating dark-colored and light-colored layers. A dark color of layers is ensured by a high concentration of mafic minerals while a light color of layers is the consequence of a high concentration of felsic minerals. Some of the layers represented in the figure are only centimeters across."/>
          <p:cNvPicPr>
            <a:picLocks noChangeAspect="1"/>
          </p:cNvPicPr>
          <p:nvPr/>
        </p:nvPicPr>
        <p:blipFill>
          <a:blip r:embed="rId3"/>
          <a:stretch>
            <a:fillRect/>
          </a:stretch>
        </p:blipFill>
        <p:spPr>
          <a:xfrm>
            <a:off x="393191" y="318516"/>
            <a:ext cx="8357616" cy="5839968"/>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geologist who examines a 2.7 billion-year-old gneiss from the Canadian Shield of Ontario. The structure of this outcrop of gneiss has a distinct foliation."/>
          <p:cNvPicPr>
            <a:picLocks noChangeAspect="1"/>
          </p:cNvPicPr>
          <p:nvPr/>
        </p:nvPicPr>
        <p:blipFill>
          <a:blip r:embed="rId3"/>
          <a:stretch>
            <a:fillRect/>
          </a:stretch>
        </p:blipFill>
        <p:spPr>
          <a:xfrm>
            <a:off x="304800" y="684276"/>
            <a:ext cx="8534400" cy="5108448"/>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ormation of gneissic banding when the protolith undergoes an extreme amount of shearing is shown. Such shearing flattens initially equant mafic components, and transforms the protolith into aligned sheets."/>
          <p:cNvPicPr>
            <a:picLocks noChangeAspect="1"/>
          </p:cNvPicPr>
          <p:nvPr/>
        </p:nvPicPr>
        <p:blipFill>
          <a:blip r:embed="rId3"/>
          <a:stretch>
            <a:fillRect/>
          </a:stretch>
        </p:blipFill>
        <p:spPr>
          <a:xfrm>
            <a:off x="304800" y="1522476"/>
            <a:ext cx="8534400" cy="3432048"/>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ormation of gneissic banding caused by metamorphic differentiation during which chemical reactions segregate different minerals into different layers, and felsic and mafic minerals growth is depicted."/>
          <p:cNvPicPr>
            <a:picLocks noChangeAspect="1"/>
          </p:cNvPicPr>
          <p:nvPr/>
        </p:nvPicPr>
        <p:blipFill>
          <a:blip r:embed="rId3"/>
          <a:stretch>
            <a:fillRect/>
          </a:stretch>
        </p:blipFill>
        <p:spPr>
          <a:xfrm>
            <a:off x="304800" y="1937003"/>
            <a:ext cx="8534400" cy="2602992"/>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b, and c. Part a represents maroon quartzite and quartz sandstone, which is the protolith of quartzite. Quartzite looks glassier than sandstone and does not have the grainy, sandpaper-like surface characteristic of sandstone. Part b demonstrates an Italian marble quarry with blocks of creamy white marble. Marble whose protolith is limestone, consists of interlocking calcite crystals and has a uniform texture. One of Michelangelo’s masterpieces created from marble is also depicted in part b. Part c shows a marble floor and unmetamorhosed limestone whose fossils and bedding are visible. This foliated marble has different colors because the original protolith contained layers with different impurities and shear caused the marble to flow plastically."/>
          <p:cNvPicPr>
            <a:picLocks noChangeAspect="1"/>
          </p:cNvPicPr>
          <p:nvPr/>
        </p:nvPicPr>
        <p:blipFill>
          <a:blip r:embed="rId3"/>
          <a:stretch>
            <a:fillRect/>
          </a:stretch>
        </p:blipFill>
        <p:spPr>
          <a:xfrm>
            <a:off x="893064" y="318516"/>
            <a:ext cx="7357872" cy="5839968"/>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maroon quartzite and quartz sandstone, which is the protolith of quartzite. Quartzite looks glassier than sandstone and does not have the grainy, sandpaper-like surface characteristic of sandstone."/>
          <p:cNvPicPr>
            <a:picLocks noChangeAspect="1"/>
          </p:cNvPicPr>
          <p:nvPr/>
        </p:nvPicPr>
        <p:blipFill>
          <a:blip r:embed="rId3"/>
          <a:stretch>
            <a:fillRect/>
          </a:stretch>
        </p:blipFill>
        <p:spPr>
          <a:xfrm>
            <a:off x="304800" y="1303020"/>
            <a:ext cx="8534400" cy="387096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n Italian marble quarry with blocks of creamy white marble. Marble whose protolith is limestone consists of interlocking calcite crystals and has a uniform texture. One of Michelangelo’s masterpieces created from marble is also depicted."/>
          <p:cNvPicPr>
            <a:picLocks noChangeAspect="1"/>
          </p:cNvPicPr>
          <p:nvPr/>
        </p:nvPicPr>
        <p:blipFill>
          <a:blip r:embed="rId3"/>
          <a:stretch>
            <a:fillRect/>
          </a:stretch>
        </p:blipFill>
        <p:spPr>
          <a:xfrm>
            <a:off x="2532888" y="318516"/>
            <a:ext cx="4078224" cy="5839968"/>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marble floor and unmetamorhosed limestone whose fossils and bedding are visible. This foliated marble has different colors because the original protolith contained layers with different impurities and shear caused the marble to flow plastically."/>
          <p:cNvPicPr>
            <a:picLocks noChangeAspect="1"/>
          </p:cNvPicPr>
          <p:nvPr/>
        </p:nvPicPr>
        <p:blipFill>
          <a:blip r:embed="rId3"/>
          <a:stretch>
            <a:fillRect/>
          </a:stretch>
        </p:blipFill>
        <p:spPr>
          <a:xfrm>
            <a:off x="304800" y="934211"/>
            <a:ext cx="8534400" cy="4608576"/>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b, and c. Part a is the xy plot representing different conditions, such as temperature, pressure, and depth, under which metamorphism happens. Pressure increases from top to bottom along the vertical axis, from 0 kilobars to 10 kilobars. Temperature increases from left to right along the horizontal axis, from 0 Celsius degrees to 1000 Celsius degrees. There are three bands that causes different grades of contact metamorphism, mountain belt metamorphism, and subduction metamorphism. During contact metamorphism, the grade goes from 300 to 800 Celsius degrees, pressure goes from 1 to 2 kilobars, and depth increases from 1 to 9 kilometers; thus forming a slightly curved line. And metamorphic rocks that forms at relatively low temperatures (between about 250 Celsius degrees and 400 Celsius degrees) are low-grade rocks, and metamorphic rocks that form at relatively high temperatures (over about 600 Celsius degrees) are high-grade rocks. Intermediate-grade rocks form at temperatures between these two extremes. During mountain belt metamorphism, the grade goes from 250 to 850 Celsius degrees, pressure increases from 2 to 11 kilobars, while depth increases from 7 to 35 kilometers; thus forming a slightly curved line. Finally, during subduction metamorphism, the band for blueschist goes from 150 to 300 Celsius degrees, pressure goes from 4 to 11 kilobars of, and depth increases from 15 to 35 kilometers; thus forming a slightly curved line. Moreover, wet granite starts to melt at 650 Celsius degrees, 3.5 kilobars of pressure, and 10 kilometers deep; and wet basalt starts to melt at 850 Celsius degrees, 6 kilobars of pressure, and 18 kilometers deep. Part b demonstrates the fact that depending on the level of the metamorphic grade, different metamorphic mineral assemblages are formed. Moreover, at the higher level of the metamorphic grade the recrystallization and neocrystallization tend to produce coarser grains and new mineral assemblages more intensively. For example, clay and chlorite are formed at the relatively low level of the metamorphic grade while staurolite, kyanite, sillimanite, garnet are formed at the relatively high level of the metamorphic grade. Part c depicts metamorphic zones, which are regions between two isograds. For example, rocks in central New York State were not metamorphosed while rocks eastward into central Massachusetts were intensely metamorphosed. Therefore, it means that there are several metamorphic zones between central New York State and central Massachusetts. Moreover, one metamorphic zone differs from the other by the level of the metamorphic grade and as a result by the presence of index minerals."/>
          <p:cNvPicPr>
            <a:picLocks noChangeAspect="1"/>
          </p:cNvPicPr>
          <p:nvPr/>
        </p:nvPicPr>
        <p:blipFill>
          <a:blip r:embed="rId3"/>
          <a:stretch>
            <a:fillRect/>
          </a:stretch>
        </p:blipFill>
        <p:spPr>
          <a:xfrm>
            <a:off x="1828800" y="320773"/>
            <a:ext cx="5486400" cy="5835453"/>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divided into two parts - a and b. Part a depicts how the process of metamorphism may transform a specimen of red shale into a gneiss. Part b shows metamorphism of protolith of fossiliferous limestone, leading to the formation of crystals of calcite that can be viewed through a microscope."/>
          <p:cNvPicPr>
            <a:picLocks noChangeAspect="1"/>
          </p:cNvPicPr>
          <p:nvPr/>
        </p:nvPicPr>
        <p:blipFill>
          <a:blip r:embed="rId3"/>
          <a:stretch>
            <a:fillRect/>
          </a:stretch>
        </p:blipFill>
        <p:spPr>
          <a:xfrm>
            <a:off x="1993392" y="318516"/>
            <a:ext cx="5157216" cy="5839968"/>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xy plot represents different conditions, such as temperature, pressure, and depth, under which metamorphism happens. Pressure increases from top to bottom along the vertical axis, from 0 kilobars to 10 kilobars. Temperature increases from left to right along the horizontal axis, from 0 Celsius degrees to 1000 Celsius degrees. There are three bands that causes different grades of contact metamorphism, mountain belt metamorphism, and subduction metamorphism. During contact metamorphism, the grade goes from 300 to 800 Celsius degrees, pressure goes from 1 to 2 kilobars, and depth increases from 1 to 9 kilometers; thus forming a slightly curved line. And metamorphic rocks that form at relatively low temperatures (between about 250 Celsius degrees and 400 Celsius degrees) are low-grade rocks, and metamorphic rocks that form at relatively high temperatures (over about 600 Celsius degrees) are high-grade rocks. Intermediate-grade rocks form at temperatures between these two extremes. During mountain belt metamorphism, the grade goes from 250 to 850 Celsius degrees, pressure increases from 2 to 11 kilobars, while depth increases from 7 to 35 kilometers; thus forming a slightly curved line. Finally, during subduction metamorphism, the band for blueschist goes from 150 to 300 Celsius degrees, pressure goes from 4 to 11 kilobars, and depth increases from 15 to 35 kilometers, forming a slightly curved line. Moreover, wet granite starts to melt at 650 Celsius degrees, 3.5 kilobars of pressure, and 10 kilometers deep; and wet basalt starts to melt at 850 Celsius degrees, 6 kilobars of pressure, and 18 kilometers deep."/>
          <p:cNvPicPr>
            <a:picLocks noChangeAspect="1"/>
          </p:cNvPicPr>
          <p:nvPr/>
        </p:nvPicPr>
        <p:blipFill>
          <a:blip r:embed="rId3"/>
          <a:stretch>
            <a:fillRect/>
          </a:stretch>
        </p:blipFill>
        <p:spPr>
          <a:xfrm>
            <a:off x="304800" y="1062227"/>
            <a:ext cx="8534400" cy="4352544"/>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fferent metamorphic mineral assemblages are formed depending on the level of the metamorphic grade. Moreover, at the higher level of the metamorphic grade the recrystallization and neocrystallization tend to produce coarser grains and new mineral assemblages more intensively. For example, clay and chlorite are formed at the relatively low level of the metamorphic grade while staurolite, kyanite, sillimanite, garnet are formed at the relatively high level of the metamorphic grade."/>
          <p:cNvPicPr>
            <a:picLocks noChangeAspect="1"/>
          </p:cNvPicPr>
          <p:nvPr/>
        </p:nvPicPr>
        <p:blipFill>
          <a:blip r:embed="rId3"/>
          <a:stretch>
            <a:fillRect/>
          </a:stretch>
        </p:blipFill>
        <p:spPr>
          <a:xfrm>
            <a:off x="3282696" y="318516"/>
            <a:ext cx="2578608" cy="5839968"/>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depicts metamorphic zones, which are regions between two isograds. For example, rocks in central New York State were not metamorphosed while rocks eastward into central Massachusetts were intensely metamorphosed. Therefore, it means that there are several metamorphic zones between central New York State and central Massachusetts. Moreover, one metamorphic zone differs from the other by the level of the metamorphic grade and as a result by the presence of index minerals."/>
          <p:cNvPicPr>
            <a:picLocks noChangeAspect="1"/>
          </p:cNvPicPr>
          <p:nvPr/>
        </p:nvPicPr>
        <p:blipFill>
          <a:blip r:embed="rId3"/>
          <a:stretch>
            <a:fillRect/>
          </a:stretch>
        </p:blipFill>
        <p:spPr>
          <a:xfrm>
            <a:off x="2465832" y="318516"/>
            <a:ext cx="4212336" cy="5839968"/>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temperature versus pressure and depth diagram illustrates common metamorphic facies. The pressure scale is directed downwards and the temperature scale is directed rightwards. The depth scale is along the pressure scale. The depth of 40 kilometers corresponds to the pressure of 12 kilobars. A diagenesis forms at the temperature of 0 to 200 Celsius degrees, and the pressure between 0 and 3 kilobars. A zeolite forms at the temperature of 200 to 250 Celsius degrees and the pressure nearly 4 kilobars. The formation of prehnite-pumpellyite minerals proceeds at the temperature of 200 to 300 Celsius degrees and the pressure between 2 and 4 kilobars. A hornfels forms at the temperature of 300 to 900 Celsius degrees and the pressure below 2 kilobars. The formation of a greenschist proceeds at the temperature of 300 to 500 Celsius degrees and the pressure between 2 and 10 kilobars. An amphibolite forms at the temperature of 500 to 700 Celsius degrees and the pressure of 2 to 12 kilobars. The formation of a granulite proceeds at the temperature of 700 to 900 Celsius degrees and the pressure between 3 and 14 kilobars. A blueschist forms at the temperature of 100 to 500 Celsius degrees and the pressure of 3 to 15 kilobars. The formation of an eclogite proceeds at the temperature of 350 to 850 Celsius degrees and the pressure between 13 and 15 kilobars. Minerals forming at points below the line (0,0) to (200 Celsius degrees, 15 kilobars) are not found in nature. There are several curves on the diagram. A line of contact, or thermal, metamorphism, labeled as 1, crosses formation areas of the diagenesis, the zeolite, and the hornfels. A line of volcanic arc, labeled as 2, crosses formation areas of the diagenesis, the zeolite, prehnite-pumpellyite minerals, the greenschist, the amphibolite, and the granulite. A line of collisional mountain belt, labeled as 3, crosses the same areas as line 2, and lies below it. A line of stable continent, labeled as 4, crosses the same areas as line 3, except it ends in the eclogite area, not in the granulite one. A line of accretionary prism, labeled as 5, crosses formation areas of the diagenesis, the zeolite, the blueshist, and the eclogite. Lines 1 to 5 do not cross. Another line, subscribed as “wet granite melting”, starts at the hottest part of the hornfels formation area and crosses the amphibolite formation area, and lines 2 to 4. A point labeled as “A”, lies in the middle of the greenschist formation area between lines 3 and 4. "/>
          <p:cNvPicPr>
            <a:picLocks noChangeAspect="1"/>
          </p:cNvPicPr>
          <p:nvPr/>
        </p:nvPicPr>
        <p:blipFill>
          <a:blip r:embed="rId3"/>
          <a:stretch>
            <a:fillRect/>
          </a:stretch>
        </p:blipFill>
        <p:spPr>
          <a:xfrm>
            <a:off x="1298447" y="318516"/>
            <a:ext cx="6547104" cy="5839968"/>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yellow rock surface with grey and brown oblong intrusions on the image. "/>
          <p:cNvPicPr>
            <a:picLocks noChangeAspect="1"/>
          </p:cNvPicPr>
          <p:nvPr/>
        </p:nvPicPr>
        <p:blipFill>
          <a:blip r:embed="rId3"/>
          <a:stretch>
            <a:fillRect/>
          </a:stretch>
        </p:blipFill>
        <p:spPr>
          <a:xfrm>
            <a:off x="1737360" y="318516"/>
            <a:ext cx="5669280" cy="5839968"/>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four parts representing environments of metamorphism. The first part is a cross-section of an orogenic belt formed in a place of one lithospheric plate subducting the other with seven areas zoomed. The first zoomed area shows a mylonite in a shear zone, with two other rock layers moving along it in the opposite directions. The second zoomed area consists of three almost vertical layers: a sandstone, a hornfels, and a granite, left-right respectively. The third zoomed area, the closest to the subduction line, represents a migmatite as a composite of white, grey, and peach minerals. The fourth zoomed area shows a gneiss, and there is a label “compositional bands” on it. The fifth zoomed area represents a schist, with a label “schistosity” on it. A slate is represented at the sixth zoomed area as an alternation of green and grey strips, two of the grey ones are labeled as “slaty cleavage” and “relict bedding”. The seventh zoomed area lies on a horizontal section of a subducting plane, and represents an unmetamorphosed shale. The second part of the figure is a scheme illustrating a metamorphism at a convergent margin. The scheme shows a contact metamorphism in the place where rising magma bulb contacts surrounding sandstone, and a blueschist formation in an accretionary prism with the blueschist zoomed. The formation takes place in the area of lithospheric plate subduction beneath the water. The third part is a scheme illustrating a foliation resulting from deformation. There is no foliation before the process, foliation due to compression appears during it, and foliation due to shear takes place after all. The fourth part is a scheme representing the rock gradation due to metamorphic temperature and pressure. A low graded shale has the smallest values of both parameters. The metamorphic grade, the temperature, and the pressure increases for a slate, a schist, and a gneiss respectively. A high graded migmatite has the highest values of both parameters. A hornfels has the same pressure value, but a higher temperature than the shale, and a blueschist has the same temperature value, but a higher pressure than the slate."/>
          <p:cNvPicPr>
            <a:picLocks noChangeAspect="1"/>
          </p:cNvPicPr>
          <p:nvPr/>
        </p:nvPicPr>
        <p:blipFill>
          <a:blip r:embed="rId3"/>
          <a:stretch>
            <a:fillRect/>
          </a:stretch>
        </p:blipFill>
        <p:spPr>
          <a:xfrm>
            <a:off x="304800" y="763523"/>
            <a:ext cx="8534400" cy="4949952"/>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cross-section of an orogenic belt formed in a place of one lithospheric plate subducting the other with seven areas zoomed on the figure. The first zoomed area shows a mylonite in a shear zone, with two other rock layers moving along it in the opposite directions. The second zoomed area consists of three almost vertical layers: a sandstone, a hornfels, and a granite, left-right respectively. The third zoomed area, the closest to the subduction line, represents a migmatite as a composite of white, grey, and peach minerals. The fourth zoomed area shows a gneiss, and there is a label “compositional bands” on it. The fifth zoomed area represents a schist, with a label “schistosity” on it. A slate is represented at the sixth zoomed area as an alternation of green and grey strips, two of the grey ones are labeled as “slaty cleavage” and “relict bedding”. The seventh zoomed area lies on a horizontal section of subducting plane, and represents an unmetamorphosed shale."/>
          <p:cNvPicPr>
            <a:picLocks noChangeAspect="1"/>
          </p:cNvPicPr>
          <p:nvPr/>
        </p:nvPicPr>
        <p:blipFill>
          <a:blip r:embed="rId3"/>
          <a:stretch>
            <a:fillRect/>
          </a:stretch>
        </p:blipFill>
        <p:spPr>
          <a:xfrm>
            <a:off x="1030223" y="318516"/>
            <a:ext cx="7083552" cy="5839968"/>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scheme is an illustration of a metamorphism at a convergent margin. The scheme shows a contact metamorphism in the place where rising magma bulb contacts surrounding sandstone, and a blueschist formation in an accretionary prism with the blueschist zoomed. The formation takes place in the area of lithospheric plate subduction beneath the water."/>
          <p:cNvPicPr>
            <a:picLocks noChangeAspect="1"/>
          </p:cNvPicPr>
          <p:nvPr/>
        </p:nvPicPr>
        <p:blipFill>
          <a:blip r:embed="rId3"/>
          <a:stretch>
            <a:fillRect/>
          </a:stretch>
        </p:blipFill>
        <p:spPr>
          <a:xfrm>
            <a:off x="1447800" y="318516"/>
            <a:ext cx="6248400" cy="5839968"/>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scheme illustrates a foliation resulting from deformation. There is no foliation before the process, foliation due to compression appears during, and foliation due to shear takes place after all."/>
          <p:cNvPicPr>
            <a:picLocks noChangeAspect="1"/>
          </p:cNvPicPr>
          <p:nvPr/>
        </p:nvPicPr>
        <p:blipFill>
          <a:blip r:embed="rId3"/>
          <a:stretch>
            <a:fillRect/>
          </a:stretch>
        </p:blipFill>
        <p:spPr>
          <a:xfrm>
            <a:off x="304800" y="1580388"/>
            <a:ext cx="8534400" cy="3316224"/>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diagram represents the rock gradation due to metamorphic temperature and pressure. A low graded shale has the smallest values of both parameters. The metamorphic grade, the temperature and the pressure increases for a slate, a schist, and a gneiss respectively. A high graded migmatite has the highest values of both parameters. A hornfels has the same pressure value, but a higher temperature, than the shale, and a blueschist has the same temperature value, but a higher pressure, than the slate."/>
          <p:cNvPicPr>
            <a:picLocks noChangeAspect="1"/>
          </p:cNvPicPr>
          <p:nvPr/>
        </p:nvPicPr>
        <p:blipFill>
          <a:blip r:embed="rId3"/>
          <a:stretch>
            <a:fillRect/>
          </a:stretch>
        </p:blipFill>
        <p:spPr>
          <a:xfrm>
            <a:off x="304800" y="440435"/>
            <a:ext cx="8534400" cy="5596128"/>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metamorphism of red shale can yield a metamorphic rock consisting of biotite, quartz, feldspar, and purple garnet. This transformation is depicted."/>
          <p:cNvPicPr>
            <a:picLocks noChangeAspect="1"/>
          </p:cNvPicPr>
          <p:nvPr/>
        </p:nvPicPr>
        <p:blipFill>
          <a:blip r:embed="rId3"/>
          <a:stretch>
            <a:fillRect/>
          </a:stretch>
        </p:blipFill>
        <p:spPr>
          <a:xfrm>
            <a:off x="304800" y="897635"/>
            <a:ext cx="8534400" cy="4681728"/>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image shows house made of brown rectangle dried mud blocks staying among a mountain landscape."/>
          <p:cNvPicPr>
            <a:picLocks noChangeAspect="1"/>
          </p:cNvPicPr>
          <p:nvPr/>
        </p:nvPicPr>
        <p:blipFill>
          <a:blip r:embed="rId3"/>
          <a:stretch>
            <a:fillRect/>
          </a:stretch>
        </p:blipFill>
        <p:spPr>
          <a:xfrm>
            <a:off x="320040" y="318516"/>
            <a:ext cx="8503920" cy="5839968"/>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brown brick wall among a garden landscape on the figure."/>
          <p:cNvPicPr>
            <a:picLocks noChangeAspect="1"/>
          </p:cNvPicPr>
          <p:nvPr/>
        </p:nvPicPr>
        <p:blipFill>
          <a:blip r:embed="rId3"/>
          <a:stretch>
            <a:fillRect/>
          </a:stretch>
        </p:blipFill>
        <p:spPr>
          <a:xfrm>
            <a:off x="2679192" y="318516"/>
            <a:ext cx="3785616" cy="5839968"/>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icture is a photo of porcelain plate with a pattern of several oriental dragons."/>
          <p:cNvPicPr>
            <a:picLocks noChangeAspect="1"/>
          </p:cNvPicPr>
          <p:nvPr/>
        </p:nvPicPr>
        <p:blipFill>
          <a:blip r:embed="rId3"/>
          <a:stretch>
            <a:fillRect/>
          </a:stretch>
        </p:blipFill>
        <p:spPr>
          <a:xfrm>
            <a:off x="1362455" y="318516"/>
            <a:ext cx="6419088" cy="5839968"/>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four figures, labeled a to d. Part a demonstrates metamorphic aureole, which is the distinct belt of metamorphic rock formed around an igneous pluton. The closer to the pluton, the more intensively the wall rock undergoes metamorphism. The link between clay, brick, pottery and porcelain on one hand, and unmetamorphosed sediment, low-grade, intermediate, and high-grade rocks, on the other hand, is also mapped. Part b illustrates dynamic metamorphism during which the minerals in the rock recrystallize as a consequence of shearing alone under metamorphic conditions, without requiring a change in temperature or pressure is in the figure. As a result, crystals of mylonite, which is the resulting rock of dynamic metamorphism, become very tiny, that can be viewed in the enlarged shear zone. Part c shows dynamothermal metamorphism, which involves heat, compression, and shearing. In response to dynamothermal metamorphism, caused by convergent-margin tectonics or continental collision, a rock that was once near the Earth’s surface ends up at great depth beneath the mountain range. This image shows that point A, which starts out as sediment near the Earth’s surface before collision causing an increase of temperature from 20 to 450 degrees Celsius and pressure from 1 bar to 6 kilo bar, as a result of the collision is now located 15 km beneath the Earth’s surface. The last part represents hydrothermal metamorphism of ocean-floor basalt. Hot magma rises beneath the axis of mid-ocean ridges heating water that leads to the transformation of the oceanic crust into hydrothermal fluid."/>
          <p:cNvPicPr>
            <a:picLocks noChangeAspect="1"/>
          </p:cNvPicPr>
          <p:nvPr/>
        </p:nvPicPr>
        <p:blipFill>
          <a:blip r:embed="rId3"/>
          <a:stretch>
            <a:fillRect/>
          </a:stretch>
        </p:blipFill>
        <p:spPr>
          <a:xfrm>
            <a:off x="874776" y="320110"/>
            <a:ext cx="7394448" cy="5836779"/>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metamorphic aureole, which is the distinct belt of metamorphic rock formed around an igneous pluton. The closer to the pluton the more intensively the wall rock undergoes metamorphism. The link between clay, brick, pottery and porcelain on one hand, and unmetamorphosed sediment, low-grade, intermediate, and high-grade rocks on the other hand is also mapped."/>
          <p:cNvPicPr>
            <a:picLocks noChangeAspect="1"/>
          </p:cNvPicPr>
          <p:nvPr/>
        </p:nvPicPr>
        <p:blipFill>
          <a:blip r:embed="rId3"/>
          <a:stretch>
            <a:fillRect/>
          </a:stretch>
        </p:blipFill>
        <p:spPr>
          <a:xfrm>
            <a:off x="801623" y="318516"/>
            <a:ext cx="7540752" cy="5839968"/>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illustration of dynamic metamorphism during which the minerals in the rock recrystallize as a consequence of shearing alone under metamorphic conditions, without requiring a change in temperature or pressure is in the figure. As a result, crystals of mylonite, which is the resulting rock of dynamic metamorphism, become very tiny, that can be viewed in the enlarged shear zone. "/>
          <p:cNvPicPr>
            <a:picLocks noChangeAspect="1"/>
          </p:cNvPicPr>
          <p:nvPr/>
        </p:nvPicPr>
        <p:blipFill>
          <a:blip r:embed="rId3"/>
          <a:stretch>
            <a:fillRect/>
          </a:stretch>
        </p:blipFill>
        <p:spPr>
          <a:xfrm>
            <a:off x="432815" y="318516"/>
            <a:ext cx="8278368" cy="5839968"/>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ynamothermal metamorphism is a type of metamorphism, which involves heat, compression and shearing. In response to dynamothermal metamorphism, caused by convergent-margin tectonics or continental collision, a rock that was once near the Earth’s surface ends up at great depth beneath the mountain range. This image shows that point A, which starts out as sediment near the Earth’s surface before collision causing increase of temperature from 20 to 450 degrees Celsius and pressure from 1 bar to 6 kilo bar, as a result of the collision is now located 15 km beneath the Earth’s surface."/>
          <p:cNvPicPr>
            <a:picLocks noChangeAspect="1"/>
          </p:cNvPicPr>
          <p:nvPr/>
        </p:nvPicPr>
        <p:blipFill>
          <a:blip r:embed="rId3"/>
          <a:stretch>
            <a:fillRect/>
          </a:stretch>
        </p:blipFill>
        <p:spPr>
          <a:xfrm>
            <a:off x="643128" y="318516"/>
            <a:ext cx="7857744" cy="5839968"/>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hydrothermal metamorphism of ocean-floor basalt in the figure. Hot magma rises beneath the axis of mid-ocean ridges heating water that leads to the transformation of the oceanic crust into hydrothermal fluid."/>
          <p:cNvPicPr>
            <a:picLocks noChangeAspect="1"/>
          </p:cNvPicPr>
          <p:nvPr/>
        </p:nvPicPr>
        <p:blipFill>
          <a:blip r:embed="rId3"/>
          <a:stretch>
            <a:fillRect/>
          </a:stretch>
        </p:blipFill>
        <p:spPr>
          <a:xfrm>
            <a:off x="304800" y="400811"/>
            <a:ext cx="8534400" cy="5675376"/>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represents a bird-eye view of the Wind River Mountains in Wyoming."/>
          <p:cNvPicPr>
            <a:picLocks noChangeAspect="1"/>
          </p:cNvPicPr>
          <p:nvPr/>
        </p:nvPicPr>
        <p:blipFill>
          <a:blip r:embed="rId3"/>
          <a:stretch>
            <a:fillRect/>
          </a:stretch>
        </p:blipFill>
        <p:spPr>
          <a:xfrm>
            <a:off x="1737360" y="318516"/>
            <a:ext cx="5669280" cy="5839968"/>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top-view of the Canadian Shield, a large light green area east of the ocean shore."/>
          <p:cNvPicPr>
            <a:picLocks noChangeAspect="1"/>
          </p:cNvPicPr>
          <p:nvPr/>
        </p:nvPicPr>
        <p:blipFill>
          <a:blip r:embed="rId3"/>
          <a:stretch>
            <a:fillRect/>
          </a:stretch>
        </p:blipFill>
        <p:spPr>
          <a:xfrm>
            <a:off x="1737360" y="318516"/>
            <a:ext cx="5669280" cy="5839968"/>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that metamorphism of a limestone composed of cemented-together fossil fragments can yield a metamorphic rock consisting of large interlocking crystals of calcite. This metamorphism can be viewed through a microscope."/>
          <p:cNvPicPr>
            <a:picLocks noChangeAspect="1"/>
          </p:cNvPicPr>
          <p:nvPr/>
        </p:nvPicPr>
        <p:blipFill>
          <a:blip r:embed="rId3"/>
          <a:stretch>
            <a:fillRect/>
          </a:stretch>
        </p:blipFill>
        <p:spPr>
          <a:xfrm>
            <a:off x="304800" y="1086611"/>
            <a:ext cx="8534400" cy="4303776"/>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rocess of exhumation resulting in that deeply buried high-grade metamorphic rocks end up back at the surface is in the figure. This figure consists of three parts each of which represents the different stages of exhumation. In addition, a moving red dot initially located near the center of the forming mountain range shows that in consequence of exhumation, it is near the surface. The first stage refers to the situation when two continents progressively push together and as a result, the rock caught between them squeezes upward. This squeezing is similar to pressing dough in a vise represented in another image of this stage. The second stage refers to a collapsing mountain range under its own weight. This collapse is caused by warmed-up crust at depth beneath. As a result, the upper crust spreads out laterally and the red dot rises slightly toward the surface. This process is an analogy of melting a block of cheese in the sun depicted in another image of this stage. And the third stage represents erosion taking place at the surface. Erosion strips away rock at the surface and exposes rock that was once below the surface. So a red dot becomes closer to the surface. Another image of this stage shows a rasp smoothing a rough wood surface."/>
          <p:cNvPicPr>
            <a:picLocks noChangeAspect="1"/>
          </p:cNvPicPr>
          <p:nvPr/>
        </p:nvPicPr>
        <p:blipFill>
          <a:blip r:embed="rId3"/>
          <a:stretch>
            <a:fillRect/>
          </a:stretch>
        </p:blipFill>
        <p:spPr>
          <a:xfrm>
            <a:off x="304800" y="766572"/>
            <a:ext cx="8534400" cy="4943856"/>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world map of shields, which are broad regions of long-lived, stable continental crust where Phanerozoic sedimentary cover either was not deposited, or has been eroded away so that Precambrian rocks are exposed. Greenland, Canadian, Guiana, Brazilian, Patagonian, Baltic, Siberian, Chinese, Indian, African, Australian and Antarctic Shields marked by brown color are depicted. Continental platforms and younger mountain belts marked by light brown and pale green colors respectively are also represented."/>
          <p:cNvPicPr>
            <a:picLocks noChangeAspect="1"/>
          </p:cNvPicPr>
          <p:nvPr/>
        </p:nvPicPr>
        <p:blipFill>
          <a:blip r:embed="rId3"/>
          <a:stretch>
            <a:fillRect/>
          </a:stretch>
        </p:blipFill>
        <p:spPr>
          <a:xfrm>
            <a:off x="304800" y="943355"/>
            <a:ext cx="8534400" cy="4590288"/>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divided into four parts, labeled a to d. Figure a shows the process of recrystallization during which the shape and size of grains change while the identity of the mineral making up the grains remains the same. Transformation of minerals of the protolith into new minerals of the metamorphic rock in chemical reactions known as metamorphic reaction or neocrystallization is shown at figure b. Figure c shows the third type of metamorphic processes - pressure solution, which happens when a wet rock is squeezed more strongly in one direction than in others. Pressure solution dissolves grains on the sides undergoing more pressure and precipitates new mineral material where the pressure is lower. Finally, figure d represents plastic deformation under which grains behave like soft plastic and change shape without breaking because of squeezing or shear at high temperatures."/>
          <p:cNvPicPr>
            <a:picLocks noChangeAspect="1"/>
          </p:cNvPicPr>
          <p:nvPr/>
        </p:nvPicPr>
        <p:blipFill>
          <a:blip r:embed="rId3"/>
          <a:stretch>
            <a:fillRect/>
          </a:stretch>
        </p:blipFill>
        <p:spPr>
          <a:xfrm>
            <a:off x="3334511" y="318685"/>
            <a:ext cx="2474976" cy="5839629"/>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divided into five parts, labeled a to e. Figure a shows the collapse house of cards caused by stepping on it. This is an example of vertical compression. Figure b represents an example of horizontal compression when a dough ball is flattened between two wood blocks. Figure c demonstrates how a deck of cards lying on a table is shorn if hand moves the top of the deck parallel to the table. The joint effect of compression and shear depicted at figure d is that rocks change shape without breaking. This figure shows that ball-shaped grains can be transformed into elongated (cigar-shaped) or platy (pancake-shaped) ones. Finally, figure e demonstrates that the alignment of inequant minerals in a rock results in a preferred orientation."/>
          <p:cNvPicPr>
            <a:picLocks noChangeAspect="1"/>
          </p:cNvPicPr>
          <p:nvPr/>
        </p:nvPicPr>
        <p:blipFill>
          <a:blip r:embed="rId3"/>
          <a:stretch>
            <a:fillRect/>
          </a:stretch>
        </p:blipFill>
        <p:spPr>
          <a:xfrm>
            <a:off x="457200" y="318516"/>
            <a:ext cx="8229600" cy="5839968"/>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sists of two parts. The first part shows a house of cards and the second part demonstrate the collapsed house of cards caused by stepping on it. The collapse is a consequence of the fact that the force of downward push with foot exceeds the force of push provided by air in other directions. This is an example of vertical compression."/>
          <p:cNvPicPr>
            <a:picLocks noChangeAspect="1"/>
          </p:cNvPicPr>
          <p:nvPr/>
        </p:nvPicPr>
        <p:blipFill>
          <a:blip r:embed="rId3"/>
          <a:stretch>
            <a:fillRect/>
          </a:stretch>
        </p:blipFill>
        <p:spPr>
          <a:xfrm>
            <a:off x="304800" y="1214627"/>
            <a:ext cx="8534400" cy="4047744"/>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sists of two parts, one of which represents the process of flattening of a dough ball between two wood blocks and the other part shows a flattened ball. This is an example of horizontal compression."/>
          <p:cNvPicPr>
            <a:picLocks noChangeAspect="1"/>
          </p:cNvPicPr>
          <p:nvPr/>
        </p:nvPicPr>
        <p:blipFill>
          <a:blip r:embed="rId3"/>
          <a:stretch>
            <a:fillRect/>
          </a:stretch>
        </p:blipFill>
        <p:spPr>
          <a:xfrm>
            <a:off x="304800" y="1808988"/>
            <a:ext cx="8534400" cy="2859024"/>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2004:Templates:Presentations:Designs:Borealis</Template>
  <TotalTime>128</TotalTime>
  <Words>2449</Words>
  <Application>Microsoft Office PowerPoint</Application>
  <PresentationFormat>On-screen Show (4:3)</PresentationFormat>
  <Paragraphs>155</Paragraphs>
  <Slides>51</Slides>
  <Notes>51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ＭＳ Ｐゴシック</vt:lpstr>
      <vt:lpstr>Arial</vt:lpstr>
      <vt:lpstr>Times</vt:lpstr>
      <vt:lpstr>Trebuchet MS</vt:lpstr>
      <vt:lpstr>Verdana</vt:lpstr>
      <vt:lpstr>Wingdings</vt:lpstr>
      <vt:lpstr>ヒラギノ角ゴ Pro W3</vt:lpstr>
      <vt:lpstr>Borealis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Sumanas, Inc.</Manager>
  <Company>© W. W. Norton &amp; Company, Inc.</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Essentials of Geology</dc:title>
  <dc:subject/>
  <dc:creator>Stephen Marshak</dc:creator>
  <cp:keywords/>
  <dc:description/>
  <cp:lastModifiedBy>Anna Mekhanova</cp:lastModifiedBy>
  <cp:revision>44</cp:revision>
  <dcterms:created xsi:type="dcterms:W3CDTF">2016-01-20T06:15:16Z</dcterms:created>
  <dcterms:modified xsi:type="dcterms:W3CDTF">2016-04-08T19:14:46Z</dcterms:modified>
  <cp:category/>
</cp:coreProperties>
</file>