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108"/>
  </p:notesMasterIdLst>
  <p:sldIdLst>
    <p:sldId id="258" r:id="rId2"/>
    <p:sldId id="354" r:id="rId3"/>
    <p:sldId id="259" r:id="rId4"/>
    <p:sldId id="260" r:id="rId5"/>
    <p:sldId id="261" r:id="rId6"/>
    <p:sldId id="262" r:id="rId7"/>
    <p:sldId id="263" r:id="rId8"/>
    <p:sldId id="355" r:id="rId9"/>
    <p:sldId id="363" r:id="rId10"/>
    <p:sldId id="264" r:id="rId11"/>
    <p:sldId id="265" r:id="rId12"/>
    <p:sldId id="266" r:id="rId13"/>
    <p:sldId id="267" r:id="rId14"/>
    <p:sldId id="268" r:id="rId15"/>
    <p:sldId id="269" r:id="rId16"/>
    <p:sldId id="270" r:id="rId17"/>
    <p:sldId id="271" r:id="rId18"/>
    <p:sldId id="357" r:id="rId19"/>
    <p:sldId id="358" r:id="rId20"/>
    <p:sldId id="359" r:id="rId21"/>
    <p:sldId id="360" r:id="rId22"/>
    <p:sldId id="272" r:id="rId23"/>
    <p:sldId id="361"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356" r:id="rId44"/>
    <p:sldId id="292" r:id="rId45"/>
    <p:sldId id="293" r:id="rId46"/>
    <p:sldId id="294" r:id="rId47"/>
    <p:sldId id="295" r:id="rId48"/>
    <p:sldId id="349"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62"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50" r:id="rId98"/>
    <p:sldId id="351" r:id="rId99"/>
    <p:sldId id="352" r:id="rId100"/>
    <p:sldId id="353" r:id="rId101"/>
    <p:sldId id="343" r:id="rId102"/>
    <p:sldId id="344" r:id="rId103"/>
    <p:sldId id="345" r:id="rId104"/>
    <p:sldId id="346" r:id="rId105"/>
    <p:sldId id="347" r:id="rId106"/>
    <p:sldId id="348" r:id="rId10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90929"/>
  </p:normalViewPr>
  <p:slideViewPr>
    <p:cSldViewPr>
      <p:cViewPr varScale="1">
        <p:scale>
          <a:sx n="85" d="100"/>
          <a:sy n="85" d="100"/>
        </p:scale>
        <p:origin x="102"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0" d="100"/>
          <a:sy n="160" d="100"/>
        </p:scale>
        <p:origin x="-555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33477327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856FE-FC20-6448-904C-C4DA41A45E6B}" type="slidenum">
              <a:rPr lang="en-US" smtClean="0"/>
              <a:pPr/>
              <a:t>1</a:t>
            </a:fld>
            <a:endParaRPr lang="en-US"/>
          </a:p>
        </p:txBody>
      </p:sp>
    </p:spTree>
    <p:extLst>
      <p:ext uri="{BB962C8B-B14F-4D97-AF65-F5344CB8AC3E}">
        <p14:creationId xmlns:p14="http://schemas.microsoft.com/office/powerpoint/2010/main" val="2528586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8.3</a:t>
            </a:r>
            <a:r>
              <a:rPr lang="en-US" dirty="0" smtClean="0"/>
              <a:t>  Examples of fault displacement on the San Andreas fault in California.</a:t>
            </a:r>
          </a:p>
          <a:p>
            <a:r>
              <a:rPr lang="en-US" dirty="0" smtClean="0"/>
              <a:t>(a) A wooden fence built across the fault was offset during the 1906 San Francisco earthquake. The displacement indicates that the motion was strike slip. (</a:t>
            </a:r>
            <a:r>
              <a:rPr lang="en-US" dirty="0" err="1" smtClean="0"/>
              <a:t>b</a:t>
            </a:r>
            <a:r>
              <a:rPr lang="en-US" dirty="0" smtClean="0"/>
              <a:t>) An aerial photograph shows offset of a dirt road by slip on the fault in 1999.</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131391273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Bx8.1c </a:t>
            </a:r>
            <a:r>
              <a:rPr lang="en-US" dirty="0" smtClean="0"/>
              <a:t> The disastrous January 2010 earthquake in Haiti, and its geologic setting.</a:t>
            </a:r>
          </a:p>
          <a:p>
            <a:r>
              <a:rPr lang="en-US" dirty="0" smtClean="0"/>
              <a:t>(</a:t>
            </a:r>
            <a:r>
              <a:rPr lang="en-US" dirty="0" err="1" smtClean="0"/>
              <a:t>c</a:t>
            </a:r>
            <a:r>
              <a:rPr lang="en-US" dirty="0" smtClean="0"/>
              <a:t>) A map showing the </a:t>
            </a:r>
            <a:r>
              <a:rPr lang="en-US" dirty="0" err="1" smtClean="0"/>
              <a:t>Mercalli</a:t>
            </a:r>
            <a:r>
              <a:rPr lang="en-US" dirty="0" smtClean="0"/>
              <a:t> intensity of shaking in Haiti. The star marks the epicenter of the quake.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100</a:t>
            </a:fld>
            <a:endParaRPr lang="en-US"/>
          </a:p>
        </p:txBody>
      </p:sp>
    </p:spTree>
    <p:extLst>
      <p:ext uri="{BB962C8B-B14F-4D97-AF65-F5344CB8AC3E}">
        <p14:creationId xmlns:p14="http://schemas.microsoft.com/office/powerpoint/2010/main" val="21795461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8.29 </a:t>
            </a:r>
            <a:r>
              <a:rPr lang="en-US" dirty="0" smtClean="0"/>
              <a:t> Identifying recent fault movement and recurrence interval. The block shows the walls of two trenches cut into the ground at a fault zone.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101</a:t>
            </a:fld>
            <a:endParaRPr lang="en-US"/>
          </a:p>
        </p:txBody>
      </p:sp>
    </p:spTree>
    <p:extLst>
      <p:ext uri="{BB962C8B-B14F-4D97-AF65-F5344CB8AC3E}">
        <p14:creationId xmlns:p14="http://schemas.microsoft.com/office/powerpoint/2010/main" val="342980949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8.30 </a:t>
            </a:r>
            <a:r>
              <a:rPr lang="en-US" dirty="0" smtClean="0"/>
              <a:t> Examples of seismic-hazard maps.</a:t>
            </a:r>
          </a:p>
          <a:p>
            <a:r>
              <a:rPr lang="en-US" dirty="0" smtClean="0"/>
              <a:t>(a) A seismic-hazard map of the United States. Red and pink regions have a greater probability of experiencing large earthquakes. The San Andreas fault plate boundary is particularly hazardous. Risk in the New Madrid area remains subject to debate. (</a:t>
            </a:r>
            <a:r>
              <a:rPr lang="en-US" dirty="0" err="1" smtClean="0"/>
              <a:t>b</a:t>
            </a:r>
            <a:r>
              <a:rPr lang="en-US" dirty="0" smtClean="0"/>
              <a:t>) A global seismic-hazard map. The redder regions have a greater probability of experiencing a large earthquake. Probability is high along plate boundaries.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102</a:t>
            </a:fld>
            <a:endParaRPr lang="en-US"/>
          </a:p>
        </p:txBody>
      </p:sp>
    </p:spTree>
    <p:extLst>
      <p:ext uri="{BB962C8B-B14F-4D97-AF65-F5344CB8AC3E}">
        <p14:creationId xmlns:p14="http://schemas.microsoft.com/office/powerpoint/2010/main" val="13207530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8.31 </a:t>
            </a:r>
            <a:r>
              <a:rPr lang="en-US" dirty="0" smtClean="0"/>
              <a:t> Preventing damage and injury during an earthquake.</a:t>
            </a:r>
          </a:p>
          <a:p>
            <a:r>
              <a:rPr lang="en-US" dirty="0" smtClean="0"/>
              <a:t>(a) Damage can be prevented if buildings are designed to withstand vibration. (</a:t>
            </a:r>
            <a:r>
              <a:rPr lang="en-US" dirty="0" err="1" smtClean="0"/>
              <a:t>b</a:t>
            </a:r>
            <a:r>
              <a:rPr lang="en-US" dirty="0" smtClean="0"/>
              <a:t>) An unreinforced building will shear side to side in a way that causes floors to shift out of alignment. (</a:t>
            </a:r>
            <a:r>
              <a:rPr lang="en-US" dirty="0" err="1" smtClean="0"/>
              <a:t>c</a:t>
            </a:r>
            <a:r>
              <a:rPr lang="en-US" dirty="0" smtClean="0"/>
              <a:t>) Buoys can detect a tsunami in the open ocean, so people on land can be warned. (</a:t>
            </a:r>
            <a:r>
              <a:rPr lang="en-US" dirty="0" err="1" smtClean="0"/>
              <a:t>d</a:t>
            </a:r>
            <a:r>
              <a:rPr lang="en-US" dirty="0" smtClean="0"/>
              <a:t>) If an earthquake strikes, take cover under a sturdy table near a wall.</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103</a:t>
            </a:fld>
            <a:endParaRPr lang="en-US"/>
          </a:p>
        </p:txBody>
      </p:sp>
    </p:spTree>
    <p:extLst>
      <p:ext uri="{BB962C8B-B14F-4D97-AF65-F5344CB8AC3E}">
        <p14:creationId xmlns:p14="http://schemas.microsoft.com/office/powerpoint/2010/main" val="2349927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8.31a </a:t>
            </a:r>
            <a:r>
              <a:rPr lang="en-US" dirty="0" smtClean="0"/>
              <a:t> Preventing damage and injury during an earthquake.</a:t>
            </a:r>
          </a:p>
          <a:p>
            <a:r>
              <a:rPr lang="en-US" dirty="0" smtClean="0"/>
              <a:t>(a) Damage can be prevented if buildings are designed to withstand vibration.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104</a:t>
            </a:fld>
            <a:endParaRPr lang="en-US"/>
          </a:p>
        </p:txBody>
      </p:sp>
    </p:spTree>
    <p:extLst>
      <p:ext uri="{BB962C8B-B14F-4D97-AF65-F5344CB8AC3E}">
        <p14:creationId xmlns:p14="http://schemas.microsoft.com/office/powerpoint/2010/main" val="249138474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8.31b </a:t>
            </a:r>
            <a:r>
              <a:rPr lang="en-US" dirty="0" smtClean="0"/>
              <a:t> Preventing damage and injury during an earthquake.</a:t>
            </a:r>
          </a:p>
          <a:p>
            <a:r>
              <a:rPr lang="en-US" dirty="0" smtClean="0"/>
              <a:t>(</a:t>
            </a:r>
            <a:r>
              <a:rPr lang="en-US" dirty="0" err="1" smtClean="0"/>
              <a:t>b</a:t>
            </a:r>
            <a:r>
              <a:rPr lang="en-US" dirty="0" smtClean="0"/>
              <a:t>) An unreinforced building will shear side to side in a way that causes floors to shift out of alignment.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105</a:t>
            </a:fld>
            <a:endParaRPr lang="en-US"/>
          </a:p>
        </p:txBody>
      </p:sp>
    </p:spTree>
    <p:extLst>
      <p:ext uri="{BB962C8B-B14F-4D97-AF65-F5344CB8AC3E}">
        <p14:creationId xmlns:p14="http://schemas.microsoft.com/office/powerpoint/2010/main" val="122245078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8.31c </a:t>
            </a:r>
            <a:r>
              <a:rPr lang="en-US" dirty="0" smtClean="0"/>
              <a:t> Preventing damage and injury during an earthquake.</a:t>
            </a:r>
          </a:p>
          <a:p>
            <a:r>
              <a:rPr lang="en-US" dirty="0" smtClean="0"/>
              <a:t>(</a:t>
            </a:r>
            <a:r>
              <a:rPr lang="en-US" dirty="0" err="1" smtClean="0"/>
              <a:t>c</a:t>
            </a:r>
            <a:r>
              <a:rPr lang="en-US" dirty="0" smtClean="0"/>
              <a:t>) Buoys can detect a tsunami in the open ocean, so people on land can be warned.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106</a:t>
            </a:fld>
            <a:endParaRPr lang="en-US"/>
          </a:p>
        </p:txBody>
      </p:sp>
    </p:spTree>
    <p:extLst>
      <p:ext uri="{BB962C8B-B14F-4D97-AF65-F5344CB8AC3E}">
        <p14:creationId xmlns:p14="http://schemas.microsoft.com/office/powerpoint/2010/main" val="2021205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8.3a</a:t>
            </a:r>
            <a:r>
              <a:rPr lang="en-US" dirty="0" smtClean="0"/>
              <a:t>  Examples of fault displacement on the San Andreas fault in California.</a:t>
            </a:r>
          </a:p>
          <a:p>
            <a:r>
              <a:rPr lang="en-US" dirty="0" smtClean="0"/>
              <a:t>(a) A wooden fence built across the fault was offset during the 1906 San Francisco earthquake. The displacement indicates that the motion was strike slip.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3254117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8.3b</a:t>
            </a:r>
            <a:r>
              <a:rPr lang="en-US" dirty="0" smtClean="0"/>
              <a:t>  Examples of fault displacement on the San Andreas fault in California.</a:t>
            </a:r>
          </a:p>
          <a:p>
            <a:r>
              <a:rPr lang="en-US" dirty="0" smtClean="0"/>
              <a:t>(</a:t>
            </a:r>
            <a:r>
              <a:rPr lang="en-US" dirty="0" err="1" smtClean="0"/>
              <a:t>b</a:t>
            </a:r>
            <a:r>
              <a:rPr lang="en-US" dirty="0" smtClean="0"/>
              <a:t>) An aerial photograph shows offset of a dirt road by slip on the fault in 1999.</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1169322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8.4</a:t>
            </a:r>
            <a:r>
              <a:rPr lang="en-US" dirty="0" smtClean="0"/>
              <a:t>  The basic types of faults. Fault types are distinguished from one another by the direction of slip relative to the fault surface.</a:t>
            </a:r>
          </a:p>
          <a:p>
            <a:r>
              <a:rPr lang="en-US" dirty="0" smtClean="0"/>
              <a:t>(a) Normal faults form during extension of the crust. The hanging wall moves down. (</a:t>
            </a:r>
            <a:r>
              <a:rPr lang="en-US" dirty="0" err="1" smtClean="0"/>
              <a:t>b</a:t>
            </a:r>
            <a:r>
              <a:rPr lang="en-US" dirty="0" smtClean="0"/>
              <a:t>) Reverse faults form during shortening of the crust. The hanging wall moves up and the fault is steep. (</a:t>
            </a:r>
            <a:r>
              <a:rPr lang="en-US" dirty="0" err="1" smtClean="0"/>
              <a:t>c</a:t>
            </a:r>
            <a:r>
              <a:rPr lang="en-US" dirty="0" smtClean="0"/>
              <a:t>) Thrust faults also form during shortening. The fault’s slope is gentle (less than 30°). (</a:t>
            </a:r>
            <a:r>
              <a:rPr lang="en-US" dirty="0" err="1" smtClean="0"/>
              <a:t>d</a:t>
            </a:r>
            <a:r>
              <a:rPr lang="en-US" dirty="0" smtClean="0"/>
              <a:t>) On a strike-slip fault, one block slides laterally past another, so no vertical displacement takes place.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1997286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8.4a</a:t>
            </a:r>
            <a:r>
              <a:rPr lang="en-US" dirty="0" smtClean="0"/>
              <a:t>  The basic types of faults. Fault types are distinguished from one another by the direction of slip relative to the fault surface.</a:t>
            </a:r>
          </a:p>
          <a:p>
            <a:r>
              <a:rPr lang="en-US" dirty="0" smtClean="0"/>
              <a:t>(a) Normal faults form during extension of the crust. The hanging wall moves down.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2960294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8.4b</a:t>
            </a:r>
            <a:r>
              <a:rPr lang="en-US" dirty="0" smtClean="0"/>
              <a:t>  The basic types of faults. Fault types are distinguished from one another by the direction of slip relative to the fault surface.</a:t>
            </a:r>
          </a:p>
          <a:p>
            <a:r>
              <a:rPr lang="en-US" dirty="0" smtClean="0"/>
              <a:t>(</a:t>
            </a:r>
            <a:r>
              <a:rPr lang="en-US" dirty="0" err="1" smtClean="0"/>
              <a:t>b</a:t>
            </a:r>
            <a:r>
              <a:rPr lang="en-US" dirty="0" smtClean="0"/>
              <a:t>) Reverse faults form during shortening of the crust. The hanging wall moves up and the fault is steep.</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2175516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8.4c</a:t>
            </a:r>
            <a:r>
              <a:rPr lang="en-US" dirty="0" smtClean="0"/>
              <a:t>  The basic types of faults. Fault types are distinguished from one another by the direction of slip relative to the fault surface.</a:t>
            </a:r>
          </a:p>
          <a:p>
            <a:r>
              <a:rPr lang="en-US" dirty="0" smtClean="0"/>
              <a:t>(</a:t>
            </a:r>
            <a:r>
              <a:rPr lang="en-US" dirty="0" err="1" smtClean="0"/>
              <a:t>c</a:t>
            </a:r>
            <a:r>
              <a:rPr lang="en-US" dirty="0" smtClean="0"/>
              <a:t>) Thrust faults also form during shortening. The fault’s slope is gentle (less than 30°).</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3467981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8.4d</a:t>
            </a:r>
            <a:r>
              <a:rPr lang="en-US" dirty="0" smtClean="0"/>
              <a:t>  The basic types of faults. Fault types are distinguished from one another by the direction of slip relative to the fault surface.</a:t>
            </a:r>
          </a:p>
          <a:p>
            <a:r>
              <a:rPr lang="en-US" dirty="0" smtClean="0"/>
              <a:t>(</a:t>
            </a:r>
            <a:r>
              <a:rPr lang="en-US" dirty="0" err="1" smtClean="0"/>
              <a:t>d</a:t>
            </a:r>
            <a:r>
              <a:rPr lang="en-US" dirty="0" smtClean="0"/>
              <a:t>) On a strike-slip fault, one block slides laterally past another, so no vertical displacement takes place.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507348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Faulting in the Crust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957795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Faulting in the Crust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1166268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20-story apartment building tipped over and broke in two during a major earthquake (magnitude 8.8) that struck Chile in 2010. Violent earthquakes, which are inevitable on our dynamic planet, can have catastrophic consequences.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4273171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Faulting in the Crust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3367684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Faulting in the Crust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3899833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8.5 </a:t>
            </a:r>
            <a:r>
              <a:rPr lang="en-US" dirty="0" smtClean="0"/>
              <a:t> A model representing the development of a new fault. Rupturing can generate earthquake-like vibrations.</a:t>
            </a:r>
          </a:p>
          <a:p>
            <a:r>
              <a:rPr lang="en-US" dirty="0" smtClean="0"/>
              <a:t>(a) Imagine a block of rock gripped by two clamps. Move one clamp up, and the rock starts to bend. Small cracks develop along the bend. (</a:t>
            </a:r>
            <a:r>
              <a:rPr lang="en-US" dirty="0" err="1" smtClean="0"/>
              <a:t>b</a:t>
            </a:r>
            <a:r>
              <a:rPr lang="en-US" dirty="0" smtClean="0"/>
              <a:t>) Eventually, the cracks link. When this happens, a </a:t>
            </a:r>
            <a:r>
              <a:rPr lang="en-US" dirty="0" err="1" smtClean="0"/>
              <a:t>throughgoing</a:t>
            </a:r>
            <a:r>
              <a:rPr lang="en-US" dirty="0" smtClean="0"/>
              <a:t> rupture forms. (</a:t>
            </a:r>
            <a:r>
              <a:rPr lang="en-US" dirty="0" err="1" smtClean="0"/>
              <a:t>c</a:t>
            </a:r>
            <a:r>
              <a:rPr lang="en-US" dirty="0" smtClean="0"/>
              <a:t>) The instant that the rupture forms, the rock breaks into two pieces that slide past each other. The energy that is released generates vibrations (earthquake energy).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Tree>
    <p:extLst>
      <p:ext uri="{BB962C8B-B14F-4D97-AF65-F5344CB8AC3E}">
        <p14:creationId xmlns:p14="http://schemas.microsoft.com/office/powerpoint/2010/main" val="3235289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SAN ANDREAS FAULT, NEAR SAN FRANCISCO, CALIFORNIA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4084329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8.6</a:t>
            </a:r>
            <a:r>
              <a:rPr lang="en-US" dirty="0" smtClean="0"/>
              <a:t>  Earthquake hypocenters and epicenters.</a:t>
            </a:r>
          </a:p>
          <a:p>
            <a:r>
              <a:rPr lang="en-US" dirty="0" smtClean="0"/>
              <a:t>(a) The focus is the point on the fault where slip begins. Seismic energy starts radiating from it. The epicenter is the point on the Earth’s surface directly above the focus. Earthquake A just happened; earthquake B happened a while ago. (</a:t>
            </a:r>
            <a:r>
              <a:rPr lang="en-US" dirty="0" err="1" smtClean="0"/>
              <a:t>b</a:t>
            </a:r>
            <a:r>
              <a:rPr lang="en-US" dirty="0" smtClean="0"/>
              <a:t>) A map of Utah showing the distribution of earthquake epicenters, recorded over several years. The map indicates that seismic activity happens mostly in a distinct belt following the boundary between the Basin and Range rift and the Colorado Plateau. The size of the circle represents the size of the earthquake.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2658515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8.6a</a:t>
            </a:r>
            <a:r>
              <a:rPr lang="en-US" dirty="0" smtClean="0"/>
              <a:t>  Earthquake hypocenters and epicenters.</a:t>
            </a:r>
          </a:p>
          <a:p>
            <a:r>
              <a:rPr lang="en-US" dirty="0" smtClean="0"/>
              <a:t>(a) The focus is the point on the fault where slip begins. Seismic energy starts radiating from it. The epicenter is the point on the Earth’s surface directly above the focus. Earthquake A just happened; earthquake B happened a while ago.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1732018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8.6b</a:t>
            </a:r>
            <a:r>
              <a:rPr lang="en-US" dirty="0" smtClean="0"/>
              <a:t>  Earthquake hypocenters and epicenters.</a:t>
            </a:r>
          </a:p>
          <a:p>
            <a:r>
              <a:rPr lang="en-US" dirty="0" smtClean="0"/>
              <a:t>(</a:t>
            </a:r>
            <a:r>
              <a:rPr lang="en-US" dirty="0" err="1" smtClean="0"/>
              <a:t>b</a:t>
            </a:r>
            <a:r>
              <a:rPr lang="en-US" dirty="0" smtClean="0"/>
              <a:t>) A map of Utah showing the distribution of earthquake epicenters, recorded over several years. The map indicates that seismic activity happens mostly in a distinct belt following the boundary between the Basin and Range rift and the Colorado Plateau. The size of the circle represents the size of the earthquake.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1877172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8.7 </a:t>
            </a:r>
            <a:r>
              <a:rPr lang="en-US" dirty="0" smtClean="0"/>
              <a:t> Different types of earthquake waves.</a:t>
            </a:r>
          </a:p>
          <a:p>
            <a:r>
              <a:rPr lang="en-US" dirty="0" smtClean="0"/>
              <a:t>(a) </a:t>
            </a:r>
            <a:r>
              <a:rPr lang="en-US" dirty="0" err="1" smtClean="0"/>
              <a:t>Compressional</a:t>
            </a:r>
            <a:r>
              <a:rPr lang="en-US" dirty="0" smtClean="0"/>
              <a:t> waves can be generated by pushing and pulling on the end of a spring. P-waves are </a:t>
            </a:r>
            <a:r>
              <a:rPr lang="en-US" dirty="0" err="1" smtClean="0"/>
              <a:t>compressional</a:t>
            </a:r>
            <a:r>
              <a:rPr lang="en-US" dirty="0" smtClean="0"/>
              <a:t> body waves, so the vibration direction is parallel to the direction of wave movement. (</a:t>
            </a:r>
            <a:r>
              <a:rPr lang="en-US" dirty="0" err="1" smtClean="0"/>
              <a:t>b</a:t>
            </a:r>
            <a:r>
              <a:rPr lang="en-US" dirty="0" smtClean="0"/>
              <a:t>) Shear waves can be produced by moving the end of a rope up and down. S-waves are shear body waves. As the waves pass through rock, the vibration direction is perpendicular to the direction of the wave movement. (</a:t>
            </a:r>
            <a:r>
              <a:rPr lang="en-US" dirty="0" err="1" smtClean="0"/>
              <a:t>c</a:t>
            </a:r>
            <a:r>
              <a:rPr lang="en-US" dirty="0" smtClean="0"/>
              <a:t>) There are two types of surface waves. When an L-wave passes, the ground surface moves back and forth like a slithering snake. R-waves make the ground surface go up and down. Both types of waves die out with increasing depth.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1966118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8.7a </a:t>
            </a:r>
            <a:r>
              <a:rPr lang="en-US" dirty="0" smtClean="0"/>
              <a:t> Different types of earthquake waves.</a:t>
            </a:r>
          </a:p>
          <a:p>
            <a:r>
              <a:rPr lang="en-US" dirty="0" smtClean="0"/>
              <a:t>(a) </a:t>
            </a:r>
            <a:r>
              <a:rPr lang="en-US" dirty="0" err="1" smtClean="0"/>
              <a:t>Compressional</a:t>
            </a:r>
            <a:r>
              <a:rPr lang="en-US" dirty="0" smtClean="0"/>
              <a:t> waves can be generated by pushing and pulling on the end of a spring. P-waves are </a:t>
            </a:r>
            <a:r>
              <a:rPr lang="en-US" dirty="0" err="1" smtClean="0"/>
              <a:t>compressional</a:t>
            </a:r>
            <a:r>
              <a:rPr lang="en-US" dirty="0" smtClean="0"/>
              <a:t> body waves, so the vibration direction is parallel to the direction of wave movement.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2858678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8.7b </a:t>
            </a:r>
            <a:r>
              <a:rPr lang="en-US" dirty="0" smtClean="0"/>
              <a:t> Different types of earthquake waves.</a:t>
            </a:r>
          </a:p>
          <a:p>
            <a:r>
              <a:rPr lang="en-US" dirty="0" smtClean="0"/>
              <a:t>(</a:t>
            </a:r>
            <a:r>
              <a:rPr lang="en-US" dirty="0" err="1" smtClean="0"/>
              <a:t>b</a:t>
            </a:r>
            <a:r>
              <a:rPr lang="en-US" dirty="0" smtClean="0"/>
              <a:t>) Shear waves can be produced by moving the end of a rope up and down. S-waves are shear body waves. As the waves pass through rock, the vibration direction is perpendicular to the direction of the wave movement.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29</a:t>
            </a:fld>
            <a:endParaRPr lang="en-US"/>
          </a:p>
        </p:txBody>
      </p:sp>
    </p:spTree>
    <p:extLst>
      <p:ext uri="{BB962C8B-B14F-4D97-AF65-F5344CB8AC3E}">
        <p14:creationId xmlns:p14="http://schemas.microsoft.com/office/powerpoint/2010/main" val="3403342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 </a:t>
            </a:r>
            <a:r>
              <a:rPr lang="en-US" dirty="0" smtClean="0"/>
              <a:t> What happens during an earthquake?</a:t>
            </a:r>
          </a:p>
          <a:p>
            <a:r>
              <a:rPr lang="en-US" dirty="0" smtClean="0"/>
              <a:t>(a) Before deformation, rock layers in this example are not bent. (</a:t>
            </a:r>
            <a:r>
              <a:rPr lang="en-US" dirty="0" err="1" smtClean="0"/>
              <a:t>b</a:t>
            </a:r>
            <a:r>
              <a:rPr lang="en-US" dirty="0" smtClean="0"/>
              <a:t>) Before an earthquake, rock bends elastically, like a stick that you arch between your hands. The drawing exaggerates the amount of bending. (</a:t>
            </a:r>
            <a:r>
              <a:rPr lang="en-US" dirty="0" err="1" smtClean="0"/>
              <a:t>c</a:t>
            </a:r>
            <a:r>
              <a:rPr lang="en-US" dirty="0" smtClean="0"/>
              <a:t>) Eventually, the rock breaks, and sliding suddenly occurs on a fault. This break generates vibrations. You feel such vibrations when you break a stick.</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41124264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8.7c </a:t>
            </a:r>
            <a:r>
              <a:rPr lang="en-US" dirty="0" smtClean="0"/>
              <a:t> Different types of earthquake waves.</a:t>
            </a:r>
          </a:p>
          <a:p>
            <a:r>
              <a:rPr lang="en-US" dirty="0" smtClean="0"/>
              <a:t>(</a:t>
            </a:r>
            <a:r>
              <a:rPr lang="en-US" dirty="0" err="1" smtClean="0"/>
              <a:t>c</a:t>
            </a:r>
            <a:r>
              <a:rPr lang="en-US" dirty="0" smtClean="0"/>
              <a:t>) There are two types of surface waves. When an L-wave passes, the ground surface moves back and forth like a slithering snake. R-waves make the ground surface go up and down. Both types of waves die out with increasing depth.</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30</a:t>
            </a:fld>
            <a:endParaRPr lang="en-US"/>
          </a:p>
        </p:txBody>
      </p:sp>
    </p:spTree>
    <p:extLst>
      <p:ext uri="{BB962C8B-B14F-4D97-AF65-F5344CB8AC3E}">
        <p14:creationId xmlns:p14="http://schemas.microsoft.com/office/powerpoint/2010/main" val="1801583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8.8</a:t>
            </a:r>
            <a:r>
              <a:rPr lang="en-US" dirty="0" smtClean="0"/>
              <a:t>  The basic operation of a seismometer.</a:t>
            </a:r>
          </a:p>
          <a:p>
            <a:r>
              <a:rPr lang="en-US" dirty="0" smtClean="0"/>
              <a:t>(a) A vertical-motion seismometer records up-and-down ground motion. (</a:t>
            </a:r>
            <a:r>
              <a:rPr lang="en-US" dirty="0" err="1" smtClean="0"/>
              <a:t>b</a:t>
            </a:r>
            <a:r>
              <a:rPr lang="en-US" dirty="0" smtClean="0"/>
              <a:t>) A horizontal-motion seismometer records back-and-forth ground motion. (</a:t>
            </a:r>
            <a:r>
              <a:rPr lang="en-US" dirty="0" err="1" smtClean="0"/>
              <a:t>c</a:t>
            </a:r>
            <a:r>
              <a:rPr lang="en-US" dirty="0" smtClean="0"/>
              <a:t>) Seismometers are bolted to bedrock in a protected shelter or vault.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31</a:t>
            </a:fld>
            <a:endParaRPr lang="en-US"/>
          </a:p>
        </p:txBody>
      </p:sp>
    </p:spTree>
    <p:extLst>
      <p:ext uri="{BB962C8B-B14F-4D97-AF65-F5344CB8AC3E}">
        <p14:creationId xmlns:p14="http://schemas.microsoft.com/office/powerpoint/2010/main" val="2119091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8.8a</a:t>
            </a:r>
            <a:r>
              <a:rPr lang="en-US" dirty="0" smtClean="0"/>
              <a:t>  The basic operation of a seismometer.</a:t>
            </a:r>
          </a:p>
          <a:p>
            <a:r>
              <a:rPr lang="en-US" dirty="0" smtClean="0"/>
              <a:t>(a) A vertical-motion seismometer records up-and-down ground motion.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32</a:t>
            </a:fld>
            <a:endParaRPr lang="en-US"/>
          </a:p>
        </p:txBody>
      </p:sp>
    </p:spTree>
    <p:extLst>
      <p:ext uri="{BB962C8B-B14F-4D97-AF65-F5344CB8AC3E}">
        <p14:creationId xmlns:p14="http://schemas.microsoft.com/office/powerpoint/2010/main" val="2184163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8.8b</a:t>
            </a:r>
            <a:r>
              <a:rPr lang="en-US" dirty="0" smtClean="0"/>
              <a:t>  The basic operation of a seismometer.</a:t>
            </a:r>
          </a:p>
          <a:p>
            <a:r>
              <a:rPr lang="en-US" dirty="0" smtClean="0"/>
              <a:t>(</a:t>
            </a:r>
            <a:r>
              <a:rPr lang="en-US" dirty="0" err="1" smtClean="0"/>
              <a:t>b</a:t>
            </a:r>
            <a:r>
              <a:rPr lang="en-US" dirty="0" smtClean="0"/>
              <a:t>) A horizontal-motion seismometer records back-and-forth ground motion.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33</a:t>
            </a:fld>
            <a:endParaRPr lang="en-US"/>
          </a:p>
        </p:txBody>
      </p:sp>
    </p:spTree>
    <p:extLst>
      <p:ext uri="{BB962C8B-B14F-4D97-AF65-F5344CB8AC3E}">
        <p14:creationId xmlns:p14="http://schemas.microsoft.com/office/powerpoint/2010/main" val="31310265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8.8c</a:t>
            </a:r>
            <a:r>
              <a:rPr lang="en-US" dirty="0" smtClean="0"/>
              <a:t>  The basic operation of a seismometer.</a:t>
            </a:r>
          </a:p>
          <a:p>
            <a:r>
              <a:rPr lang="en-US" dirty="0" smtClean="0"/>
              <a:t>(</a:t>
            </a:r>
            <a:r>
              <a:rPr lang="en-US" dirty="0" err="1" smtClean="0"/>
              <a:t>c</a:t>
            </a:r>
            <a:r>
              <a:rPr lang="en-US" dirty="0" smtClean="0"/>
              <a:t>) Seismometers are bolted to bedrock in a protected shelter or vault.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34</a:t>
            </a:fld>
            <a:endParaRPr lang="en-US"/>
          </a:p>
        </p:txBody>
      </p:sp>
    </p:spTree>
    <p:extLst>
      <p:ext uri="{BB962C8B-B14F-4D97-AF65-F5344CB8AC3E}">
        <p14:creationId xmlns:p14="http://schemas.microsoft.com/office/powerpoint/2010/main" val="3311237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8.9</a:t>
            </a:r>
            <a:r>
              <a:rPr lang="en-US" dirty="0" smtClean="0"/>
              <a:t>  The nature of seismograms.</a:t>
            </a:r>
          </a:p>
          <a:p>
            <a:r>
              <a:rPr lang="en-US" dirty="0" smtClean="0"/>
              <a:t>(a) Before an earthquake, the pen traces a straight line. During an earthquake, the paper roll moves up and down while the pen stays in place. (</a:t>
            </a:r>
            <a:r>
              <a:rPr lang="en-US" dirty="0" err="1" smtClean="0"/>
              <a:t>b</a:t>
            </a:r>
            <a:r>
              <a:rPr lang="en-US" dirty="0" smtClean="0"/>
              <a:t>) This close-up of a seismogram shows the signals generated by different kinds of seismic waves. (</a:t>
            </a:r>
            <a:r>
              <a:rPr lang="en-US" dirty="0" err="1" smtClean="0"/>
              <a:t>c</a:t>
            </a:r>
            <a:r>
              <a:rPr lang="en-US" dirty="0" smtClean="0"/>
              <a:t>) A digital seismic record from a seismometer station in Arkansas. The space between vertical lines represents 1 minute. Colors have no meaning but make the figure more readable. Each color band represents the record of 15 minutes.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35</a:t>
            </a:fld>
            <a:endParaRPr lang="en-US"/>
          </a:p>
        </p:txBody>
      </p:sp>
    </p:spTree>
    <p:extLst>
      <p:ext uri="{BB962C8B-B14F-4D97-AF65-F5344CB8AC3E}">
        <p14:creationId xmlns:p14="http://schemas.microsoft.com/office/powerpoint/2010/main" val="4014173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8.9a</a:t>
            </a:r>
            <a:r>
              <a:rPr lang="en-US" dirty="0" smtClean="0"/>
              <a:t>  The nature of seismograms.</a:t>
            </a:r>
          </a:p>
          <a:p>
            <a:r>
              <a:rPr lang="en-US" dirty="0" smtClean="0"/>
              <a:t>(a) Before an earthquake, the pen traces a straight line. During an earthquake, the paper roll moves up and down while the pen stays in place.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36</a:t>
            </a:fld>
            <a:endParaRPr lang="en-US"/>
          </a:p>
        </p:txBody>
      </p:sp>
    </p:spTree>
    <p:extLst>
      <p:ext uri="{BB962C8B-B14F-4D97-AF65-F5344CB8AC3E}">
        <p14:creationId xmlns:p14="http://schemas.microsoft.com/office/powerpoint/2010/main" val="38896944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8.9b</a:t>
            </a:r>
            <a:r>
              <a:rPr lang="en-US" dirty="0" smtClean="0"/>
              <a:t>  The nature of seismograms.</a:t>
            </a:r>
          </a:p>
          <a:p>
            <a:r>
              <a:rPr lang="en-US" dirty="0" smtClean="0"/>
              <a:t>(</a:t>
            </a:r>
            <a:r>
              <a:rPr lang="en-US" dirty="0" err="1" smtClean="0"/>
              <a:t>b</a:t>
            </a:r>
            <a:r>
              <a:rPr lang="en-US" dirty="0" smtClean="0"/>
              <a:t>) This close-up of a seismogram shows the signals generated by different kinds of seismic waves.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37</a:t>
            </a:fld>
            <a:endParaRPr lang="en-US"/>
          </a:p>
        </p:txBody>
      </p:sp>
    </p:spTree>
    <p:extLst>
      <p:ext uri="{BB962C8B-B14F-4D97-AF65-F5344CB8AC3E}">
        <p14:creationId xmlns:p14="http://schemas.microsoft.com/office/powerpoint/2010/main" val="33771088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8.9c</a:t>
            </a:r>
            <a:r>
              <a:rPr lang="en-US" dirty="0" smtClean="0"/>
              <a:t>  The nature of seismograms.</a:t>
            </a:r>
          </a:p>
          <a:p>
            <a:r>
              <a:rPr lang="en-US" dirty="0" smtClean="0"/>
              <a:t>(</a:t>
            </a:r>
            <a:r>
              <a:rPr lang="en-US" dirty="0" err="1" smtClean="0"/>
              <a:t>c</a:t>
            </a:r>
            <a:r>
              <a:rPr lang="en-US" dirty="0" smtClean="0"/>
              <a:t>) A digital seismic record from a seismometer station in Arkansas. The space between vertical lines represents 1 minute. Colors have no meaning but make the figure more readable. Each color band represents the record of 15 minutes.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38</a:t>
            </a:fld>
            <a:endParaRPr lang="en-US"/>
          </a:p>
        </p:txBody>
      </p:sp>
    </p:spTree>
    <p:extLst>
      <p:ext uri="{BB962C8B-B14F-4D97-AF65-F5344CB8AC3E}">
        <p14:creationId xmlns:p14="http://schemas.microsoft.com/office/powerpoint/2010/main" val="2580145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8.10 </a:t>
            </a:r>
            <a:r>
              <a:rPr lang="en-US" dirty="0" smtClean="0"/>
              <a:t> The method for locating an earthquake epicenter.</a:t>
            </a:r>
          </a:p>
          <a:p>
            <a:r>
              <a:rPr lang="en-US" dirty="0" smtClean="0"/>
              <a:t>(a) Seismic waves travel at different velocities. The greater the distance between the epicenter and the seismograph station, the longer it takes for earthquake waves to arrive and the greater the delay between the P-wave and S-wave arrival times. (</a:t>
            </a:r>
            <a:r>
              <a:rPr lang="en-US" dirty="0" err="1" smtClean="0"/>
              <a:t>b</a:t>
            </a:r>
            <a:r>
              <a:rPr lang="en-US" dirty="0" smtClean="0"/>
              <a:t>) We can represent the different arrival times of P-waves and S-waves on a graph of travel-time curves. (</a:t>
            </a:r>
            <a:r>
              <a:rPr lang="en-US" dirty="0" err="1" smtClean="0"/>
              <a:t>c</a:t>
            </a:r>
            <a:r>
              <a:rPr lang="en-US" dirty="0" smtClean="0"/>
              <a:t>) If an earthquake epicenter lies 2,000 km from Station 1, we draw a circle with a radius of 2,000 km around the station at the scale of the map. We repeat for the other two stations. The intersection is the epicenter.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39</a:t>
            </a:fld>
            <a:endParaRPr lang="en-US"/>
          </a:p>
        </p:txBody>
      </p:sp>
    </p:spTree>
    <p:extLst>
      <p:ext uri="{BB962C8B-B14F-4D97-AF65-F5344CB8AC3E}">
        <p14:creationId xmlns:p14="http://schemas.microsoft.com/office/powerpoint/2010/main" val="925417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a:t>
            </a:r>
            <a:r>
              <a:rPr lang="en-US" dirty="0" smtClean="0"/>
              <a:t>  The great </a:t>
            </a:r>
            <a:r>
              <a:rPr lang="en-US" dirty="0" err="1" smtClean="0"/>
              <a:t>Tōhoku</a:t>
            </a:r>
            <a:r>
              <a:rPr lang="en-US" dirty="0" smtClean="0"/>
              <a:t> earthquake and tsunami in Japan, 2011.</a:t>
            </a:r>
          </a:p>
          <a:p>
            <a:r>
              <a:rPr lang="en-US" dirty="0" smtClean="0"/>
              <a:t>(a) Some buildings collapsed due to ground shaking. (</a:t>
            </a:r>
            <a:r>
              <a:rPr lang="en-US" dirty="0" err="1" smtClean="0"/>
              <a:t>b</a:t>
            </a:r>
            <a:r>
              <a:rPr lang="en-US" dirty="0" smtClean="0"/>
              <a:t>) The tsunami filled harbors and spilled over sea walls. (</a:t>
            </a:r>
            <a:r>
              <a:rPr lang="en-US" dirty="0" err="1" smtClean="0"/>
              <a:t>c</a:t>
            </a:r>
            <a:r>
              <a:rPr lang="en-US" dirty="0" smtClean="0"/>
              <a:t>) The tsunami washed over low coastal areas. In this photograph, the wave is moving from left to right and is just washing over a canal.</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20676041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8.10a </a:t>
            </a:r>
            <a:r>
              <a:rPr lang="en-US" dirty="0" smtClean="0"/>
              <a:t> The method for locating an earthquake epicenter.</a:t>
            </a:r>
          </a:p>
          <a:p>
            <a:r>
              <a:rPr lang="en-US" dirty="0" smtClean="0"/>
              <a:t>(a) Seismic waves travel at different velocities. The greater the distance between the epicenter and the seismograph station, the longer it takes for earthquake waves to arrive and the greater the delay between the P-wave and S-wave arrival times.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40</a:t>
            </a:fld>
            <a:endParaRPr lang="en-US"/>
          </a:p>
        </p:txBody>
      </p:sp>
    </p:spTree>
    <p:extLst>
      <p:ext uri="{BB962C8B-B14F-4D97-AF65-F5344CB8AC3E}">
        <p14:creationId xmlns:p14="http://schemas.microsoft.com/office/powerpoint/2010/main" val="24446081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8.10b </a:t>
            </a:r>
            <a:r>
              <a:rPr lang="en-US" dirty="0" smtClean="0"/>
              <a:t> The method for locating an earthquake epicenter.</a:t>
            </a:r>
          </a:p>
          <a:p>
            <a:r>
              <a:rPr lang="en-US" dirty="0" smtClean="0"/>
              <a:t>(</a:t>
            </a:r>
            <a:r>
              <a:rPr lang="en-US" dirty="0" err="1" smtClean="0"/>
              <a:t>b</a:t>
            </a:r>
            <a:r>
              <a:rPr lang="en-US" dirty="0" smtClean="0"/>
              <a:t>) We can represent the different arrival times of P-waves and S-waves on a graph of travel-time curves.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41</a:t>
            </a:fld>
            <a:endParaRPr lang="en-US"/>
          </a:p>
        </p:txBody>
      </p:sp>
    </p:spTree>
    <p:extLst>
      <p:ext uri="{BB962C8B-B14F-4D97-AF65-F5344CB8AC3E}">
        <p14:creationId xmlns:p14="http://schemas.microsoft.com/office/powerpoint/2010/main" val="3045165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8.10c </a:t>
            </a:r>
            <a:r>
              <a:rPr lang="en-US" dirty="0" smtClean="0"/>
              <a:t> The method for locating an earthquake epicenter.</a:t>
            </a:r>
          </a:p>
          <a:p>
            <a:r>
              <a:rPr lang="en-US" dirty="0" smtClean="0"/>
              <a:t>(</a:t>
            </a:r>
            <a:r>
              <a:rPr lang="en-US" dirty="0" err="1" smtClean="0"/>
              <a:t>c</a:t>
            </a:r>
            <a:r>
              <a:rPr lang="en-US" dirty="0" smtClean="0"/>
              <a:t>) If an earthquake epicenter lies 2,000 km from Station 1, we draw a circle with a radius of 2,000 km around the station at the scale of the map. We repeat for the other two stations. The intersection is the epicenter.</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42</a:t>
            </a:fld>
            <a:endParaRPr lang="en-US"/>
          </a:p>
        </p:txBody>
      </p:sp>
    </p:spTree>
    <p:extLst>
      <p:ext uri="{BB962C8B-B14F-4D97-AF65-F5344CB8AC3E}">
        <p14:creationId xmlns:p14="http://schemas.microsoft.com/office/powerpoint/2010/main" val="42224350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TABLE 8.2</a:t>
            </a:r>
            <a:r>
              <a:rPr lang="en-US" dirty="0" smtClean="0"/>
              <a:t>  Modified </a:t>
            </a:r>
            <a:r>
              <a:rPr lang="en-US" dirty="0" err="1" smtClean="0"/>
              <a:t>Mercalli</a:t>
            </a:r>
            <a:r>
              <a:rPr lang="en-US" dirty="0" smtClean="0"/>
              <a:t> Intensity Scale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43</a:t>
            </a:fld>
            <a:endParaRPr lang="en-US"/>
          </a:p>
        </p:txBody>
      </p:sp>
    </p:spTree>
    <p:extLst>
      <p:ext uri="{BB962C8B-B14F-4D97-AF65-F5344CB8AC3E}">
        <p14:creationId xmlns:p14="http://schemas.microsoft.com/office/powerpoint/2010/main" val="11740244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8.11  </a:t>
            </a:r>
            <a:r>
              <a:rPr lang="en-US" dirty="0" smtClean="0"/>
              <a:t>This map shows Modified </a:t>
            </a:r>
            <a:r>
              <a:rPr lang="en-US" dirty="0" err="1" smtClean="0"/>
              <a:t>Mercalli</a:t>
            </a:r>
            <a:r>
              <a:rPr lang="en-US" dirty="0" smtClean="0"/>
              <a:t> Intensity contours for the 1886 Charleston, South Carolina, earthquake. Note that near the epicenter ground shaking reached an intensity of X, and in New York City ground shaking reached an intensity of II to III.</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44</a:t>
            </a:fld>
            <a:endParaRPr lang="en-US"/>
          </a:p>
        </p:txBody>
      </p:sp>
    </p:spTree>
    <p:extLst>
      <p:ext uri="{BB962C8B-B14F-4D97-AF65-F5344CB8AC3E}">
        <p14:creationId xmlns:p14="http://schemas.microsoft.com/office/powerpoint/2010/main" val="2224409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8.12 </a:t>
            </a:r>
            <a:r>
              <a:rPr lang="en-US" dirty="0" smtClean="0"/>
              <a:t> Using the Richter magnitude scale.</a:t>
            </a:r>
          </a:p>
          <a:p>
            <a:r>
              <a:rPr lang="en-US" dirty="0" smtClean="0"/>
              <a:t>(a) To calculate the Richter magnitude from a seismograph, first measure the S – P (S minus P) time, to determine the distance to the epicenter. Then measure the amplitude of the largest wave. (</a:t>
            </a:r>
            <a:r>
              <a:rPr lang="en-US" dirty="0" err="1" smtClean="0"/>
              <a:t>b</a:t>
            </a:r>
            <a:r>
              <a:rPr lang="en-US" dirty="0" smtClean="0"/>
              <a:t>) Draw a line from the point on Column A representing the S – P time or the distance to the epicenter, to the point on Column C representing the wave amplitude. Read the Richter magnitude off Column B.</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45</a:t>
            </a:fld>
            <a:endParaRPr lang="en-US"/>
          </a:p>
        </p:txBody>
      </p:sp>
    </p:spTree>
    <p:extLst>
      <p:ext uri="{BB962C8B-B14F-4D97-AF65-F5344CB8AC3E}">
        <p14:creationId xmlns:p14="http://schemas.microsoft.com/office/powerpoint/2010/main" val="25884326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8.12a </a:t>
            </a:r>
            <a:r>
              <a:rPr lang="en-US" dirty="0" smtClean="0"/>
              <a:t> Using the Richter magnitude scale.</a:t>
            </a:r>
          </a:p>
          <a:p>
            <a:r>
              <a:rPr lang="en-US" dirty="0" smtClean="0"/>
              <a:t>(a) To calculate the Richter magnitude from a seismograph, first measure the S – P (S minus P) time, to determine the distance to the epicenter. Then measure the amplitude of the largest wave.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46</a:t>
            </a:fld>
            <a:endParaRPr lang="en-US"/>
          </a:p>
        </p:txBody>
      </p:sp>
    </p:spTree>
    <p:extLst>
      <p:ext uri="{BB962C8B-B14F-4D97-AF65-F5344CB8AC3E}">
        <p14:creationId xmlns:p14="http://schemas.microsoft.com/office/powerpoint/2010/main" val="22157025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8.12b </a:t>
            </a:r>
            <a:r>
              <a:rPr lang="en-US" dirty="0" smtClean="0"/>
              <a:t> Using the Richter magnitude scale.</a:t>
            </a:r>
          </a:p>
          <a:p>
            <a:r>
              <a:rPr lang="en-US" dirty="0" smtClean="0"/>
              <a:t>(</a:t>
            </a:r>
            <a:r>
              <a:rPr lang="en-US" dirty="0" err="1" smtClean="0"/>
              <a:t>b</a:t>
            </a:r>
            <a:r>
              <a:rPr lang="en-US" dirty="0" smtClean="0"/>
              <a:t>) Draw a line from the point on Column A representing the S – P time or the distance to the epicenter, to the point on Column C representing the wave amplitude. Read the Richter magnitude off Column B.</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47</a:t>
            </a:fld>
            <a:endParaRPr lang="en-US"/>
          </a:p>
        </p:txBody>
      </p:sp>
    </p:spTree>
    <p:extLst>
      <p:ext uri="{BB962C8B-B14F-4D97-AF65-F5344CB8AC3E}">
        <p14:creationId xmlns:p14="http://schemas.microsoft.com/office/powerpoint/2010/main" val="8745021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TABLE 8.3</a:t>
            </a:r>
            <a:r>
              <a:rPr lang="en-US" dirty="0" smtClean="0"/>
              <a:t>  Adjectives for Describing Earthquakes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48</a:t>
            </a:fld>
            <a:endParaRPr lang="en-US"/>
          </a:p>
        </p:txBody>
      </p:sp>
    </p:spTree>
    <p:extLst>
      <p:ext uri="{BB962C8B-B14F-4D97-AF65-F5344CB8AC3E}">
        <p14:creationId xmlns:p14="http://schemas.microsoft.com/office/powerpoint/2010/main" val="17281315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8.13 </a:t>
            </a:r>
            <a:r>
              <a:rPr lang="en-US" dirty="0" smtClean="0"/>
              <a:t> Energy released by earthquakes increases dramatically with magnitude.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49</a:t>
            </a:fld>
            <a:endParaRPr lang="en-US"/>
          </a:p>
        </p:txBody>
      </p:sp>
    </p:spTree>
    <p:extLst>
      <p:ext uri="{BB962C8B-B14F-4D97-AF65-F5344CB8AC3E}">
        <p14:creationId xmlns:p14="http://schemas.microsoft.com/office/powerpoint/2010/main" val="1613768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8.2a</a:t>
            </a:r>
            <a:r>
              <a:rPr lang="en-US" dirty="0" smtClean="0"/>
              <a:t>  The great </a:t>
            </a:r>
            <a:r>
              <a:rPr lang="en-US" dirty="0" err="1" smtClean="0"/>
              <a:t>Tōhoku</a:t>
            </a:r>
            <a:r>
              <a:rPr lang="en-US" dirty="0" smtClean="0"/>
              <a:t> earthquake and tsunami in Japan, 2011.</a:t>
            </a:r>
          </a:p>
          <a:p>
            <a:r>
              <a:rPr lang="en-US" dirty="0" smtClean="0"/>
              <a:t>(a) Some buildings collapsed due to ground shaking.</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1733834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8.14 </a:t>
            </a:r>
            <a:r>
              <a:rPr lang="en-US" dirty="0" smtClean="0"/>
              <a:t> A map of epicenters emphasizes that most earthquakes occur in distinct belts along plate boundaries.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50</a:t>
            </a:fld>
            <a:endParaRPr lang="en-US"/>
          </a:p>
        </p:txBody>
      </p:sp>
    </p:spTree>
    <p:extLst>
      <p:ext uri="{BB962C8B-B14F-4D97-AF65-F5344CB8AC3E}">
        <p14:creationId xmlns:p14="http://schemas.microsoft.com/office/powerpoint/2010/main" val="10670236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8.15 </a:t>
            </a:r>
            <a:r>
              <a:rPr lang="en-US" dirty="0" smtClean="0"/>
              <a:t> The distribution of earthquakes at a mid-ocean ridge. Note that normal faults occur along the ridge axis, and strike-slip faults occur along active transform faults. Earthquakes don’t take place along inactive fracture zones.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51</a:t>
            </a:fld>
            <a:endParaRPr lang="en-US"/>
          </a:p>
        </p:txBody>
      </p:sp>
    </p:spTree>
    <p:extLst>
      <p:ext uri="{BB962C8B-B14F-4D97-AF65-F5344CB8AC3E}">
        <p14:creationId xmlns:p14="http://schemas.microsoft.com/office/powerpoint/2010/main" val="35801402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8.16 </a:t>
            </a:r>
            <a:r>
              <a:rPr lang="en-US" dirty="0" smtClean="0"/>
              <a:t> The San Andreas fault system, a continental transform.</a:t>
            </a:r>
          </a:p>
          <a:p>
            <a:r>
              <a:rPr lang="en-US" dirty="0" smtClean="0"/>
              <a:t>(a) The San Andreas fault system in California. Note that the system includes many faults in a 100-km-wide band. (</a:t>
            </a:r>
            <a:r>
              <a:rPr lang="en-US" dirty="0" err="1" smtClean="0"/>
              <a:t>b</a:t>
            </a:r>
            <a:r>
              <a:rPr lang="en-US" dirty="0" smtClean="0"/>
              <a:t>) A street in San Francisco after the 1906 earthquake. Huge fires swept through the city. (</a:t>
            </a:r>
            <a:r>
              <a:rPr lang="en-US" dirty="0" err="1" smtClean="0"/>
              <a:t>c</a:t>
            </a:r>
            <a:r>
              <a:rPr lang="en-US" dirty="0" smtClean="0"/>
              <a:t>) The 1989 Loma </a:t>
            </a:r>
            <a:r>
              <a:rPr lang="en-US" dirty="0" err="1" smtClean="0"/>
              <a:t>Prieta</a:t>
            </a:r>
            <a:r>
              <a:rPr lang="en-US" dirty="0" smtClean="0"/>
              <a:t> earthquake caused a double-decker freeway to collapse, as support columns gave way.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52</a:t>
            </a:fld>
            <a:endParaRPr lang="en-US"/>
          </a:p>
        </p:txBody>
      </p:sp>
    </p:spTree>
    <p:extLst>
      <p:ext uri="{BB962C8B-B14F-4D97-AF65-F5344CB8AC3E}">
        <p14:creationId xmlns:p14="http://schemas.microsoft.com/office/powerpoint/2010/main" val="27210995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8.16a </a:t>
            </a:r>
            <a:r>
              <a:rPr lang="en-US" dirty="0" smtClean="0"/>
              <a:t> The San Andreas fault system, a continental transform.</a:t>
            </a:r>
          </a:p>
          <a:p>
            <a:r>
              <a:rPr lang="en-US" dirty="0" smtClean="0"/>
              <a:t>(a) The San Andreas fault system in California. Note that the system includes many faults in a 100-km-wide band.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53</a:t>
            </a:fld>
            <a:endParaRPr lang="en-US"/>
          </a:p>
        </p:txBody>
      </p:sp>
    </p:spTree>
    <p:extLst>
      <p:ext uri="{BB962C8B-B14F-4D97-AF65-F5344CB8AC3E}">
        <p14:creationId xmlns:p14="http://schemas.microsoft.com/office/powerpoint/2010/main" val="27000302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8.16b </a:t>
            </a:r>
            <a:r>
              <a:rPr lang="en-US" dirty="0" smtClean="0"/>
              <a:t> The San Andreas fault system, a continental transform.</a:t>
            </a:r>
          </a:p>
          <a:p>
            <a:r>
              <a:rPr lang="en-US" dirty="0" smtClean="0"/>
              <a:t>(</a:t>
            </a:r>
            <a:r>
              <a:rPr lang="en-US" dirty="0" err="1" smtClean="0"/>
              <a:t>b</a:t>
            </a:r>
            <a:r>
              <a:rPr lang="en-US" dirty="0" smtClean="0"/>
              <a:t>) A street in San Francisco after the 1906 earthquake. Huge fires swept through the city.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54</a:t>
            </a:fld>
            <a:endParaRPr lang="en-US"/>
          </a:p>
        </p:txBody>
      </p:sp>
    </p:spTree>
    <p:extLst>
      <p:ext uri="{BB962C8B-B14F-4D97-AF65-F5344CB8AC3E}">
        <p14:creationId xmlns:p14="http://schemas.microsoft.com/office/powerpoint/2010/main" val="9489316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8.16c </a:t>
            </a:r>
            <a:r>
              <a:rPr lang="en-US" dirty="0" smtClean="0"/>
              <a:t> The San Andreas fault system, a continental transform.</a:t>
            </a:r>
          </a:p>
          <a:p>
            <a:r>
              <a:rPr lang="en-US" dirty="0" smtClean="0"/>
              <a:t>(</a:t>
            </a:r>
            <a:r>
              <a:rPr lang="en-US" dirty="0" err="1" smtClean="0"/>
              <a:t>c</a:t>
            </a:r>
            <a:r>
              <a:rPr lang="en-US" dirty="0" smtClean="0"/>
              <a:t>) The 1989 Loma </a:t>
            </a:r>
            <a:r>
              <a:rPr lang="en-US" dirty="0" err="1" smtClean="0"/>
              <a:t>Prieta</a:t>
            </a:r>
            <a:r>
              <a:rPr lang="en-US" dirty="0" smtClean="0"/>
              <a:t> earthquake caused a double-decker freeway to collapse, as support columns gave way.</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55</a:t>
            </a:fld>
            <a:endParaRPr lang="en-US"/>
          </a:p>
        </p:txBody>
      </p:sp>
    </p:spTree>
    <p:extLst>
      <p:ext uri="{BB962C8B-B14F-4D97-AF65-F5344CB8AC3E}">
        <p14:creationId xmlns:p14="http://schemas.microsoft.com/office/powerpoint/2010/main" val="41774871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8.17</a:t>
            </a:r>
            <a:r>
              <a:rPr lang="en-US" dirty="0" smtClean="0"/>
              <a:t>  An example of a convergent-plate-boundary earthquake.</a:t>
            </a:r>
          </a:p>
          <a:p>
            <a:r>
              <a:rPr lang="en-US" dirty="0" smtClean="0"/>
              <a:t>(a) At a convergent-plate boundary, earthquakes occur along the contact between the two plates, as well as in the </a:t>
            </a:r>
            <a:r>
              <a:rPr lang="en-US" dirty="0" err="1" smtClean="0"/>
              <a:t>downgoing</a:t>
            </a:r>
            <a:r>
              <a:rPr lang="en-US" dirty="0" smtClean="0"/>
              <a:t> plate and overriding plate. Deep earthquakes may be due to the phase change of olivine to </a:t>
            </a:r>
            <a:r>
              <a:rPr lang="en-US" dirty="0" err="1" smtClean="0"/>
              <a:t>spinel</a:t>
            </a:r>
            <a:r>
              <a:rPr lang="en-US" dirty="0" smtClean="0"/>
              <a:t>. In the </a:t>
            </a:r>
            <a:r>
              <a:rPr lang="en-US" dirty="0" err="1" smtClean="0"/>
              <a:t>asthenosphere</a:t>
            </a:r>
            <a:r>
              <a:rPr lang="en-US" dirty="0" smtClean="0"/>
              <a:t>, this change happens at 410 km, but in cooler lithosphere, it may happen at greater depths. (</a:t>
            </a:r>
            <a:r>
              <a:rPr lang="en-US" dirty="0" err="1" smtClean="0"/>
              <a:t>b</a:t>
            </a:r>
            <a:r>
              <a:rPr lang="en-US" dirty="0" smtClean="0"/>
              <a:t>) Map of earthquake epicenters and </a:t>
            </a:r>
            <a:r>
              <a:rPr lang="en-US" dirty="0" err="1" smtClean="0"/>
              <a:t>subduction</a:t>
            </a:r>
            <a:r>
              <a:rPr lang="en-US" dirty="0" smtClean="0"/>
              <a:t> zones in and near Japan. (</a:t>
            </a:r>
            <a:r>
              <a:rPr lang="en-US" dirty="0" err="1" smtClean="0"/>
              <a:t>c</a:t>
            </a:r>
            <a:r>
              <a:rPr lang="en-US" dirty="0" smtClean="0"/>
              <a:t>) A collapsed building after the Kobe earthquake in Japan.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56</a:t>
            </a:fld>
            <a:endParaRPr lang="en-US"/>
          </a:p>
        </p:txBody>
      </p:sp>
    </p:spTree>
    <p:extLst>
      <p:ext uri="{BB962C8B-B14F-4D97-AF65-F5344CB8AC3E}">
        <p14:creationId xmlns:p14="http://schemas.microsoft.com/office/powerpoint/2010/main" val="22851734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8.17a</a:t>
            </a:r>
            <a:r>
              <a:rPr lang="en-US" dirty="0" smtClean="0"/>
              <a:t>  An example of a convergent-plate-boundary earthquake.</a:t>
            </a:r>
          </a:p>
          <a:p>
            <a:r>
              <a:rPr lang="en-US" dirty="0" smtClean="0"/>
              <a:t>(a) At a convergent-plate boundary, earthquakes occur along the contact between the two plates, as well as in the </a:t>
            </a:r>
            <a:r>
              <a:rPr lang="en-US" dirty="0" err="1" smtClean="0"/>
              <a:t>downgoing</a:t>
            </a:r>
            <a:r>
              <a:rPr lang="en-US" dirty="0" smtClean="0"/>
              <a:t> plate and overriding plate. Deep earthquakes may be due to the phase change of olivine to </a:t>
            </a:r>
            <a:r>
              <a:rPr lang="en-US" dirty="0" err="1" smtClean="0"/>
              <a:t>spinel</a:t>
            </a:r>
            <a:r>
              <a:rPr lang="en-US" dirty="0" smtClean="0"/>
              <a:t>. In the </a:t>
            </a:r>
            <a:r>
              <a:rPr lang="en-US" dirty="0" err="1" smtClean="0"/>
              <a:t>asthenosphere</a:t>
            </a:r>
            <a:r>
              <a:rPr lang="en-US" dirty="0" smtClean="0"/>
              <a:t>, this change happens at 410 km, but in cooler lithosphere, it may happen at greater depths.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57</a:t>
            </a:fld>
            <a:endParaRPr lang="en-US"/>
          </a:p>
        </p:txBody>
      </p:sp>
    </p:spTree>
    <p:extLst>
      <p:ext uri="{BB962C8B-B14F-4D97-AF65-F5344CB8AC3E}">
        <p14:creationId xmlns:p14="http://schemas.microsoft.com/office/powerpoint/2010/main" val="18405281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8.17b</a:t>
            </a:r>
            <a:r>
              <a:rPr lang="en-US" dirty="0" smtClean="0"/>
              <a:t>  An example of a convergent-plate-boundary earthquake.</a:t>
            </a:r>
          </a:p>
          <a:p>
            <a:r>
              <a:rPr lang="en-US" dirty="0" smtClean="0"/>
              <a:t>(</a:t>
            </a:r>
            <a:r>
              <a:rPr lang="en-US" dirty="0" err="1" smtClean="0"/>
              <a:t>b</a:t>
            </a:r>
            <a:r>
              <a:rPr lang="en-US" dirty="0" smtClean="0"/>
              <a:t>) Map of earthquake epicenters and </a:t>
            </a:r>
            <a:r>
              <a:rPr lang="en-US" dirty="0" err="1" smtClean="0"/>
              <a:t>subduction</a:t>
            </a:r>
            <a:r>
              <a:rPr lang="en-US" dirty="0" smtClean="0"/>
              <a:t> zones in and near Japan.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58</a:t>
            </a:fld>
            <a:endParaRPr lang="en-US"/>
          </a:p>
        </p:txBody>
      </p:sp>
    </p:spTree>
    <p:extLst>
      <p:ext uri="{BB962C8B-B14F-4D97-AF65-F5344CB8AC3E}">
        <p14:creationId xmlns:p14="http://schemas.microsoft.com/office/powerpoint/2010/main" val="7477147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8.17c</a:t>
            </a:r>
            <a:r>
              <a:rPr lang="en-US" dirty="0" smtClean="0"/>
              <a:t>  An example of a convergent-plate-boundary earthquake.</a:t>
            </a:r>
          </a:p>
          <a:p>
            <a:r>
              <a:rPr lang="en-US" dirty="0" smtClean="0"/>
              <a:t>(</a:t>
            </a:r>
            <a:r>
              <a:rPr lang="en-US" dirty="0" err="1" smtClean="0"/>
              <a:t>c</a:t>
            </a:r>
            <a:r>
              <a:rPr lang="en-US" dirty="0" smtClean="0"/>
              <a:t>) A collapsed building after the Kobe earthquake in Japan.</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59</a:t>
            </a:fld>
            <a:endParaRPr lang="en-US"/>
          </a:p>
        </p:txBody>
      </p:sp>
    </p:spTree>
    <p:extLst>
      <p:ext uri="{BB962C8B-B14F-4D97-AF65-F5344CB8AC3E}">
        <p14:creationId xmlns:p14="http://schemas.microsoft.com/office/powerpoint/2010/main" val="1542843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8.2b</a:t>
            </a:r>
            <a:r>
              <a:rPr lang="en-US" dirty="0" smtClean="0"/>
              <a:t>  The great </a:t>
            </a:r>
            <a:r>
              <a:rPr lang="en-US" dirty="0" err="1" smtClean="0"/>
              <a:t>Tōhoku</a:t>
            </a:r>
            <a:r>
              <a:rPr lang="en-US" dirty="0" smtClean="0"/>
              <a:t> earthquake and tsunami in Japan, 2011.</a:t>
            </a:r>
          </a:p>
          <a:p>
            <a:r>
              <a:rPr lang="en-US" dirty="0" smtClean="0"/>
              <a:t>(</a:t>
            </a:r>
            <a:r>
              <a:rPr lang="en-US" dirty="0" err="1" smtClean="0"/>
              <a:t>b</a:t>
            </a:r>
            <a:r>
              <a:rPr lang="en-US" dirty="0" smtClean="0"/>
              <a:t>) The tsunami filled harbors and spilled over sea walls.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1175041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8.18 </a:t>
            </a:r>
            <a:r>
              <a:rPr lang="en-US" dirty="0" smtClean="0"/>
              <a:t> The tectonic settings in which earthquakes occur in continental lithosphere. </a:t>
            </a:r>
            <a:r>
              <a:rPr lang="en-US" dirty="0" err="1" smtClean="0"/>
              <a:t>Subduction</a:t>
            </a:r>
            <a:r>
              <a:rPr lang="en-US" dirty="0" smtClean="0"/>
              <a:t>-related earthquakes in continental crust are not shown.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60</a:t>
            </a:fld>
            <a:endParaRPr lang="en-US"/>
          </a:p>
        </p:txBody>
      </p:sp>
    </p:spTree>
    <p:extLst>
      <p:ext uri="{BB962C8B-B14F-4D97-AF65-F5344CB8AC3E}">
        <p14:creationId xmlns:p14="http://schemas.microsoft.com/office/powerpoint/2010/main" val="1751799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8.19</a:t>
            </a:r>
            <a:r>
              <a:rPr lang="en-US" dirty="0" smtClean="0"/>
              <a:t>  New Madrid, Missouri, is an example of </a:t>
            </a:r>
            <a:r>
              <a:rPr lang="en-US" dirty="0" err="1" smtClean="0"/>
              <a:t>intraplate</a:t>
            </a:r>
            <a:r>
              <a:rPr lang="en-US" dirty="0" smtClean="0"/>
              <a:t> seismic activity.</a:t>
            </a:r>
          </a:p>
          <a:p>
            <a:r>
              <a:rPr lang="en-US" dirty="0" smtClean="0"/>
              <a:t>(a) The earthquakes of 1811–12 destroyed cabins and disrupted the Mississippi River. (</a:t>
            </a:r>
            <a:r>
              <a:rPr lang="en-US" dirty="0" err="1" smtClean="0"/>
              <a:t>b</a:t>
            </a:r>
            <a:r>
              <a:rPr lang="en-US" dirty="0" smtClean="0"/>
              <a:t>) The epicenters of recent small earthquakes in the New Madrid area, as recorded by modern seismic instruments. The region remains active.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61</a:t>
            </a:fld>
            <a:endParaRPr lang="en-US"/>
          </a:p>
        </p:txBody>
      </p:sp>
    </p:spTree>
    <p:extLst>
      <p:ext uri="{BB962C8B-B14F-4D97-AF65-F5344CB8AC3E}">
        <p14:creationId xmlns:p14="http://schemas.microsoft.com/office/powerpoint/2010/main" val="24969194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8.19a</a:t>
            </a:r>
            <a:r>
              <a:rPr lang="en-US" dirty="0" smtClean="0"/>
              <a:t>  New Madrid, Missouri, is an example of </a:t>
            </a:r>
            <a:r>
              <a:rPr lang="en-US" dirty="0" err="1" smtClean="0"/>
              <a:t>intraplate</a:t>
            </a:r>
            <a:r>
              <a:rPr lang="en-US" dirty="0" smtClean="0"/>
              <a:t> seismic activity.</a:t>
            </a:r>
          </a:p>
          <a:p>
            <a:r>
              <a:rPr lang="en-US" dirty="0" smtClean="0"/>
              <a:t>(a) The earthquakes of 1811–12 destroyed cabins and disrupted the Mississippi River.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62</a:t>
            </a:fld>
            <a:endParaRPr lang="en-US"/>
          </a:p>
        </p:txBody>
      </p:sp>
    </p:spTree>
    <p:extLst>
      <p:ext uri="{BB962C8B-B14F-4D97-AF65-F5344CB8AC3E}">
        <p14:creationId xmlns:p14="http://schemas.microsoft.com/office/powerpoint/2010/main" val="37518241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8.19b</a:t>
            </a:r>
            <a:r>
              <a:rPr lang="en-US" dirty="0" smtClean="0"/>
              <a:t>  New Madrid, Missouri, is an example of </a:t>
            </a:r>
            <a:r>
              <a:rPr lang="en-US" dirty="0" err="1" smtClean="0"/>
              <a:t>intraplate</a:t>
            </a:r>
            <a:r>
              <a:rPr lang="en-US" dirty="0" smtClean="0"/>
              <a:t> seismic activity.</a:t>
            </a:r>
          </a:p>
          <a:p>
            <a:r>
              <a:rPr lang="en-US" dirty="0" smtClean="0"/>
              <a:t>(</a:t>
            </a:r>
            <a:r>
              <a:rPr lang="en-US" dirty="0" err="1" smtClean="0"/>
              <a:t>b</a:t>
            </a:r>
            <a:r>
              <a:rPr lang="en-US" dirty="0" smtClean="0"/>
              <a:t>) The epicenters of recent small earthquakes in the New Madrid area, as recorded by modern seismic instruments. The region remains active.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63</a:t>
            </a:fld>
            <a:endParaRPr lang="en-US"/>
          </a:p>
        </p:txBody>
      </p:sp>
    </p:spTree>
    <p:extLst>
      <p:ext uri="{BB962C8B-B14F-4D97-AF65-F5344CB8AC3E}">
        <p14:creationId xmlns:p14="http://schemas.microsoft.com/office/powerpoint/2010/main" val="2273538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8.20 </a:t>
            </a:r>
            <a:r>
              <a:rPr lang="en-US" dirty="0" smtClean="0"/>
              <a:t> Types of ground motion during earthquakes. The ground can shake in many ways at once, causing surface structures to move.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64</a:t>
            </a:fld>
            <a:endParaRPr lang="en-US"/>
          </a:p>
        </p:txBody>
      </p:sp>
    </p:spTree>
    <p:extLst>
      <p:ext uri="{BB962C8B-B14F-4D97-AF65-F5344CB8AC3E}">
        <p14:creationId xmlns:p14="http://schemas.microsoft.com/office/powerpoint/2010/main" val="20289403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8.21 </a:t>
            </a:r>
            <a:r>
              <a:rPr lang="en-US" dirty="0" smtClean="0"/>
              <a:t> Examples of earthquake damage due to vibration.</a:t>
            </a:r>
          </a:p>
          <a:p>
            <a:r>
              <a:rPr lang="en-US" dirty="0" smtClean="0"/>
              <a:t>(a) During a 1999 earthquake in Turkey, concrete buildings collapsed when supports gave way and floors piled on each other like pancakes. (</a:t>
            </a:r>
            <a:r>
              <a:rPr lang="en-US" dirty="0" err="1" smtClean="0"/>
              <a:t>b</a:t>
            </a:r>
            <a:r>
              <a:rPr lang="en-US" dirty="0" smtClean="0"/>
              <a:t>) An elevated bridge tipped over during the 1995 Kobe, Japan, earthquake. (</a:t>
            </a:r>
            <a:r>
              <a:rPr lang="en-US" dirty="0" err="1" smtClean="0"/>
              <a:t>c</a:t>
            </a:r>
            <a:r>
              <a:rPr lang="en-US" dirty="0" smtClean="0"/>
              <a:t>) Concrete bridge supports were crushed during the 1994 Northridge, California, earthquake when the overlying bridge bounced up and slammed back down. (</a:t>
            </a:r>
            <a:r>
              <a:rPr lang="en-US" dirty="0" err="1" smtClean="0"/>
              <a:t>d</a:t>
            </a:r>
            <a:r>
              <a:rPr lang="en-US" dirty="0" smtClean="0"/>
              <a:t>) A neighborhood of masonry buildings in Armenia collapsed during a 1999 earthquake because the walls broke apart.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65</a:t>
            </a:fld>
            <a:endParaRPr lang="en-US"/>
          </a:p>
        </p:txBody>
      </p:sp>
    </p:spTree>
    <p:extLst>
      <p:ext uri="{BB962C8B-B14F-4D97-AF65-F5344CB8AC3E}">
        <p14:creationId xmlns:p14="http://schemas.microsoft.com/office/powerpoint/2010/main" val="10120876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8.21a </a:t>
            </a:r>
            <a:r>
              <a:rPr lang="en-US" dirty="0" smtClean="0"/>
              <a:t> Examples of earthquake damage due to vibration.</a:t>
            </a:r>
          </a:p>
          <a:p>
            <a:r>
              <a:rPr lang="en-US" dirty="0" smtClean="0"/>
              <a:t>(a) During a 1999 earthquake in Turkey, concrete buildings collapsed when supports gave way and floors piled on each other like pancakes.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66</a:t>
            </a:fld>
            <a:endParaRPr lang="en-US"/>
          </a:p>
        </p:txBody>
      </p:sp>
    </p:spTree>
    <p:extLst>
      <p:ext uri="{BB962C8B-B14F-4D97-AF65-F5344CB8AC3E}">
        <p14:creationId xmlns:p14="http://schemas.microsoft.com/office/powerpoint/2010/main" val="31605054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8.21b </a:t>
            </a:r>
            <a:r>
              <a:rPr lang="en-US" dirty="0" smtClean="0"/>
              <a:t> Examples of earthquake damage due to vibration.</a:t>
            </a:r>
          </a:p>
          <a:p>
            <a:r>
              <a:rPr lang="en-US" dirty="0" smtClean="0"/>
              <a:t>(</a:t>
            </a:r>
            <a:r>
              <a:rPr lang="en-US" dirty="0" err="1" smtClean="0"/>
              <a:t>b</a:t>
            </a:r>
            <a:r>
              <a:rPr lang="en-US" dirty="0" smtClean="0"/>
              <a:t>) An elevated bridge tipped over during the 1995 Kobe, Japan, earthquake.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67</a:t>
            </a:fld>
            <a:endParaRPr lang="en-US"/>
          </a:p>
        </p:txBody>
      </p:sp>
    </p:spTree>
    <p:extLst>
      <p:ext uri="{BB962C8B-B14F-4D97-AF65-F5344CB8AC3E}">
        <p14:creationId xmlns:p14="http://schemas.microsoft.com/office/powerpoint/2010/main" val="42623172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8.21c </a:t>
            </a:r>
            <a:r>
              <a:rPr lang="en-US" dirty="0" smtClean="0"/>
              <a:t> Examples of earthquake damage due to vibration.</a:t>
            </a:r>
          </a:p>
          <a:p>
            <a:r>
              <a:rPr lang="en-US" dirty="0" smtClean="0"/>
              <a:t>(</a:t>
            </a:r>
            <a:r>
              <a:rPr lang="en-US" dirty="0" err="1" smtClean="0"/>
              <a:t>c</a:t>
            </a:r>
            <a:r>
              <a:rPr lang="en-US" dirty="0" smtClean="0"/>
              <a:t>) Concrete bridge supports were crushed during the 1994 Northridge, California, earthquake when the overlying bridge bounced up and slammed back down.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68</a:t>
            </a:fld>
            <a:endParaRPr lang="en-US"/>
          </a:p>
        </p:txBody>
      </p:sp>
    </p:spTree>
    <p:extLst>
      <p:ext uri="{BB962C8B-B14F-4D97-AF65-F5344CB8AC3E}">
        <p14:creationId xmlns:p14="http://schemas.microsoft.com/office/powerpoint/2010/main" val="18149992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8.21d </a:t>
            </a:r>
            <a:r>
              <a:rPr lang="en-US" dirty="0" smtClean="0"/>
              <a:t> Examples of earthquake damage due to vibration.</a:t>
            </a:r>
          </a:p>
          <a:p>
            <a:r>
              <a:rPr lang="en-US" dirty="0" smtClean="0"/>
              <a:t>(</a:t>
            </a:r>
            <a:r>
              <a:rPr lang="en-US" dirty="0" err="1" smtClean="0"/>
              <a:t>d</a:t>
            </a:r>
            <a:r>
              <a:rPr lang="en-US" dirty="0" smtClean="0"/>
              <a:t>) A neighborhood of masonry buildings in Armenia collapsed during a 1999 earthquake because the walls broke apart.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69</a:t>
            </a:fld>
            <a:endParaRPr lang="en-US"/>
          </a:p>
        </p:txBody>
      </p:sp>
    </p:spTree>
    <p:extLst>
      <p:ext uri="{BB962C8B-B14F-4D97-AF65-F5344CB8AC3E}">
        <p14:creationId xmlns:p14="http://schemas.microsoft.com/office/powerpoint/2010/main" val="1177313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8.2c</a:t>
            </a:r>
            <a:r>
              <a:rPr lang="en-US" dirty="0" smtClean="0"/>
              <a:t>  The great </a:t>
            </a:r>
            <a:r>
              <a:rPr lang="en-US" dirty="0" err="1" smtClean="0"/>
              <a:t>Tōhoku</a:t>
            </a:r>
            <a:r>
              <a:rPr lang="en-US" dirty="0" smtClean="0"/>
              <a:t> earthquake and tsunami in Japan, 2011.</a:t>
            </a:r>
          </a:p>
          <a:p>
            <a:r>
              <a:rPr lang="en-US" dirty="0" smtClean="0"/>
              <a:t>(</a:t>
            </a:r>
            <a:r>
              <a:rPr lang="en-US" dirty="0" err="1" smtClean="0"/>
              <a:t>c</a:t>
            </a:r>
            <a:r>
              <a:rPr lang="en-US" dirty="0" smtClean="0"/>
              <a:t>) The tsunami washed over low coastal areas. In this photograph, the wave is moving from left to right and is just washing over a canal.</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14592907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8.22 </a:t>
            </a:r>
            <a:r>
              <a:rPr lang="en-US" dirty="0" smtClean="0"/>
              <a:t> Examples of landslide damage triggered by earthquakes.</a:t>
            </a:r>
          </a:p>
          <a:p>
            <a:r>
              <a:rPr lang="en-US" dirty="0" smtClean="0"/>
              <a:t>(a) Shaking triggers landslides, which caused a steep slope along the coast of California to collapse, carrying part of a home with it. (</a:t>
            </a:r>
            <a:r>
              <a:rPr lang="en-US" dirty="0" err="1" smtClean="0"/>
              <a:t>b</a:t>
            </a:r>
            <a:r>
              <a:rPr lang="en-US" dirty="0" smtClean="0"/>
              <a:t>) During the 1964 Alaska earthquake, slumping caused the land to give way beneath parts of Anchorage.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70</a:t>
            </a:fld>
            <a:endParaRPr lang="en-US"/>
          </a:p>
        </p:txBody>
      </p:sp>
    </p:spTree>
    <p:extLst>
      <p:ext uri="{BB962C8B-B14F-4D97-AF65-F5344CB8AC3E}">
        <p14:creationId xmlns:p14="http://schemas.microsoft.com/office/powerpoint/2010/main" val="18402205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8.22a </a:t>
            </a:r>
            <a:r>
              <a:rPr lang="en-US" dirty="0" smtClean="0"/>
              <a:t> Examples of landslide damage triggered by earthquakes.</a:t>
            </a:r>
          </a:p>
          <a:p>
            <a:r>
              <a:rPr lang="en-US" dirty="0" smtClean="0"/>
              <a:t>(a) Shaking triggers landslides, which caused a steep slope along the coast of California to collapse, carrying part of a home with it.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71</a:t>
            </a:fld>
            <a:endParaRPr lang="en-US"/>
          </a:p>
        </p:txBody>
      </p:sp>
    </p:spTree>
    <p:extLst>
      <p:ext uri="{BB962C8B-B14F-4D97-AF65-F5344CB8AC3E}">
        <p14:creationId xmlns:p14="http://schemas.microsoft.com/office/powerpoint/2010/main" val="13045048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8.22b </a:t>
            </a:r>
            <a:r>
              <a:rPr lang="en-US" dirty="0" smtClean="0"/>
              <a:t> Examples of landslide damage triggered by earthquakes.</a:t>
            </a:r>
          </a:p>
          <a:p>
            <a:r>
              <a:rPr lang="en-US" dirty="0" smtClean="0"/>
              <a:t>(</a:t>
            </a:r>
            <a:r>
              <a:rPr lang="en-US" dirty="0" err="1" smtClean="0"/>
              <a:t>b</a:t>
            </a:r>
            <a:r>
              <a:rPr lang="en-US" dirty="0" smtClean="0"/>
              <a:t>) During the 1964 Alaska earthquake, slumping caused the land to give way beneath parts of Anchorage.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72</a:t>
            </a:fld>
            <a:endParaRPr lang="en-US"/>
          </a:p>
        </p:txBody>
      </p:sp>
    </p:spTree>
    <p:extLst>
      <p:ext uri="{BB962C8B-B14F-4D97-AF65-F5344CB8AC3E}">
        <p14:creationId xmlns:p14="http://schemas.microsoft.com/office/powerpoint/2010/main" val="10483852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8.23 </a:t>
            </a:r>
            <a:r>
              <a:rPr lang="en-US" dirty="0" smtClean="0"/>
              <a:t> Examples of liquefaction triggered by earthquakes.</a:t>
            </a:r>
          </a:p>
          <a:p>
            <a:r>
              <a:rPr lang="en-US" dirty="0" smtClean="0"/>
              <a:t>(a) Liquefaction under their foundations caused these apartment buildings in Niigata, Japan, to tip over during a 1964 earthquake. (</a:t>
            </a:r>
            <a:r>
              <a:rPr lang="en-US" dirty="0" err="1" smtClean="0"/>
              <a:t>b</a:t>
            </a:r>
            <a:r>
              <a:rPr lang="en-US" dirty="0" smtClean="0"/>
              <a:t>) Liquefaction of a sand layer causes the ground to crack and sand volcanoes to erupt. (</a:t>
            </a:r>
            <a:r>
              <a:rPr lang="en-US" dirty="0" err="1" smtClean="0"/>
              <a:t>c</a:t>
            </a:r>
            <a:r>
              <a:rPr lang="en-US" dirty="0" smtClean="0"/>
              <a:t>) During the 2011 Christchurch, New Zealand, earthquake, liquefied sand spurted out and spread over the pavement. The process produced open space underground, so the pavement collapsed to form a sinkhole.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73</a:t>
            </a:fld>
            <a:endParaRPr lang="en-US"/>
          </a:p>
        </p:txBody>
      </p:sp>
    </p:spTree>
    <p:extLst>
      <p:ext uri="{BB962C8B-B14F-4D97-AF65-F5344CB8AC3E}">
        <p14:creationId xmlns:p14="http://schemas.microsoft.com/office/powerpoint/2010/main" val="32113451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8.23a </a:t>
            </a:r>
            <a:r>
              <a:rPr lang="en-US" dirty="0" smtClean="0"/>
              <a:t> Examples of liquefaction triggered by earthquakes.</a:t>
            </a:r>
          </a:p>
          <a:p>
            <a:r>
              <a:rPr lang="en-US" dirty="0" smtClean="0"/>
              <a:t>(a) Liquefaction under their foundations caused these apartment buildings in Niigata, Japan, to tip over during a 1964 earthquake.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74</a:t>
            </a:fld>
            <a:endParaRPr lang="en-US"/>
          </a:p>
        </p:txBody>
      </p:sp>
    </p:spTree>
    <p:extLst>
      <p:ext uri="{BB962C8B-B14F-4D97-AF65-F5344CB8AC3E}">
        <p14:creationId xmlns:p14="http://schemas.microsoft.com/office/powerpoint/2010/main" val="26227791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8.23b </a:t>
            </a:r>
            <a:r>
              <a:rPr lang="en-US" dirty="0" smtClean="0"/>
              <a:t> Examples of liquefaction triggered by earthquakes.</a:t>
            </a:r>
          </a:p>
          <a:p>
            <a:r>
              <a:rPr lang="en-US" dirty="0" smtClean="0"/>
              <a:t>(</a:t>
            </a:r>
            <a:r>
              <a:rPr lang="en-US" dirty="0" err="1" smtClean="0"/>
              <a:t>b</a:t>
            </a:r>
            <a:r>
              <a:rPr lang="en-US" dirty="0" smtClean="0"/>
              <a:t>) Liquefaction of a sand layer causes the ground to crack and sand volcanoes to erupt.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75</a:t>
            </a:fld>
            <a:endParaRPr lang="en-US"/>
          </a:p>
        </p:txBody>
      </p:sp>
    </p:spTree>
    <p:extLst>
      <p:ext uri="{BB962C8B-B14F-4D97-AF65-F5344CB8AC3E}">
        <p14:creationId xmlns:p14="http://schemas.microsoft.com/office/powerpoint/2010/main" val="8892765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8.23c </a:t>
            </a:r>
            <a:r>
              <a:rPr lang="en-US" dirty="0" smtClean="0"/>
              <a:t> Examples of liquefaction triggered by earthquakes.</a:t>
            </a:r>
          </a:p>
          <a:p>
            <a:r>
              <a:rPr lang="en-US" dirty="0" smtClean="0"/>
              <a:t>(</a:t>
            </a:r>
            <a:r>
              <a:rPr lang="en-US" dirty="0" err="1" smtClean="0"/>
              <a:t>c</a:t>
            </a:r>
            <a:r>
              <a:rPr lang="en-US" dirty="0" smtClean="0"/>
              <a:t>) During the 2011 Christchurch, New Zealand, earthquake, liquefied sand spurted out and spread over the pavement. The process produced open space underground, so the pavement collapsed to form a sinkhole.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76</a:t>
            </a:fld>
            <a:endParaRPr lang="en-US"/>
          </a:p>
        </p:txBody>
      </p:sp>
    </p:spTree>
    <p:extLst>
      <p:ext uri="{BB962C8B-B14F-4D97-AF65-F5344CB8AC3E}">
        <p14:creationId xmlns:p14="http://schemas.microsoft.com/office/powerpoint/2010/main" val="36252058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8.24 </a:t>
            </a:r>
            <a:r>
              <a:rPr lang="en-US" dirty="0" smtClean="0"/>
              <a:t> The 1964 </a:t>
            </a:r>
            <a:r>
              <a:rPr lang="en-US" dirty="0" err="1" smtClean="0"/>
              <a:t>Turnagain</a:t>
            </a:r>
            <a:r>
              <a:rPr lang="en-US" dirty="0" smtClean="0"/>
              <a:t> Heights disaster.</a:t>
            </a:r>
          </a:p>
          <a:p>
            <a:r>
              <a:rPr lang="en-US" dirty="0" smtClean="0"/>
              <a:t>(a) A landslide carried a neighborhood out to sea. (</a:t>
            </a:r>
            <a:r>
              <a:rPr lang="en-US" dirty="0" err="1" smtClean="0"/>
              <a:t>b</a:t>
            </a:r>
            <a:r>
              <a:rPr lang="en-US" dirty="0" smtClean="0"/>
              <a:t>) Slip occurred on a weak layer.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77</a:t>
            </a:fld>
            <a:endParaRPr lang="en-US"/>
          </a:p>
        </p:txBody>
      </p:sp>
    </p:spTree>
    <p:extLst>
      <p:ext uri="{BB962C8B-B14F-4D97-AF65-F5344CB8AC3E}">
        <p14:creationId xmlns:p14="http://schemas.microsoft.com/office/powerpoint/2010/main" val="13933566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8.24a </a:t>
            </a:r>
            <a:r>
              <a:rPr lang="en-US" dirty="0" smtClean="0"/>
              <a:t> The 1964 </a:t>
            </a:r>
            <a:r>
              <a:rPr lang="en-US" dirty="0" err="1" smtClean="0"/>
              <a:t>Turnagain</a:t>
            </a:r>
            <a:r>
              <a:rPr lang="en-US" dirty="0" smtClean="0"/>
              <a:t> Heights disaster.</a:t>
            </a:r>
          </a:p>
          <a:p>
            <a:r>
              <a:rPr lang="en-US" dirty="0" smtClean="0"/>
              <a:t>(a) A landslide carried a neighborhood out to sea.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78</a:t>
            </a:fld>
            <a:endParaRPr lang="en-US"/>
          </a:p>
        </p:txBody>
      </p:sp>
    </p:spTree>
    <p:extLst>
      <p:ext uri="{BB962C8B-B14F-4D97-AF65-F5344CB8AC3E}">
        <p14:creationId xmlns:p14="http://schemas.microsoft.com/office/powerpoint/2010/main" val="21159747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8.24b </a:t>
            </a:r>
            <a:r>
              <a:rPr lang="en-US" dirty="0" smtClean="0"/>
              <a:t> The 1964 </a:t>
            </a:r>
            <a:r>
              <a:rPr lang="en-US" dirty="0" err="1" smtClean="0"/>
              <a:t>Turnagain</a:t>
            </a:r>
            <a:r>
              <a:rPr lang="en-US" dirty="0" smtClean="0"/>
              <a:t> Heights disaster.</a:t>
            </a:r>
          </a:p>
          <a:p>
            <a:r>
              <a:rPr lang="en-US" dirty="0" smtClean="0"/>
              <a:t>(</a:t>
            </a:r>
            <a:r>
              <a:rPr lang="en-US" dirty="0" err="1" smtClean="0"/>
              <a:t>b</a:t>
            </a:r>
            <a:r>
              <a:rPr lang="en-US" dirty="0" smtClean="0"/>
              <a:t>) Slip occurred on a weak layer.</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79</a:t>
            </a:fld>
            <a:endParaRPr lang="en-US"/>
          </a:p>
        </p:txBody>
      </p:sp>
    </p:spTree>
    <p:extLst>
      <p:ext uri="{BB962C8B-B14F-4D97-AF65-F5344CB8AC3E}">
        <p14:creationId xmlns:p14="http://schemas.microsoft.com/office/powerpoint/2010/main" val="2906207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TABLE 8.1 </a:t>
            </a:r>
            <a:r>
              <a:rPr lang="en-US" dirty="0" smtClean="0"/>
              <a:t> Some Notable Earthquakes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7907196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8.25 </a:t>
            </a:r>
            <a:r>
              <a:rPr lang="en-US" dirty="0" smtClean="0"/>
              <a:t> Fire sometimes follows an earthquake.</a:t>
            </a:r>
          </a:p>
          <a:p>
            <a:r>
              <a:rPr lang="en-US" dirty="0" smtClean="0"/>
              <a:t>(a) Broken gas tanks erupt in fountains of flame after the 2011 </a:t>
            </a:r>
            <a:r>
              <a:rPr lang="en-US" dirty="0" err="1" smtClean="0"/>
              <a:t>Tōhoku</a:t>
            </a:r>
            <a:r>
              <a:rPr lang="en-US" dirty="0" smtClean="0"/>
              <a:t>, Japan earthquake. (</a:t>
            </a:r>
            <a:r>
              <a:rPr lang="en-US" dirty="0" err="1" smtClean="0"/>
              <a:t>b</a:t>
            </a:r>
            <a:r>
              <a:rPr lang="en-US" dirty="0" smtClean="0"/>
              <a:t>) A firestorm develops when cool air rushes in to replace rising hot air above a huge fire. The cool air stokes the blaze, making it larger and hotter.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80</a:t>
            </a:fld>
            <a:endParaRPr lang="en-US"/>
          </a:p>
        </p:txBody>
      </p:sp>
    </p:spTree>
    <p:extLst>
      <p:ext uri="{BB962C8B-B14F-4D97-AF65-F5344CB8AC3E}">
        <p14:creationId xmlns:p14="http://schemas.microsoft.com/office/powerpoint/2010/main" val="31155195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8.25a </a:t>
            </a:r>
            <a:r>
              <a:rPr lang="en-US" dirty="0" smtClean="0"/>
              <a:t> Fire sometimes follows an earthquake.</a:t>
            </a:r>
          </a:p>
          <a:p>
            <a:r>
              <a:rPr lang="en-US" dirty="0" smtClean="0"/>
              <a:t>(a) Broken gas tanks erupt in fountains of flame after the 2011 </a:t>
            </a:r>
            <a:r>
              <a:rPr lang="en-US" dirty="0" err="1" smtClean="0"/>
              <a:t>Tōhoku</a:t>
            </a:r>
            <a:r>
              <a:rPr lang="en-US" dirty="0" smtClean="0"/>
              <a:t>, Japan earthquake.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81</a:t>
            </a:fld>
            <a:endParaRPr lang="en-US"/>
          </a:p>
        </p:txBody>
      </p:sp>
    </p:spTree>
    <p:extLst>
      <p:ext uri="{BB962C8B-B14F-4D97-AF65-F5344CB8AC3E}">
        <p14:creationId xmlns:p14="http://schemas.microsoft.com/office/powerpoint/2010/main" val="12757511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8.25b </a:t>
            </a:r>
            <a:r>
              <a:rPr lang="en-US" dirty="0" smtClean="0"/>
              <a:t> Fire sometimes follows an earthquake.</a:t>
            </a:r>
          </a:p>
          <a:p>
            <a:r>
              <a:rPr lang="en-US" dirty="0" smtClean="0"/>
              <a:t>(</a:t>
            </a:r>
            <a:r>
              <a:rPr lang="en-US" dirty="0" err="1" smtClean="0"/>
              <a:t>b</a:t>
            </a:r>
            <a:r>
              <a:rPr lang="en-US" dirty="0" smtClean="0"/>
              <a:t>) A firestorm develops when cool air rushes in to replace rising hot air above a huge fire. The cool air stokes the blaze, making it larger and hotter.</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82</a:t>
            </a:fld>
            <a:endParaRPr lang="en-US"/>
          </a:p>
        </p:txBody>
      </p:sp>
    </p:spTree>
    <p:extLst>
      <p:ext uri="{BB962C8B-B14F-4D97-AF65-F5344CB8AC3E}">
        <p14:creationId xmlns:p14="http://schemas.microsoft.com/office/powerpoint/2010/main" val="36869808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BANDA ACEH, BEFORE TSUNAMI</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83</a:t>
            </a:fld>
            <a:endParaRPr lang="en-US"/>
          </a:p>
        </p:txBody>
      </p:sp>
    </p:spTree>
    <p:extLst>
      <p:ext uri="{BB962C8B-B14F-4D97-AF65-F5344CB8AC3E}">
        <p14:creationId xmlns:p14="http://schemas.microsoft.com/office/powerpoint/2010/main" val="36135199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8.26 </a:t>
            </a:r>
            <a:r>
              <a:rPr lang="en-US" dirty="0" smtClean="0"/>
              <a:t> The formation and propagation of a tsunami.</a:t>
            </a:r>
          </a:p>
          <a:p>
            <a:r>
              <a:rPr lang="en-US" dirty="0" smtClean="0"/>
              <a:t>(a) After initial uplift of a mound of water, gravity causes the wave to spread out. The waves travel almost as fast as a jet plane. (</a:t>
            </a:r>
            <a:r>
              <a:rPr lang="en-US" dirty="0" err="1" smtClean="0"/>
              <a:t>b</a:t>
            </a:r>
            <a:r>
              <a:rPr lang="en-US" dirty="0" smtClean="0"/>
              <a:t>) Storm waves can be high, but because they have short wavelengths, they contain relatively little water. Most waves run out of water by the upslope edge of the beach. (</a:t>
            </a:r>
            <a:r>
              <a:rPr lang="en-US" dirty="0" err="1" smtClean="0"/>
              <a:t>c</a:t>
            </a:r>
            <a:r>
              <a:rPr lang="en-US" dirty="0" smtClean="0"/>
              <a:t>) A tsunami is not very high out in the open ocean, but as it approaches the land, friction slows the front of the wave, so the rear catches up and the wave grows. It is so wide that it can cover an extensive area of low-lying land.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84</a:t>
            </a:fld>
            <a:endParaRPr lang="en-US"/>
          </a:p>
        </p:txBody>
      </p:sp>
    </p:spTree>
    <p:extLst>
      <p:ext uri="{BB962C8B-B14F-4D97-AF65-F5344CB8AC3E}">
        <p14:creationId xmlns:p14="http://schemas.microsoft.com/office/powerpoint/2010/main" val="5188341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8.26a </a:t>
            </a:r>
            <a:r>
              <a:rPr lang="en-US" dirty="0" smtClean="0"/>
              <a:t> The formation and propagation of a tsunami.</a:t>
            </a:r>
          </a:p>
          <a:p>
            <a:r>
              <a:rPr lang="en-US" dirty="0" smtClean="0"/>
              <a:t>(a) After initial uplift of a mound of water, gravity causes the wave to spread out. The waves travel almost as fast as a jet plane.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85</a:t>
            </a:fld>
            <a:endParaRPr lang="en-US"/>
          </a:p>
        </p:txBody>
      </p:sp>
    </p:spTree>
    <p:extLst>
      <p:ext uri="{BB962C8B-B14F-4D97-AF65-F5344CB8AC3E}">
        <p14:creationId xmlns:p14="http://schemas.microsoft.com/office/powerpoint/2010/main" val="40787695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8.26b </a:t>
            </a:r>
            <a:r>
              <a:rPr lang="en-US" dirty="0" smtClean="0"/>
              <a:t> The formation and propagation of a tsunami.</a:t>
            </a:r>
          </a:p>
          <a:p>
            <a:r>
              <a:rPr lang="en-US" dirty="0" smtClean="0"/>
              <a:t>(</a:t>
            </a:r>
            <a:r>
              <a:rPr lang="en-US" dirty="0" err="1" smtClean="0"/>
              <a:t>b</a:t>
            </a:r>
            <a:r>
              <a:rPr lang="en-US" dirty="0" smtClean="0"/>
              <a:t>) Storm waves can be high, but because they have short wavelengths, they contain relatively little water. Most waves run out of water by the upslope edge of the beach.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86</a:t>
            </a:fld>
            <a:endParaRPr lang="en-US"/>
          </a:p>
        </p:txBody>
      </p:sp>
    </p:spTree>
    <p:extLst>
      <p:ext uri="{BB962C8B-B14F-4D97-AF65-F5344CB8AC3E}">
        <p14:creationId xmlns:p14="http://schemas.microsoft.com/office/powerpoint/2010/main" val="38917145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8.26c </a:t>
            </a:r>
            <a:r>
              <a:rPr lang="en-US" dirty="0" smtClean="0"/>
              <a:t> The formation and propagation of a tsunami.</a:t>
            </a:r>
          </a:p>
          <a:p>
            <a:r>
              <a:rPr lang="en-US" dirty="0" smtClean="0"/>
              <a:t>(</a:t>
            </a:r>
            <a:r>
              <a:rPr lang="en-US" dirty="0" err="1" smtClean="0"/>
              <a:t>c</a:t>
            </a:r>
            <a:r>
              <a:rPr lang="en-US" dirty="0" smtClean="0"/>
              <a:t>) A tsunami is not very high out in the open ocean, but as it approaches the land, friction slows the front of the wave, so the rear catches up and the wave grows. It is so wide that it can cover an extensive area of low-lying land.</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87</a:t>
            </a:fld>
            <a:endParaRPr lang="en-US"/>
          </a:p>
        </p:txBody>
      </p:sp>
    </p:spTree>
    <p:extLst>
      <p:ext uri="{BB962C8B-B14F-4D97-AF65-F5344CB8AC3E}">
        <p14:creationId xmlns:p14="http://schemas.microsoft.com/office/powerpoint/2010/main" val="412422278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8.27a</a:t>
            </a:r>
            <a:r>
              <a:rPr lang="en-US" dirty="0" smtClean="0"/>
              <a:t>  The great Indian Ocean tsunami of 2004.</a:t>
            </a:r>
          </a:p>
          <a:p>
            <a:r>
              <a:rPr lang="en-US" dirty="0" smtClean="0"/>
              <a:t>(a) A devastating tsunami was triggered by an earthquake off Sumatra. Three hours later, the leading wave struck the coasts of Sri Lanka and India. A computer model shows the wave.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88</a:t>
            </a:fld>
            <a:endParaRPr lang="en-US"/>
          </a:p>
        </p:txBody>
      </p:sp>
    </p:spTree>
    <p:extLst>
      <p:ext uri="{BB962C8B-B14F-4D97-AF65-F5344CB8AC3E}">
        <p14:creationId xmlns:p14="http://schemas.microsoft.com/office/powerpoint/2010/main" val="15908466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8.27a</a:t>
            </a:r>
            <a:r>
              <a:rPr lang="en-US" dirty="0" smtClean="0"/>
              <a:t>  The great Indian Ocean tsunami of 2004.</a:t>
            </a:r>
          </a:p>
          <a:p>
            <a:r>
              <a:rPr lang="en-US" dirty="0" smtClean="0"/>
              <a:t>(a) A devastating tsunami was triggered by an earthquake off Sumatra. Three hours later, the leading wave struck the coasts of Sri Lanka and India. A computer model shows the wave.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89</a:t>
            </a:fld>
            <a:endParaRPr lang="en-US"/>
          </a:p>
        </p:txBody>
      </p:sp>
    </p:spTree>
    <p:extLst>
      <p:ext uri="{BB962C8B-B14F-4D97-AF65-F5344CB8AC3E}">
        <p14:creationId xmlns:p14="http://schemas.microsoft.com/office/powerpoint/2010/main" val="2037276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TABLE 8.1 </a:t>
            </a:r>
            <a:r>
              <a:rPr lang="en-US" dirty="0" smtClean="0"/>
              <a:t> Some Notable Earthquakes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36698919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8.27a</a:t>
            </a:r>
            <a:r>
              <a:rPr lang="en-US" dirty="0" smtClean="0"/>
              <a:t>  The great Indian Ocean tsunami of 2004.</a:t>
            </a:r>
          </a:p>
          <a:p>
            <a:r>
              <a:rPr lang="en-US" dirty="0" smtClean="0"/>
              <a:t>(a) A devastating tsunami was triggered by an earthquake off Sumatra. Three hours later, the leading wave struck the coasts of Sri Lanka and India. A computer model shows the wave.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90</a:t>
            </a:fld>
            <a:endParaRPr lang="en-US"/>
          </a:p>
        </p:txBody>
      </p:sp>
    </p:spTree>
    <p:extLst>
      <p:ext uri="{BB962C8B-B14F-4D97-AF65-F5344CB8AC3E}">
        <p14:creationId xmlns:p14="http://schemas.microsoft.com/office/powerpoint/2010/main" val="31778993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8.27b</a:t>
            </a:r>
            <a:r>
              <a:rPr lang="en-US" dirty="0" smtClean="0"/>
              <a:t>  The great Indian Ocean tsunami of 2004.</a:t>
            </a:r>
          </a:p>
          <a:p>
            <a:r>
              <a:rPr lang="en-US" dirty="0" smtClean="0"/>
              <a:t>(</a:t>
            </a:r>
            <a:r>
              <a:rPr lang="en-US" dirty="0" err="1" smtClean="0"/>
              <a:t>b</a:t>
            </a:r>
            <a:r>
              <a:rPr lang="en-US" dirty="0" smtClean="0"/>
              <a:t>) This snapshot shows the wave rushing toward the coast of Sumatra. Recession of water in advance of the wave exposed a reef.</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91</a:t>
            </a:fld>
            <a:endParaRPr lang="en-US"/>
          </a:p>
        </p:txBody>
      </p:sp>
    </p:spTree>
    <p:extLst>
      <p:ext uri="{BB962C8B-B14F-4D97-AF65-F5344CB8AC3E}">
        <p14:creationId xmlns:p14="http://schemas.microsoft.com/office/powerpoint/2010/main" val="18919759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8.27c</a:t>
            </a:r>
            <a:r>
              <a:rPr lang="en-US" dirty="0" smtClean="0"/>
              <a:t>  The great Indian Ocean tsunami of 2004.</a:t>
            </a:r>
          </a:p>
          <a:p>
            <a:r>
              <a:rPr lang="en-US" dirty="0" smtClean="0"/>
              <a:t>(</a:t>
            </a:r>
            <a:r>
              <a:rPr lang="en-US" dirty="0" err="1" smtClean="0"/>
              <a:t>c</a:t>
            </a:r>
            <a:r>
              <a:rPr lang="en-US" dirty="0" smtClean="0"/>
              <a:t>) The wave blasts through a grove of palm trees as it strikes the coast of Thailand.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92</a:t>
            </a:fld>
            <a:endParaRPr lang="en-US"/>
          </a:p>
        </p:txBody>
      </p:sp>
    </p:spTree>
    <p:extLst>
      <p:ext uri="{BB962C8B-B14F-4D97-AF65-F5344CB8AC3E}">
        <p14:creationId xmlns:p14="http://schemas.microsoft.com/office/powerpoint/2010/main" val="41926737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8.27d</a:t>
            </a:r>
            <a:r>
              <a:rPr lang="en-US" dirty="0" smtClean="0"/>
              <a:t>  The great Indian Ocean tsunami of 2004.</a:t>
            </a:r>
          </a:p>
          <a:p>
            <a:r>
              <a:rPr lang="en-US" dirty="0" smtClean="0"/>
              <a:t>(</a:t>
            </a:r>
            <a:r>
              <a:rPr lang="en-US" dirty="0" err="1" smtClean="0"/>
              <a:t>d</a:t>
            </a:r>
            <a:r>
              <a:rPr lang="en-US" dirty="0" smtClean="0"/>
              <a:t>) Satellite photos of the Indonesian province of Aceh on Sumatra before and after the tsunami struck. Note that the city of Banda Aceh was washed away and the beach vanished.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93</a:t>
            </a:fld>
            <a:endParaRPr lang="en-US"/>
          </a:p>
        </p:txBody>
      </p:sp>
    </p:spTree>
    <p:extLst>
      <p:ext uri="{BB962C8B-B14F-4D97-AF65-F5344CB8AC3E}">
        <p14:creationId xmlns:p14="http://schemas.microsoft.com/office/powerpoint/2010/main" val="180760864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8.28 </a:t>
            </a:r>
            <a:r>
              <a:rPr lang="en-US" dirty="0" smtClean="0"/>
              <a:t> Damage due to the 2011 </a:t>
            </a:r>
            <a:r>
              <a:rPr lang="en-US" dirty="0" err="1" smtClean="0"/>
              <a:t>Tōhoku</a:t>
            </a:r>
            <a:r>
              <a:rPr lang="en-US" dirty="0" smtClean="0"/>
              <a:t> tsunami.</a:t>
            </a:r>
          </a:p>
          <a:p>
            <a:r>
              <a:rPr lang="en-US" dirty="0" smtClean="0"/>
              <a:t>(a) The complete destruction of a Japanese coastal town by a tsunami, which followed the </a:t>
            </a:r>
            <a:r>
              <a:rPr lang="en-US" dirty="0" err="1" smtClean="0"/>
              <a:t>Tōhoku</a:t>
            </a:r>
            <a:r>
              <a:rPr lang="en-US" dirty="0" smtClean="0"/>
              <a:t>, Japan, earthquake of March 2011. (</a:t>
            </a:r>
            <a:r>
              <a:rPr lang="en-US" dirty="0" err="1" smtClean="0"/>
              <a:t>b</a:t>
            </a:r>
            <a:r>
              <a:rPr lang="en-US" dirty="0" smtClean="0"/>
              <a:t>) Each cubic building houses a reactor of the Fukushima nuclear power plant. The tsunami washed over the seawalls and inundated the plant to a depth of 14 </a:t>
            </a:r>
            <a:r>
              <a:rPr lang="en-US" dirty="0" err="1" smtClean="0"/>
              <a:t>m</a:t>
            </a:r>
            <a:r>
              <a:rPr lang="en-US" dirty="0" smtClean="0"/>
              <a:t> (46 ft), destroying power to the cooling pumps. Hydrogen explosions destroyed the reactor buildings.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94</a:t>
            </a:fld>
            <a:endParaRPr lang="en-US"/>
          </a:p>
        </p:txBody>
      </p:sp>
    </p:spTree>
    <p:extLst>
      <p:ext uri="{BB962C8B-B14F-4D97-AF65-F5344CB8AC3E}">
        <p14:creationId xmlns:p14="http://schemas.microsoft.com/office/powerpoint/2010/main" val="32429851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8.28a </a:t>
            </a:r>
            <a:r>
              <a:rPr lang="en-US" dirty="0" smtClean="0"/>
              <a:t> Damage due to the 2011 </a:t>
            </a:r>
            <a:r>
              <a:rPr lang="en-US" dirty="0" err="1" smtClean="0"/>
              <a:t>Tōhoku</a:t>
            </a:r>
            <a:r>
              <a:rPr lang="en-US" dirty="0" smtClean="0"/>
              <a:t> tsunami.</a:t>
            </a:r>
          </a:p>
          <a:p>
            <a:r>
              <a:rPr lang="en-US" dirty="0" smtClean="0"/>
              <a:t>(a) The complete destruction of a Japanese coastal town by a tsunami, which followed the </a:t>
            </a:r>
            <a:r>
              <a:rPr lang="en-US" dirty="0" err="1" smtClean="0"/>
              <a:t>Tōhoku</a:t>
            </a:r>
            <a:r>
              <a:rPr lang="en-US" dirty="0" smtClean="0"/>
              <a:t>, Japan, earthquake of March 2011.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95</a:t>
            </a:fld>
            <a:endParaRPr lang="en-US"/>
          </a:p>
        </p:txBody>
      </p:sp>
    </p:spTree>
    <p:extLst>
      <p:ext uri="{BB962C8B-B14F-4D97-AF65-F5344CB8AC3E}">
        <p14:creationId xmlns:p14="http://schemas.microsoft.com/office/powerpoint/2010/main" val="428949434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8.28b </a:t>
            </a:r>
            <a:r>
              <a:rPr lang="en-US" dirty="0" smtClean="0"/>
              <a:t> Damage due to the 2011 </a:t>
            </a:r>
            <a:r>
              <a:rPr lang="en-US" dirty="0" err="1" smtClean="0"/>
              <a:t>Tōhoku</a:t>
            </a:r>
            <a:r>
              <a:rPr lang="en-US" dirty="0" smtClean="0"/>
              <a:t> tsunami.</a:t>
            </a:r>
          </a:p>
          <a:p>
            <a:r>
              <a:rPr lang="en-US" dirty="0" smtClean="0"/>
              <a:t>(</a:t>
            </a:r>
            <a:r>
              <a:rPr lang="en-US" dirty="0" err="1" smtClean="0"/>
              <a:t>b</a:t>
            </a:r>
            <a:r>
              <a:rPr lang="en-US" dirty="0" smtClean="0"/>
              <a:t>) Each cubic building houses a reactor of the Fukushima nuclear power plant. The tsunami washed over the seawalls and inundated the plant to a depth of 14 </a:t>
            </a:r>
            <a:r>
              <a:rPr lang="en-US" dirty="0" err="1" smtClean="0"/>
              <a:t>m</a:t>
            </a:r>
            <a:r>
              <a:rPr lang="en-US" dirty="0" smtClean="0"/>
              <a:t> (46 ft), destroying power to the cooling pumps. Hydrogen explosions destroyed the reactor buildings.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96</a:t>
            </a:fld>
            <a:endParaRPr lang="en-US"/>
          </a:p>
        </p:txBody>
      </p:sp>
    </p:spTree>
    <p:extLst>
      <p:ext uri="{BB962C8B-B14F-4D97-AF65-F5344CB8AC3E}">
        <p14:creationId xmlns:p14="http://schemas.microsoft.com/office/powerpoint/2010/main" val="2582885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Bx8.1 </a:t>
            </a:r>
            <a:r>
              <a:rPr lang="en-US" dirty="0" smtClean="0"/>
              <a:t> The disastrous January 2010 earthquake in Haiti, and its geologic setting.</a:t>
            </a:r>
          </a:p>
          <a:p>
            <a:r>
              <a:rPr lang="en-US" dirty="0" smtClean="0"/>
              <a:t>(a) Survivors salvage what they can in Port-au-Prince, the capital of Haiti, after the devastating earthquake of January 2010. (</a:t>
            </a:r>
            <a:r>
              <a:rPr lang="en-US" dirty="0" err="1" smtClean="0"/>
              <a:t>b</a:t>
            </a:r>
            <a:r>
              <a:rPr lang="en-US" dirty="0" smtClean="0"/>
              <a:t>) Ground shaking during the 2010 Haiti earthquake caused most of the houses in this residential neighborhood to collapse. (</a:t>
            </a:r>
            <a:r>
              <a:rPr lang="en-US" dirty="0" err="1" smtClean="0"/>
              <a:t>c</a:t>
            </a:r>
            <a:r>
              <a:rPr lang="en-US" dirty="0" smtClean="0"/>
              <a:t>) A map showing the </a:t>
            </a:r>
            <a:r>
              <a:rPr lang="en-US" dirty="0" err="1" smtClean="0"/>
              <a:t>Mercalli</a:t>
            </a:r>
            <a:r>
              <a:rPr lang="en-US" dirty="0" smtClean="0"/>
              <a:t> intensity of shaking in Haiti. The star marks the epicenter of the quake.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97</a:t>
            </a:fld>
            <a:endParaRPr lang="en-US"/>
          </a:p>
        </p:txBody>
      </p:sp>
    </p:spTree>
    <p:extLst>
      <p:ext uri="{BB962C8B-B14F-4D97-AF65-F5344CB8AC3E}">
        <p14:creationId xmlns:p14="http://schemas.microsoft.com/office/powerpoint/2010/main" val="9924380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Bx8.1a </a:t>
            </a:r>
            <a:r>
              <a:rPr lang="en-US" dirty="0" smtClean="0"/>
              <a:t> The disastrous January 2010 earthquake in Haiti, and its geologic setting.</a:t>
            </a:r>
          </a:p>
          <a:p>
            <a:r>
              <a:rPr lang="en-US" dirty="0" smtClean="0"/>
              <a:t>(a) Survivors salvage what they can in Port-au-Prince, the capital of Haiti, after the devastating earthquake of January 2010.</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98</a:t>
            </a:fld>
            <a:endParaRPr lang="en-US"/>
          </a:p>
        </p:txBody>
      </p:sp>
    </p:spTree>
    <p:extLst>
      <p:ext uri="{BB962C8B-B14F-4D97-AF65-F5344CB8AC3E}">
        <p14:creationId xmlns:p14="http://schemas.microsoft.com/office/powerpoint/2010/main" val="33495094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Bx8.1b </a:t>
            </a:r>
            <a:r>
              <a:rPr lang="en-US" dirty="0" smtClean="0"/>
              <a:t> The disastrous January 2010 earthquake in Haiti, and its geologic setting.</a:t>
            </a:r>
          </a:p>
          <a:p>
            <a:r>
              <a:rPr lang="en-US" dirty="0" smtClean="0"/>
              <a:t>(</a:t>
            </a:r>
            <a:r>
              <a:rPr lang="en-US" dirty="0" err="1" smtClean="0"/>
              <a:t>b</a:t>
            </a:r>
            <a:r>
              <a:rPr lang="en-US" dirty="0" smtClean="0"/>
              <a:t>) Ground shaking during the 2010 Haiti earthquake caused most of the houses in this residential neighborhood to collapse.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99</a:t>
            </a:fld>
            <a:endParaRPr lang="en-US"/>
          </a:p>
        </p:txBody>
      </p:sp>
    </p:spTree>
    <p:extLst>
      <p:ext uri="{BB962C8B-B14F-4D97-AF65-F5344CB8AC3E}">
        <p14:creationId xmlns:p14="http://schemas.microsoft.com/office/powerpoint/2010/main" val="3908891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1371600" y="4572000"/>
            <a:ext cx="6400800" cy="1524000"/>
          </a:xfrm>
          <a:prstGeom prst="rect">
            <a:avLst/>
          </a:prstGeom>
          <a:noFill/>
          <a:ln w="9525">
            <a:noFill/>
            <a:miter lim="800000"/>
            <a:headEnd/>
            <a:tailEnd/>
          </a:ln>
          <a:effectLst/>
        </p:spPr>
        <p:txBody>
          <a:bodyPr>
            <a:prstTxWarp prst="textNoShape">
              <a:avLst/>
            </a:prstTxWarp>
          </a:bodyPr>
          <a:lstStyle/>
          <a:p>
            <a:pPr algn="ctr"/>
            <a:r>
              <a:rPr lang="en-US" sz="2800" b="1" dirty="0">
                <a:solidFill>
                  <a:schemeClr val="tx2"/>
                </a:solidFill>
                <a:latin typeface="Verdana" charset="0"/>
              </a:rPr>
              <a:t>Chapter</a:t>
            </a:r>
            <a:r>
              <a:rPr lang="en-US" sz="2800" b="1" dirty="0" smtClean="0">
                <a:solidFill>
                  <a:schemeClr val="tx2"/>
                </a:solidFill>
                <a:latin typeface="Verdana" charset="0"/>
              </a:rPr>
              <a:t> 8</a:t>
            </a:r>
          </a:p>
          <a:p>
            <a:pPr algn="ctr"/>
            <a:r>
              <a:rPr lang="en-US" sz="2800" dirty="0" smtClean="0">
                <a:solidFill>
                  <a:schemeClr val="tx2"/>
                </a:solidFill>
                <a:latin typeface="Verdana" charset="0"/>
              </a:rPr>
              <a:t>A Violent Pulse: Earthquakes</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divided into part a and part b shows examples of fault displacement. Part a is a photograph of a fence which initially was a straight line, but after the fault displacement it became divided into two segments separated by some distance. Fault trace is at a right angle to these segments. A geologist as it is shown imagines how two parts of the crust slide past each other forming the displacement between the segments of the fence. Part b is an aerial photograph of some fault which broke the ground. Ruptures form on the surface of the ground where the fault broke the ground surface. A dirt road may be observed as several lines at an acute angle to the fault."/>
          <p:cNvPicPr>
            <a:picLocks noChangeAspect="1"/>
          </p:cNvPicPr>
          <p:nvPr/>
        </p:nvPicPr>
        <p:blipFill>
          <a:blip r:embed="rId3"/>
          <a:stretch>
            <a:fillRect/>
          </a:stretch>
        </p:blipFill>
        <p:spPr>
          <a:xfrm>
            <a:off x="304800" y="1498092"/>
            <a:ext cx="8534400" cy="3480816"/>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Haiti is shown. Several faults lie beneath its surface. The epicenter of the earthquake is near one of them not far from the Port-au-Prince area. Small area of radius equal to about 25 kilometers around the epicenter suffered from about ten-point intensity vibrations. The biggest part of Haiti experienced the earthquake with the magnitude of 5."/>
          <p:cNvPicPr>
            <a:picLocks noChangeAspect="1"/>
          </p:cNvPicPr>
          <p:nvPr/>
        </p:nvPicPr>
        <p:blipFill>
          <a:blip r:embed="rId3"/>
          <a:stretch>
            <a:fillRect/>
          </a:stretch>
        </p:blipFill>
        <p:spPr>
          <a:xfrm>
            <a:off x="304800" y="598932"/>
            <a:ext cx="8534400" cy="5279136"/>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represents a slope formed due to the movement of the rock layers. One can determine, whether an earthquake happened or not, and if it did then when it happened due to different indications. The slope represents the boundary between two plates. There are two faults in the bottom layers of the lower plate. The layers of the lower plate almost exactly repeat the layers of the upper plate, but they are vertically shifted. Earthquake events are represented by a layer of disrupted bedding, an offset ancient soil horizon (or paleosol), a layer of sand volcanoes, and a bent tree. There are datable wood fragments in each of the mentioned layers, which let a scientist determine the time of the earthquake event. Tilted tree section full of symmetric and asymmetric tree rings is shown. Transition from symmetric to asymmetric rings date the tilting."/>
          <p:cNvPicPr>
            <a:picLocks noChangeAspect="1"/>
          </p:cNvPicPr>
          <p:nvPr/>
        </p:nvPicPr>
        <p:blipFill>
          <a:blip r:embed="rId3"/>
          <a:stretch>
            <a:fillRect/>
          </a:stretch>
        </p:blipFill>
        <p:spPr>
          <a:xfrm>
            <a:off x="1094232" y="318516"/>
            <a:ext cx="6955536" cy="5839968"/>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The first part represents the North America and its most seismically active places. These places are San Andreas fault, New Madrid, Hawaii and Alaska. Part b shows a map of the entire Earth. Seismically active zones corresponds to different colors from white to dark red. The lowest hazard zones are white and the highest hazard zones are dark red. The most active seismic zones are the western coasts of both Americas, the belt between Africa and Russia, the southern part of Asia, islands between Asia and Australia. There are some less seismically active zones adjacent to the most active ones. One can also find less seismically zones all over Australia, in Africa, in western Europe, eastern Asia, and on the eastern coast of the North America."/>
          <p:cNvPicPr>
            <a:picLocks noChangeAspect="1"/>
          </p:cNvPicPr>
          <p:nvPr/>
        </p:nvPicPr>
        <p:blipFill>
          <a:blip r:embed="rId3"/>
          <a:stretch>
            <a:fillRect/>
          </a:stretch>
        </p:blipFill>
        <p:spPr>
          <a:xfrm>
            <a:off x="304800" y="1104900"/>
            <a:ext cx="8534400" cy="4267200"/>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our parts a, b, c, and d. Part a represents four ideas helping to improve the constructions. The first one shows addition of the corner struts, bracers, and connectors to a connection between the wooden walls. The second illustrates the building wider at the base with crossbeams. The third depicts a cable wrapped around a bridge’s support. The fourth is a building placed on rollers or shock absorbers. Part b provides the comparison of a vibrating unreinforced wall, consisting of rectangular blocks, and a reinforced wall consisting of the improved blocks of the same shape. In the first situation all the blocks tilt with respect to each other due to vibration and in the second situation the wall is vibrating as a whole construction. Part c illustrates how a buoy may indicate whether the tsunami wave is coming or not. The crew of the ship going by will notice this information. Part d shows a man under the table during an earthquake."/>
          <p:cNvPicPr>
            <a:picLocks noChangeAspect="1"/>
          </p:cNvPicPr>
          <p:nvPr/>
        </p:nvPicPr>
        <p:blipFill>
          <a:blip r:embed="rId3"/>
          <a:stretch>
            <a:fillRect/>
          </a:stretch>
        </p:blipFill>
        <p:spPr>
          <a:xfrm>
            <a:off x="1005840" y="318516"/>
            <a:ext cx="7132320" cy="5839968"/>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our ideas helping to improve the constructions. The first one shows addition of the corner struts, bracers, and connectors to a connection between the wooden walls. The second illustrates the building wider at the base with crossbeams. The third depicts a cable wrapped around a bridge’s support. The fourth is the building placed on rollers or shock absorbers."/>
          <p:cNvPicPr>
            <a:picLocks noChangeAspect="1"/>
          </p:cNvPicPr>
          <p:nvPr/>
        </p:nvPicPr>
        <p:blipFill>
          <a:blip r:embed="rId3"/>
          <a:stretch>
            <a:fillRect/>
          </a:stretch>
        </p:blipFill>
        <p:spPr>
          <a:xfrm>
            <a:off x="1374648" y="318516"/>
            <a:ext cx="6394704" cy="5839968"/>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comparison of a vibrating unreinforced wall, consisting of rectangular blocks, and a reinforced wall consisting of the improved blocks of the same shape. In the first situation all the blocks tilt with respect to each other due to vibration and in the second situation the wall is vibrating as a whole construction."/>
          <p:cNvPicPr>
            <a:picLocks noChangeAspect="1"/>
          </p:cNvPicPr>
          <p:nvPr/>
        </p:nvPicPr>
        <p:blipFill>
          <a:blip r:embed="rId3"/>
          <a:stretch>
            <a:fillRect/>
          </a:stretch>
        </p:blipFill>
        <p:spPr>
          <a:xfrm>
            <a:off x="1243584" y="318516"/>
            <a:ext cx="6656832" cy="5839968"/>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uoy may indicate whether the tsunami wave is coming or not. The crew of the ship going by will notice this information."/>
          <p:cNvPicPr>
            <a:picLocks noChangeAspect="1"/>
          </p:cNvPicPr>
          <p:nvPr/>
        </p:nvPicPr>
        <p:blipFill>
          <a:blip r:embed="rId3"/>
          <a:stretch>
            <a:fillRect/>
          </a:stretch>
        </p:blipFill>
        <p:spPr>
          <a:xfrm>
            <a:off x="969264" y="318516"/>
            <a:ext cx="7205472" cy="583996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depicts a fence, which initially was a straight line, but after the fault displacement it became divided into two segments separated by some distance. Fault trace is at a right angle to these segments. A geologist as it is shown imagines how two parts of the crust slide past each other forming the displacement between the segments of the fence."/>
          <p:cNvPicPr>
            <a:picLocks noChangeAspect="1"/>
          </p:cNvPicPr>
          <p:nvPr/>
        </p:nvPicPr>
        <p:blipFill>
          <a:blip r:embed="rId3"/>
          <a:stretch>
            <a:fillRect/>
          </a:stretch>
        </p:blipFill>
        <p:spPr>
          <a:xfrm>
            <a:off x="304800" y="544067"/>
            <a:ext cx="8534400" cy="538886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n aerial photograph of some fault which broke the ground. Ruptures form on the surface of the ground where the fault broke the ground surface. A dirt road may be observed as several lines at an acute angle to the fault."/>
          <p:cNvPicPr>
            <a:picLocks noChangeAspect="1"/>
          </p:cNvPicPr>
          <p:nvPr/>
        </p:nvPicPr>
        <p:blipFill>
          <a:blip r:embed="rId3"/>
          <a:stretch>
            <a:fillRect/>
          </a:stretch>
        </p:blipFill>
        <p:spPr>
          <a:xfrm>
            <a:off x="1594104" y="318516"/>
            <a:ext cx="5955792" cy="583996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ing of four parts shows some typical types of faults. In each part there are two blocks of the Earth crust divided differently by the fault. Part a represents two blocks moving apart in such a way that one block, called the hanging-wall block, slides down the other one and the other one, called the footwall block, slides upward. The line of sliding makes an obtuse angle with the top horizontal layers of the footwall block. The area of rock layers uncovered due to sliding is called the fault scarp. The difference between parts a and b is that the blocks move towards each other in part b. Also the angle between the line of sliding and the top horizontal layers of the footwall block is 60 degrees. Part c is almost the same as part b except that the angle between the line of sliding and the top horizontal layers of the footwall block is 30 degrees. Part d illustrates two blocks sliding past each other. Blocks do not move up or down with respect to each other. Strike slip faults tend to be vertical."/>
          <p:cNvPicPr>
            <a:picLocks noChangeAspect="1"/>
          </p:cNvPicPr>
          <p:nvPr/>
        </p:nvPicPr>
        <p:blipFill>
          <a:blip r:embed="rId3"/>
          <a:stretch>
            <a:fillRect/>
          </a:stretch>
        </p:blipFill>
        <p:spPr>
          <a:xfrm>
            <a:off x="304800" y="525779"/>
            <a:ext cx="8534400" cy="54254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blocks moving apart in such a way that one block, called the hanging-wall block, slides down the other and the other one, called the footwall block, slides upward. The line of sliding makes an obtuse angle with the top horizontal layers of the footwall block. The area of rock layers uncovered due to sliding is called the fault scarp."/>
          <p:cNvPicPr>
            <a:picLocks noChangeAspect="1"/>
          </p:cNvPicPr>
          <p:nvPr/>
        </p:nvPicPr>
        <p:blipFill>
          <a:blip r:embed="rId3"/>
          <a:stretch>
            <a:fillRect/>
          </a:stretch>
        </p:blipFill>
        <p:spPr>
          <a:xfrm>
            <a:off x="304800" y="653795"/>
            <a:ext cx="8534400" cy="516940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blocks moving towards each other in such a way that one block slides down the other one and the other one slides upward. The line of sliding makes an angle of 60 degrees with the top horizontal layers of the raised block."/>
          <p:cNvPicPr>
            <a:picLocks noChangeAspect="1"/>
          </p:cNvPicPr>
          <p:nvPr/>
        </p:nvPicPr>
        <p:blipFill>
          <a:blip r:embed="rId3"/>
          <a:stretch>
            <a:fillRect/>
          </a:stretch>
        </p:blipFill>
        <p:spPr>
          <a:xfrm>
            <a:off x="304800" y="864107"/>
            <a:ext cx="8534400" cy="474878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blocks move towards each other in such a way that one block slides down the other one and the other one slides upward. The line of sliding makes an angle of 60 degrees with the top horizontal layers of the raised block."/>
          <p:cNvPicPr>
            <a:picLocks noChangeAspect="1"/>
          </p:cNvPicPr>
          <p:nvPr/>
        </p:nvPicPr>
        <p:blipFill>
          <a:blip r:embed="rId3"/>
          <a:stretch>
            <a:fillRect/>
          </a:stretch>
        </p:blipFill>
        <p:spPr>
          <a:xfrm>
            <a:off x="304800" y="641604"/>
            <a:ext cx="8534400" cy="519379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blocks slide past each other. Blocks do not move up or down with respect to each other."/>
          <p:cNvPicPr>
            <a:picLocks noChangeAspect="1"/>
          </p:cNvPicPr>
          <p:nvPr/>
        </p:nvPicPr>
        <p:blipFill>
          <a:blip r:embed="rId3"/>
          <a:stretch>
            <a:fillRect/>
          </a:stretch>
        </p:blipFill>
        <p:spPr>
          <a:xfrm>
            <a:off x="304800" y="982979"/>
            <a:ext cx="8534400" cy="451104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types of faults. The first type is a normal fault. It is a result of stretching of the crust. Faceted spurs and fault scarps form due to this process. The second type of the fault is the Reverse fault occurring due to shortening of the crust. One may observe an uplifted land. The third type of the fault is the Strike-slip fault. Such a situation happens when one block of crust slides laterally past another. Offset stream of a river, sag pond, and offset of trees in an orchard may form. An earthquake focus appears on the fault surface in the crust as shown in the next part of the figure. Seismic waves spread in all directions. Also there is a satellite image of the fault trace. Erosion along the Great Glen fault in Scotland produced a linear valley as is shown in the photo."/>
          <p:cNvPicPr>
            <a:picLocks noChangeAspect="1"/>
          </p:cNvPicPr>
          <p:nvPr/>
        </p:nvPicPr>
        <p:blipFill>
          <a:blip r:embed="rId3"/>
          <a:stretch>
            <a:fillRect/>
          </a:stretch>
        </p:blipFill>
        <p:spPr>
          <a:xfrm>
            <a:off x="304800" y="629411"/>
            <a:ext cx="8534400" cy="521817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types of faults. The first type is anormal fault. It is a result of stretching of the crust. Faceted spurs and fault scarps form due to this process. The second type of the fault is the Reverse fault occurring due to shortening of the crust. One may observe an uplifted land. The third type of the fault is the Strike-slip fault. Such a situation happens when one block of crust slides laterally past another. Offset stream of a river, sag pond, and offset of trees in an orchard may form."/>
          <p:cNvPicPr>
            <a:picLocks noChangeAspect="1"/>
          </p:cNvPicPr>
          <p:nvPr/>
        </p:nvPicPr>
        <p:blipFill>
          <a:blip r:embed="rId3"/>
          <a:stretch>
            <a:fillRect/>
          </a:stretch>
        </p:blipFill>
        <p:spPr>
          <a:xfrm>
            <a:off x="304800" y="330707"/>
            <a:ext cx="8534400" cy="581558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tall apartment building, which tipped over and broke into two approximately equal parts."/>
          <p:cNvPicPr>
            <a:picLocks noChangeAspect="1"/>
          </p:cNvPicPr>
          <p:nvPr/>
        </p:nvPicPr>
        <p:blipFill>
          <a:blip r:embed="rId3"/>
          <a:stretch>
            <a:fillRect/>
          </a:stretch>
        </p:blipFill>
        <p:spPr>
          <a:xfrm>
            <a:off x="435864" y="318516"/>
            <a:ext cx="8272272" cy="583996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earthquake focus is on the fault surface in the crust as shown in the figure. Seismic waves spread in all directions. The result is the catastrophic damage to a city above the focus."/>
          <p:cNvPicPr>
            <a:picLocks noChangeAspect="1"/>
          </p:cNvPicPr>
          <p:nvPr/>
        </p:nvPicPr>
        <p:blipFill>
          <a:blip r:embed="rId3"/>
          <a:stretch>
            <a:fillRect/>
          </a:stretch>
        </p:blipFill>
        <p:spPr>
          <a:xfrm>
            <a:off x="1368551" y="318516"/>
            <a:ext cx="6406896" cy="583996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satellite image of the fault trace. Erosion along the Great Glen fault in Scotland produced a linear valley as is shown in the photo."/>
          <p:cNvPicPr>
            <a:picLocks noChangeAspect="1"/>
          </p:cNvPicPr>
          <p:nvPr/>
        </p:nvPicPr>
        <p:blipFill>
          <a:blip r:embed="rId3"/>
          <a:stretch>
            <a:fillRect/>
          </a:stretch>
        </p:blipFill>
        <p:spPr>
          <a:xfrm>
            <a:off x="2465832" y="318516"/>
            <a:ext cx="4212336" cy="583996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n ideal cubic piece of rock gripped by two clamps opposite each other. One clamp moves upward and the other one moves downward. In the first stage of such a movement small cracks grow in the rock. Elastic bending occurs. In the second stage a new rupture forms. In the third stage the rock cracks. Slip and vibration happen and elastic bending relaxes."/>
          <p:cNvPicPr>
            <a:picLocks noChangeAspect="1"/>
          </p:cNvPicPr>
          <p:nvPr/>
        </p:nvPicPr>
        <p:blipFill>
          <a:blip r:embed="rId3"/>
          <a:stretch>
            <a:fillRect/>
          </a:stretch>
        </p:blipFill>
        <p:spPr>
          <a:xfrm>
            <a:off x="304800" y="1440179"/>
            <a:ext cx="8534400" cy="359664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hoto of a narrow valley filled with narrow lakes."/>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divided into part a and part b shows earthquake epicenters. Part a represents the model of an earthquake. A seismic wave starts at focus A and focus B, which are some points on the fault surface. The projections of the focuses on the Earth’s surface are called epicenters A and B respectively. Part b represents the Colorado Plateau map full of epicenters and fault traces. Most of the fault traces are parallel to the mountains and most of the epicenters are near the mountains."/>
          <p:cNvPicPr>
            <a:picLocks noChangeAspect="1"/>
          </p:cNvPicPr>
          <p:nvPr/>
        </p:nvPicPr>
        <p:blipFill>
          <a:blip r:embed="rId3"/>
          <a:stretch>
            <a:fillRect/>
          </a:stretch>
        </p:blipFill>
        <p:spPr>
          <a:xfrm>
            <a:off x="2980944" y="318516"/>
            <a:ext cx="3182112" cy="583996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model of an earthquake. A seismic wave starts at focus A and focus B, which are some points on the fault surface. The projections of the focuses on the Earth’s surface are called epicenters A and B respectively."/>
          <p:cNvPicPr>
            <a:picLocks noChangeAspect="1"/>
          </p:cNvPicPr>
          <p:nvPr/>
        </p:nvPicPr>
        <p:blipFill>
          <a:blip r:embed="rId3"/>
          <a:stretch>
            <a:fillRect/>
          </a:stretch>
        </p:blipFill>
        <p:spPr>
          <a:xfrm>
            <a:off x="304800" y="565404"/>
            <a:ext cx="8534400" cy="534619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the Colorado Plateau map full of epicenters and fault traces. Most of the fault traces are parallel to the mountains and most of the epicenters are near the mountains."/>
          <p:cNvPicPr>
            <a:picLocks noChangeAspect="1"/>
          </p:cNvPicPr>
          <p:nvPr/>
        </p:nvPicPr>
        <p:blipFill>
          <a:blip r:embed="rId3"/>
          <a:stretch>
            <a:fillRect/>
          </a:stretch>
        </p:blipFill>
        <p:spPr>
          <a:xfrm>
            <a:off x="2371344" y="318516"/>
            <a:ext cx="4401312" cy="583996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divided into three parts shows different types of waves. Part a represents P-waves occurring in a compressed or a stretched spring connected to a wall by its right end after it is released at its left end. Compressions and dilations take turns. Vibration direction is parallel to the wave propagation. Part b illustrates S-waves occurring in a string being shaken at one of its ends. The distance between two minimums is the wavelength; the maximum deflection of the spring is the amplitude. Vibration direction is at a right angle to the wave propagation. Part c illustrates surface waves. L-waves look like the trajectory of a regular snake motion. The ground surface stays on the same level in case of such waves. Wave propagation is at a right angle to the ground surface oscillations. R-waves look like S-waves, but occur only on the surface of the ground. They do not deform the rock deep in the ground. Particles underground follow a circular path as the wave passes."/>
          <p:cNvPicPr>
            <a:picLocks noChangeAspect="1"/>
          </p:cNvPicPr>
          <p:nvPr/>
        </p:nvPicPr>
        <p:blipFill>
          <a:blip r:embed="rId3"/>
          <a:stretch>
            <a:fillRect/>
          </a:stretch>
        </p:blipFill>
        <p:spPr>
          <a:xfrm>
            <a:off x="1533144" y="318516"/>
            <a:ext cx="6077712" cy="583996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wave occurring in a compressed or a stretched spring connected to a wall by its right end after it is released at its left end. Compressions and dilations take turns. Vibration direction is parallel to the wave propagation."/>
          <p:cNvPicPr>
            <a:picLocks noChangeAspect="1"/>
          </p:cNvPicPr>
          <p:nvPr/>
        </p:nvPicPr>
        <p:blipFill>
          <a:blip r:embed="rId3"/>
          <a:stretch>
            <a:fillRect/>
          </a:stretch>
        </p:blipFill>
        <p:spPr>
          <a:xfrm>
            <a:off x="304800" y="1623060"/>
            <a:ext cx="8534400" cy="323088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n S-wave occurring in a string being shaken at one of its ends. The distance between two minimums is the wavelength; the maximum deflection of the spring is the amplitude. Vibration direction is at a right angle to the wave propagation."/>
          <p:cNvPicPr>
            <a:picLocks noChangeAspect="1"/>
          </p:cNvPicPr>
          <p:nvPr/>
        </p:nvPicPr>
        <p:blipFill>
          <a:blip r:embed="rId3"/>
          <a:stretch>
            <a:fillRect/>
          </a:stretch>
        </p:blipFill>
        <p:spPr>
          <a:xfrm>
            <a:off x="304800" y="1635252"/>
            <a:ext cx="8534400" cy="320649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stages of events before an earthquake as an analogy to a bending stick. Stage a illustrates non-deformed rock layers being at rest. These layers correspond to a straight stick which is under no strain. Stage b shows how the layers bend. The stick bends too due to the force applied by two hands. Stage c is cracked vibrating rock layers analogous to the broken stick."/>
          <p:cNvPicPr>
            <a:picLocks noChangeAspect="1"/>
          </p:cNvPicPr>
          <p:nvPr/>
        </p:nvPicPr>
        <p:blipFill>
          <a:blip r:embed="rId3"/>
          <a:stretch>
            <a:fillRect/>
          </a:stretch>
        </p:blipFill>
        <p:spPr>
          <a:xfrm>
            <a:off x="1865376" y="318516"/>
            <a:ext cx="5413248" cy="583996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surface waves. L-waves look like the trajectory of a regular snake motion. The ground surface stays on the same level in case of such waves. Wave propagation is at a right angle to the ground surface oscillations. R-waves look like S-waves, but occur only on the surface of the ground. They do not deform the rock deep in the ground. Particles underground follow a circular path as the wave passes."/>
          <p:cNvPicPr>
            <a:picLocks noChangeAspect="1"/>
          </p:cNvPicPr>
          <p:nvPr/>
        </p:nvPicPr>
        <p:blipFill>
          <a:blip r:embed="rId3"/>
          <a:stretch>
            <a:fillRect/>
          </a:stretch>
        </p:blipFill>
        <p:spPr>
          <a:xfrm>
            <a:off x="304800" y="1452372"/>
            <a:ext cx="8534400" cy="357225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divided into three parts shows the basics of seismometers. Part a represents a vertical-motion seismometer. It consists of an n-shaped frame and a horizontal support. Rotating drum is connected to the top beam of the frame and to the support. A weight on a spring is connected to the top beam. There is a pen connected to the weight, which writes the diagram on the drum due to vibrations. Part b represents a horizontal-motion seismometer. It consists of an n-shaped frame and a horizontal support. Rotating drum is connected to two vertical beams of the frame. A weight on a wire is connected to the top horizontal beam of the frame. There is a pen connected to the weight, which writes the diagram on the drum due to vibrations. Part c represents the vault with a seismograph in it placed in the solid bedrock. Bolts connect the support of the seismometer to the solid bedrock through the bottom of the vault. Seismic waves come to the bottom of the vault from the Earth’s depths."/>
          <p:cNvPicPr>
            <a:picLocks noChangeAspect="1"/>
          </p:cNvPicPr>
          <p:nvPr/>
        </p:nvPicPr>
        <p:blipFill>
          <a:blip r:embed="rId3"/>
          <a:stretch>
            <a:fillRect/>
          </a:stretch>
        </p:blipFill>
        <p:spPr>
          <a:xfrm>
            <a:off x="966215" y="318516"/>
            <a:ext cx="7211568" cy="583996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vertical-motion seismometer. It consists of an n-shaped frame and a horizontal support. Rotating drum is connected to the top beam of the frame and to the support. A weight on a spring is connected to the top beam. There is a pen connected to the weight, which writes the diagram on the drum due to vibrations."/>
          <p:cNvPicPr>
            <a:picLocks noChangeAspect="1"/>
          </p:cNvPicPr>
          <p:nvPr/>
        </p:nvPicPr>
        <p:blipFill>
          <a:blip r:embed="rId3"/>
          <a:stretch>
            <a:fillRect/>
          </a:stretch>
        </p:blipFill>
        <p:spPr>
          <a:xfrm>
            <a:off x="1996439" y="318516"/>
            <a:ext cx="5151120" cy="583996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horizontal-motion seismometer. It consists of an n-shaped frame and a horizontal support. Rotating drum is connected to two vertical beams of the frame. A weight on a wire is connected to the top horizontal beam of the frame. There is a pen connected to the weight, which writes the diagram on the drum due to vibrations."/>
          <p:cNvPicPr>
            <a:picLocks noChangeAspect="1"/>
          </p:cNvPicPr>
          <p:nvPr/>
        </p:nvPicPr>
        <p:blipFill>
          <a:blip r:embed="rId3"/>
          <a:stretch>
            <a:fillRect/>
          </a:stretch>
        </p:blipFill>
        <p:spPr>
          <a:xfrm>
            <a:off x="1819655" y="318516"/>
            <a:ext cx="5504688" cy="583996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 the picture there is a vault with a seismograph in it placed in the solid bedrock. Bolts connect the support of the seismometer to the solid bedrock through the bottom of the vault. Seismic waves come to the bottom of the vault from the Earth’s depths."/>
          <p:cNvPicPr>
            <a:picLocks noChangeAspect="1"/>
          </p:cNvPicPr>
          <p:nvPr/>
        </p:nvPicPr>
        <p:blipFill>
          <a:blip r:embed="rId3"/>
          <a:stretch>
            <a:fillRect/>
          </a:stretch>
        </p:blipFill>
        <p:spPr>
          <a:xfrm>
            <a:off x="304800" y="528827"/>
            <a:ext cx="8534400" cy="541934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icture divided into 3 parts which shows how a seismometer acts. Part a shows how a vertical-motion seismometer is acting during an earthquake. Before an earthquake seismometer’s pen writes a straight line on a rotational drum. When the ground and the seismometer sink, the spring contracts in such a way that the weight stays on the same level called reference line where it was initially. The pen’s line goes upward. When the ground and the seismometer rise, the spring extends in such a way that the weight stays on the same level where it was initially. The pen’s line goes downward. Part b illustrates a seismogram on the rotational drum’s paper. Waves arrive as follows: P-wave, S-wave, surface-wave, aftershock. Waves’ strength is as follows: surface waves, aftershock, S-wave, P-wave. Part c represents a regular seismic record from 6 o’clock to 9 o’clock. There are many lines, none of them is straight. Each line corresponds to some definite time. One can find the strongest seismic activity analyzing the amplitudes of waves."/>
          <p:cNvPicPr>
            <a:picLocks noChangeAspect="1"/>
          </p:cNvPicPr>
          <p:nvPr/>
        </p:nvPicPr>
        <p:blipFill>
          <a:blip r:embed="rId3"/>
          <a:stretch>
            <a:fillRect/>
          </a:stretch>
        </p:blipFill>
        <p:spPr>
          <a:xfrm>
            <a:off x="1338072" y="318516"/>
            <a:ext cx="6467856" cy="583996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depicts how a vertical-motion seismometer is acting during an earthquake. Before an earthquake seismometer’s pen writes a straight line on a rotational drum. When the ground and the seismometer sink, the spring contracts in such a way that the weight stays on the same level called reference line where it was initially. The pen’s line goes upward. When the ground and the seismometer rise, the spring extends in such a way that the weight stays on the same level where it was initially. The pen’s line goes downward."/>
          <p:cNvPicPr>
            <a:picLocks noChangeAspect="1"/>
          </p:cNvPicPr>
          <p:nvPr/>
        </p:nvPicPr>
        <p:blipFill>
          <a:blip r:embed="rId3"/>
          <a:stretch>
            <a:fillRect/>
          </a:stretch>
        </p:blipFill>
        <p:spPr>
          <a:xfrm>
            <a:off x="304800" y="1720596"/>
            <a:ext cx="8534400" cy="303580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seismogram on the rotational drum’s paper. Waves arrive as follows: P-wave, S-wave, surface-wave, aftershock. Waves’ strength is as follows: surface waves, aftershock, S-wave, P-wave."/>
          <p:cNvPicPr>
            <a:picLocks noChangeAspect="1"/>
          </p:cNvPicPr>
          <p:nvPr/>
        </p:nvPicPr>
        <p:blipFill>
          <a:blip r:embed="rId3"/>
          <a:stretch>
            <a:fillRect/>
          </a:stretch>
        </p:blipFill>
        <p:spPr>
          <a:xfrm>
            <a:off x="304800" y="1833372"/>
            <a:ext cx="8534400" cy="281025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regular seismic record from 6 o’clock to 9 o’clock. There are many lines, none of them is straight. Each line corresponds to some definite time. One can find the strongest seismic activity analyzing the amplitudes of waves."/>
          <p:cNvPicPr>
            <a:picLocks noChangeAspect="1"/>
          </p:cNvPicPr>
          <p:nvPr/>
        </p:nvPicPr>
        <p:blipFill>
          <a:blip r:embed="rId3"/>
          <a:stretch>
            <a:fillRect/>
          </a:stretch>
        </p:blipFill>
        <p:spPr>
          <a:xfrm>
            <a:off x="304800" y="2327147"/>
            <a:ext cx="8534400" cy="182270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llustration divided into 3 parts shows the method for locating an earthquake epicenter. Part a represents the propagation of S- and P-waves through the mantle from epicenter to three stations located in different places. The paths of the waves are almost linear. Green arrows representing P-waves come to the station faster than red arrows representing S-waves. Part b is an XY graph. Travel time is measured on the Y axis from 0 minutes to 25 minutes and the distance between the epicenter and the seismometer is measured on the X axis from 0 kilometers to 10000 kilometers. S-wave travel time smoothly increases from the origin to 25 minutes and 10000 kilometers forming a concave curve. P-wave travel time smoothly increases from the origin to about 12 minutes and 10000 kilometers. P-wave is faster than S-wave. S-P time is the difference between the times, when the seismometer registered S- and P-waves. One can determine this difference using the graph or the seismogram. The S-P time increases as the distance from the epicenter increases. Part c of the figure is a map. Three circles drawn with their centers in the stations locations and their radii equal to the distance between the epicenter and the stations let us determine the epicenter of the earthquake. The intersection point of these circles is the epicenter."/>
          <p:cNvPicPr>
            <a:picLocks noChangeAspect="1"/>
          </p:cNvPicPr>
          <p:nvPr/>
        </p:nvPicPr>
        <p:blipFill>
          <a:blip r:embed="rId3"/>
          <a:stretch>
            <a:fillRect/>
          </a:stretch>
        </p:blipFill>
        <p:spPr>
          <a:xfrm>
            <a:off x="624840" y="318516"/>
            <a:ext cx="7894320" cy="583996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hotographs of the Tohuku earthquake and the tsunami it caused. Photo a illustrates three men looking at a severely damaged building. There is a fire engine next to these men. Photo b is the tsunami wave turning over some cars and flooding the road. Photo c shows the shore flooded by the tsunami and the waves conquering the city."/>
          <p:cNvPicPr>
            <a:picLocks noChangeAspect="1"/>
          </p:cNvPicPr>
          <p:nvPr/>
        </p:nvPicPr>
        <p:blipFill>
          <a:blip r:embed="rId3"/>
          <a:stretch>
            <a:fillRect/>
          </a:stretch>
        </p:blipFill>
        <p:spPr>
          <a:xfrm>
            <a:off x="3212591" y="318516"/>
            <a:ext cx="2718816" cy="583996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propagation of S- and P-waves through the mantle from epicenter to three stations located in different places. The paths of the waves are almost linear. Green arrows representing P-waves come to the station faster than red arrows representing S-waves."/>
          <p:cNvPicPr>
            <a:picLocks noChangeAspect="1"/>
          </p:cNvPicPr>
          <p:nvPr/>
        </p:nvPicPr>
        <p:blipFill>
          <a:blip r:embed="rId3"/>
          <a:stretch>
            <a:fillRect/>
          </a:stretch>
        </p:blipFill>
        <p:spPr>
          <a:xfrm>
            <a:off x="304800" y="1988820"/>
            <a:ext cx="8534400" cy="249936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xy plot. Travel time is measured on the y axis from 0 minutes to 25 minutes and the distance between the epicenter and seismometer is measured on the x axis from 0 kilometers to 10000 kilometers. S-wave travel time smoothly increases from the origin to 25 minutes and 10000 kilometers forming a concave curve. P-wave travel time smoothly increases from the origin to about 12 minutes and 10000 kilometers. P-wave is faster than S-wave. S-P time is the difference between the times, when the seismometer registered S- and P-waves. One can determine this difference using the graph or the seismogram. The S-P time increases as the distance from the epicenter increases."/>
          <p:cNvPicPr>
            <a:picLocks noChangeAspect="1"/>
          </p:cNvPicPr>
          <p:nvPr/>
        </p:nvPicPr>
        <p:blipFill>
          <a:blip r:embed="rId3"/>
          <a:stretch>
            <a:fillRect/>
          </a:stretch>
        </p:blipFill>
        <p:spPr>
          <a:xfrm>
            <a:off x="618744" y="318516"/>
            <a:ext cx="7906512" cy="583996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map. Three circles drawn with their centers at the stations and their radii equal to the distance between the epicenter and the stations let us determine the epicenter of the earthquake. The intersection point of these circles is the epicenter."/>
          <p:cNvPicPr>
            <a:picLocks noChangeAspect="1"/>
          </p:cNvPicPr>
          <p:nvPr/>
        </p:nvPicPr>
        <p:blipFill>
          <a:blip r:embed="rId3"/>
          <a:stretch>
            <a:fillRect/>
          </a:stretch>
        </p:blipFill>
        <p:spPr>
          <a:xfrm>
            <a:off x="1319784" y="318516"/>
            <a:ext cx="6504432" cy="5839968"/>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table represents Modified Mercalli Intensity scale. The table provides points from 1 to 12 and descriptions of destructiveness of earthquakes with each point. Destructiveness is perceptions of the extent of shaking and damage. The scale ranges from 1, when an earthquake is detected only by seismic instruments and causes no damage, to 12, when earthquake waves cause visible undulations of the ground scale, objects are thrown off the ground and there is complete destruction of buildings and bridges of all types. "/>
          <p:cNvPicPr>
            <a:picLocks noChangeAspect="1"/>
          </p:cNvPicPr>
          <p:nvPr/>
        </p:nvPicPr>
        <p:blipFill>
          <a:blip r:embed="rId3"/>
          <a:stretch>
            <a:fillRect/>
          </a:stretch>
        </p:blipFill>
        <p:spPr>
          <a:xfrm>
            <a:off x="545591" y="824483"/>
            <a:ext cx="8052816" cy="482803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map of a part of the North-American east coast. There are numbered zones. Each number corresponds to the intensity of the earthquake. Each zone is of a different color. The dark red zone is the epicenter of the earthquake located in Charleston, South Carolina. Its number is 10. The further is the zone from the epicenter, the less reddish is its color and the smaller is the number corresponding to it. Almost each next zone surrounds all the previous. The note states that this is the largest historical earthquake in the Southeast. It killed 60 people. "/>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is a seismogram. The amplitude of the largest wave is defined on the vertical scale in millimeters. It is 23 millimeters. The S-P time is measured on the horizontal scale in seconds. It is about 24 seconds. Part b represents three vertical scales of different length. The left side of logarithmic scale A corresponds to the distance measured from 10 to 500 kilometers, the right side of scale A corresponds to the S-P time measured from 1 to 50 seconds. Middle scale B represents the magnitude of the earthquake measured from 0 to 6.5 units. Right logarithmic scale C represents the amplitude of the largest wave measured in millimeters. There is a straight line intersecting all three scales. The points of the intersection are as follows: 24 seconds, 5, 23 millimeters. The second value is the result of the intersection of the straight line drawn using the first and the third points."/>
          <p:cNvPicPr>
            <a:picLocks noChangeAspect="1"/>
          </p:cNvPicPr>
          <p:nvPr/>
        </p:nvPicPr>
        <p:blipFill>
          <a:blip r:embed="rId3"/>
          <a:stretch>
            <a:fillRect/>
          </a:stretch>
        </p:blipFill>
        <p:spPr>
          <a:xfrm>
            <a:off x="2807207" y="318516"/>
            <a:ext cx="3529584" cy="5839968"/>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seismogram. The amplitude of the largest wave is defined on the vertical scale in millimeters. It is 23 millimeters. The S-P time is measured on the horizontal scale in seconds. It is about 24 seconds."/>
          <p:cNvPicPr>
            <a:picLocks noChangeAspect="1"/>
          </p:cNvPicPr>
          <p:nvPr/>
        </p:nvPicPr>
        <p:blipFill>
          <a:blip r:embed="rId3"/>
          <a:stretch>
            <a:fillRect/>
          </a:stretch>
        </p:blipFill>
        <p:spPr>
          <a:xfrm>
            <a:off x="304800" y="964692"/>
            <a:ext cx="8534400" cy="454761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shows three vertical scales of different length. The left side of logarithmic scale A corresponds to the distance measured from 10 to 500 kilometers, the right side of scale A corresponds to the S-P time measured from 1 to 50 seconds. Middle scale B represents the magnitude of the earthquake measured from 0 to 6.5 units. Right logarithmic scale C represents the amplitude of the largest wave measured in millimeters. There is a straight line intersecting all three scales. The points of the intersection are as follows: 24 seconds, 5, 23 millimeters. The second value is the result of the intersection of the straight line drawn using the first and the third points."/>
          <p:cNvPicPr>
            <a:picLocks noChangeAspect="1"/>
          </p:cNvPicPr>
          <p:nvPr/>
        </p:nvPicPr>
        <p:blipFill>
          <a:blip r:embed="rId3"/>
          <a:stretch>
            <a:fillRect/>
          </a:stretch>
        </p:blipFill>
        <p:spPr>
          <a:xfrm>
            <a:off x="1639823" y="318516"/>
            <a:ext cx="5864352" cy="5839968"/>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table shows adjectives used for describing earthquakes. The table provides a column of adjectives, a column of magnitudes, a column of approximate maximum intensities at epicenters and a column of effects. The adjectives are the following from top to bottom: great, major, strong, moderate, light and minor. The magnitudes are the following from top to bottom: more than 8.0, from 7.0 to 7.9, from 6.0 to 6.9, from 5.0 to 5.9, from 4.0 to 4.9 and less than 3.9. The approximate maximum intensities at epicenters are the following from top to bottom: from 10 to 12, from 9 to 10, from 7 to 8, from 6 to 7, from 4 to 5 and 3 and smaller. The effects are the following from top to bottom: major to total destructions, a great damage, moderate to serious damage, slight moderate damage, slight damage felt by most and almost no damage. "/>
          <p:cNvPicPr>
            <a:picLocks noChangeAspect="1"/>
          </p:cNvPicPr>
          <p:nvPr/>
        </p:nvPicPr>
        <p:blipFill>
          <a:blip r:embed="rId3"/>
          <a:stretch>
            <a:fillRect/>
          </a:stretch>
        </p:blipFill>
        <p:spPr>
          <a:xfrm>
            <a:off x="499871" y="1543811"/>
            <a:ext cx="8144256" cy="338937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graph representing energy equivalent in kilograms of TNT (tons of TNT) on the y axis versus magnitude (M subscript W) of different events. The coordinates of the lightning bolt are about 3 units on the x axis and about 1800 (0.41) units on the y axis. The coordinates of the tornado are about 4 units on the x axis and about 56000 (12.7) units on the y axis. The coordinates of the Hiroshima bomb (1945) are about 5.5 units on the x axis and about 20000000 units on the y axis. The coordinates of the hurricane are about 6.5 units on the x axis and about 1000000000 units on the y axis. The coordinates of the Northridge (1994), the Kobe, Japan (1995), the Loma Prieta (1995) and the Haiti (2010) earthquakes are as follows: 6.7, 6.9, 7.0, 7.0 units on the x axis and about 1800000000 (410000) units each on the y axis. The coordinates of the Mt. St. Helens 1980 eruption and the San Francisco earthquake (1906) are about 7.9 units on the x axis and a little less than 56000000000 (12700000) units on the y axis. The coordinates of the largest H-bomb explosion are about 8 units on the x axis and about 56000000000 (12700000) units on the y axis. The coordinates of the Krakatau 1883 eruption are about 8.5 units on the x axis and about 1000000000000 units on the y axis. The coordinates of the Tohoku, Japan (2011), the Alaska (1964) and the Chile (1960) earthquakes are as follows: 9.0, 9.2, 9.5 units on the x axis and little less than 1800000000000 (410000000), a little more than 1800000000000 (410000000) and almost precisely between 1800000000000 (410000000) and 56000000000000 (12700000000) units on the y axis. All these events belong to a straight line."/>
          <p:cNvPicPr>
            <a:picLocks noChangeAspect="1"/>
          </p:cNvPicPr>
          <p:nvPr/>
        </p:nvPicPr>
        <p:blipFill>
          <a:blip r:embed="rId3"/>
          <a:stretch>
            <a:fillRect/>
          </a:stretch>
        </p:blipFill>
        <p:spPr>
          <a:xfrm>
            <a:off x="2410967" y="318516"/>
            <a:ext cx="4322064" cy="583996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men looking at a severely damaged building. There is a fire engine next to these men."/>
          <p:cNvPicPr>
            <a:picLocks noChangeAspect="1"/>
          </p:cNvPicPr>
          <p:nvPr/>
        </p:nvPicPr>
        <p:blipFill>
          <a:blip r:embed="rId3"/>
          <a:stretch>
            <a:fillRect/>
          </a:stretch>
        </p:blipFill>
        <p:spPr>
          <a:xfrm>
            <a:off x="304800" y="443483"/>
            <a:ext cx="8534400" cy="559003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ap full of red, yellow and blue dots. The red dots correspond to shallow earthquakes, the yellow dots correspond to intermediate earthquakes, and the blue dots correspond to Deep earthquakes. One can observe that most of the dots are located along the plate boundaries."/>
          <p:cNvPicPr>
            <a:picLocks noChangeAspect="1"/>
          </p:cNvPicPr>
          <p:nvPr/>
        </p:nvPicPr>
        <p:blipFill>
          <a:blip r:embed="rId3"/>
          <a:stretch>
            <a:fillRect/>
          </a:stretch>
        </p:blipFill>
        <p:spPr>
          <a:xfrm>
            <a:off x="304800" y="729995"/>
            <a:ext cx="8534400" cy="5017008"/>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lates sliding past each other. Each of them has a ridge. Normal fault epicenters occur on the ridge axes and strike-slip fault epicenters occur in the zone of the active transform between the sliding plates."/>
          <p:cNvPicPr>
            <a:picLocks noChangeAspect="1"/>
          </p:cNvPicPr>
          <p:nvPr/>
        </p:nvPicPr>
        <p:blipFill>
          <a:blip r:embed="rId3"/>
          <a:stretch>
            <a:fillRect/>
          </a:stretch>
        </p:blipFill>
        <p:spPr>
          <a:xfrm>
            <a:off x="1069847" y="318516"/>
            <a:ext cx="7004304" cy="5839968"/>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b and c. Part a is a map of a part of the western coast of the North America. There are many faults. One may observe two epicenters of the earthquakes. The first one is the epicenter of the 1857 earthquake and lies between San Francisco and Los Angeles. The slipped segment follows the outline of the coast and is about 300 kilometers long. It lies on the continent to the north and north-west of Los Angeles. The second epicenter is the epicenter of the 1906 earthquake. It is in San Francisco. The slipped segment lies above this point and a little below it. The slipped segment follows the outline of the coast. Its length is about 400 kilometers. Part b of the figure is a photo of a damaged San Francisco street. Part c is a collapsed double-decker freeway."/>
          <p:cNvPicPr>
            <a:picLocks noChangeAspect="1"/>
          </p:cNvPicPr>
          <p:nvPr/>
        </p:nvPicPr>
        <p:blipFill>
          <a:blip r:embed="rId3"/>
          <a:stretch>
            <a:fillRect/>
          </a:stretch>
        </p:blipFill>
        <p:spPr>
          <a:xfrm>
            <a:off x="377952" y="318516"/>
            <a:ext cx="8388096" cy="5839968"/>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map of a part of the western coast of the North America. There are many faults. One may observe two epicenters of the earthquakes. The first one is the epicenter of the 1857 earthquake and lies between San Francisco and Los Angeles. The slipped segment follows the outline of the coast and is about 300 kilometers long. It lies on the continent to the north and north-west of Los Angeles. The second epicenter is the epicenter of the 1906 earthquake. It is in San Francisco. The slipped segment lies above this point and a little below it. The slipped segment follows the outline of the coast. Its length is about 400 kilometers."/>
          <p:cNvPicPr>
            <a:picLocks noChangeAspect="1"/>
          </p:cNvPicPr>
          <p:nvPr/>
        </p:nvPicPr>
        <p:blipFill>
          <a:blip r:embed="rId3"/>
          <a:stretch>
            <a:fillRect/>
          </a:stretch>
        </p:blipFill>
        <p:spPr>
          <a:xfrm>
            <a:off x="1901951" y="318516"/>
            <a:ext cx="5340096" cy="5839968"/>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hoto of damaged a San Francisco street."/>
          <p:cNvPicPr>
            <a:picLocks noChangeAspect="1"/>
          </p:cNvPicPr>
          <p:nvPr/>
        </p:nvPicPr>
        <p:blipFill>
          <a:blip r:embed="rId3"/>
          <a:stretch>
            <a:fillRect/>
          </a:stretch>
        </p:blipFill>
        <p:spPr>
          <a:xfrm>
            <a:off x="304800" y="559307"/>
            <a:ext cx="8534400" cy="5358384"/>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hoto of a collapsed double-decker freeway."/>
          <p:cNvPicPr>
            <a:picLocks noChangeAspect="1"/>
          </p:cNvPicPr>
          <p:nvPr/>
        </p:nvPicPr>
        <p:blipFill>
          <a:blip r:embed="rId3"/>
          <a:stretch>
            <a:fillRect/>
          </a:stretch>
        </p:blipFill>
        <p:spPr>
          <a:xfrm>
            <a:off x="387096" y="318516"/>
            <a:ext cx="8369808" cy="5839968"/>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Part a represents the model of earthquakes’ formation in overriding and downgoing plates. The depth of the convergent boundary is divided into 4 zones. The top zone is rock layers of two plates. It is 100 kilometers deep. The next one is Olivine, which lies between 100 and 410 kilometers. Then Spinel lies between 410 and 660 kilometers. The bottom one is Perovskite. There are blue dots in the spinel zone of the downgoing plate, green dots in the olivine and top zones, and red dots in both plates in the top zone. Waldati-Benioff zone lies in the downgoing plate. It starts at the ocean’s surface and ends at the line dividing the spinel and perovskite zones. Part b represents a part of a map near Japan, where three plates collide. One may observe different earthquakes epicenters. Most of them are near the eastern Japanese coast. The magnitude of the most of them is less than 5. Most of the epicenters are from 0 to 50 kilometers deep. Part c is a photo of a severely damaged building."/>
          <p:cNvPicPr>
            <a:picLocks noChangeAspect="1"/>
          </p:cNvPicPr>
          <p:nvPr/>
        </p:nvPicPr>
        <p:blipFill>
          <a:blip r:embed="rId3"/>
          <a:stretch>
            <a:fillRect/>
          </a:stretch>
        </p:blipFill>
        <p:spPr>
          <a:xfrm>
            <a:off x="1563623" y="318516"/>
            <a:ext cx="6016752" cy="5839968"/>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the model of earthquakes’ formation in overriding and downgoing plates. The depth of the convergent boundary is divided into 4 zones. The top zone is rock layers of two plates. It is 100 kilometers deep. The next one is Olivine, which lies between 100 and 410 kilometers. Then Spinel lies between 410 and 660 kilometers. The bottom one is Perovskite. There are blue dots in the spinel zone of the downgoing plate, green dots in the olivine and top zones, and red dots in both plates in the top zone. Waldati-Benioff zone lies in the downgoing plate. It starts at the ocean’s surface and ends at the line dividing the spinel and perovskite zones."/>
          <p:cNvPicPr>
            <a:picLocks noChangeAspect="1"/>
          </p:cNvPicPr>
          <p:nvPr/>
        </p:nvPicPr>
        <p:blipFill>
          <a:blip r:embed="rId3"/>
          <a:stretch>
            <a:fillRect/>
          </a:stretch>
        </p:blipFill>
        <p:spPr>
          <a:xfrm>
            <a:off x="1581911" y="318516"/>
            <a:ext cx="5980176" cy="5839968"/>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part of a map near Japan, where three plates collide. One may observe different earthquakes epicenters. Most of them are near the eastern Japanese coast. The magnitude of the most of them is less than 5. Most of the epicenters are from 0 to 50 kilometers deep."/>
          <p:cNvPicPr>
            <a:picLocks noChangeAspect="1"/>
          </p:cNvPicPr>
          <p:nvPr/>
        </p:nvPicPr>
        <p:blipFill>
          <a:blip r:embed="rId3"/>
          <a:stretch>
            <a:fillRect/>
          </a:stretch>
        </p:blipFill>
        <p:spPr>
          <a:xfrm>
            <a:off x="1661160" y="318516"/>
            <a:ext cx="5821680" cy="5839968"/>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rt c is a photo of a severely damaged building."/>
          <p:cNvPicPr>
            <a:picLocks noChangeAspect="1"/>
          </p:cNvPicPr>
          <p:nvPr/>
        </p:nvPicPr>
        <p:blipFill>
          <a:blip r:embed="rId3"/>
          <a:stretch>
            <a:fillRect/>
          </a:stretch>
        </p:blipFill>
        <p:spPr>
          <a:xfrm>
            <a:off x="304800" y="318516"/>
            <a:ext cx="8534400" cy="583996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the tsunami wave turning over some cars and flooding the road."/>
          <p:cNvPicPr>
            <a:picLocks noChangeAspect="1"/>
          </p:cNvPicPr>
          <p:nvPr/>
        </p:nvPicPr>
        <p:blipFill>
          <a:blip r:embed="rId3"/>
          <a:stretch>
            <a:fillRect/>
          </a:stretch>
        </p:blipFill>
        <p:spPr>
          <a:xfrm>
            <a:off x="304800" y="361188"/>
            <a:ext cx="8534400" cy="5754624"/>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different options for earthquakes originations. The main belief is that any earthquake appears, where there is some kind of a fault. These faults are continental transform faults (the San Andreas fault), faults within active rifts (the East African Rift), some intraplate faults (the New Madrid fault, Missouri), and collisional mountain belts (the Himalayas). Earthquake hypocenters lie on the side faces of the faults and epicenters are on the top faces."/>
          <p:cNvPicPr>
            <a:picLocks noChangeAspect="1"/>
          </p:cNvPicPr>
          <p:nvPr/>
        </p:nvPicPr>
        <p:blipFill>
          <a:blip r:embed="rId3"/>
          <a:stretch>
            <a:fillRect/>
          </a:stretch>
        </p:blipFill>
        <p:spPr>
          <a:xfrm>
            <a:off x="304800" y="1796796"/>
            <a:ext cx="8534400" cy="2883408"/>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is a picture of what happened in 1811-1812 during the earthquake in New Madrid, Missouri. The wind is blowing and the houses are collapsing. Part b is the map of New Madrid, which is far from the boundaries of the North America Plate. New Madrid is the area in New Missouri adjacent to Arkansas, Tennessee, Kentucky and Illinois. Lots of earthquake epicenters of magnitude less than 3 are there."/>
          <p:cNvPicPr>
            <a:picLocks noChangeAspect="1"/>
          </p:cNvPicPr>
          <p:nvPr/>
        </p:nvPicPr>
        <p:blipFill>
          <a:blip r:embed="rId3"/>
          <a:stretch>
            <a:fillRect/>
          </a:stretch>
        </p:blipFill>
        <p:spPr>
          <a:xfrm>
            <a:off x="304800" y="998220"/>
            <a:ext cx="8534400" cy="448056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icture of what happened in 1811-1812 during an earthquake in New Madrid, Misouri. The wind is blowing and the houses are collapsing."/>
          <p:cNvPicPr>
            <a:picLocks noChangeAspect="1"/>
          </p:cNvPicPr>
          <p:nvPr/>
        </p:nvPicPr>
        <p:blipFill>
          <a:blip r:embed="rId3"/>
          <a:stretch>
            <a:fillRect/>
          </a:stretch>
        </p:blipFill>
        <p:spPr>
          <a:xfrm>
            <a:off x="2368295" y="318516"/>
            <a:ext cx="4407408" cy="5839968"/>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map of New Madrid, which is far from the boundaries of the North America Plate. New Madrid is the area in New Missouri adjacent to Arkansas, Tennessee, Kentucky and Illinois. Lots of earthquake epicenters of magnitude less than 3 are there."/>
          <p:cNvPicPr>
            <a:picLocks noChangeAspect="1"/>
          </p:cNvPicPr>
          <p:nvPr/>
        </p:nvPicPr>
        <p:blipFill>
          <a:blip r:embed="rId3"/>
          <a:stretch>
            <a:fillRect/>
          </a:stretch>
        </p:blipFill>
        <p:spPr>
          <a:xfrm>
            <a:off x="673608" y="318516"/>
            <a:ext cx="7796784" cy="5839968"/>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our stages of an earthquake. The first stage is the vertical ground vibration due to vertical P-waves. The second stage is the horizontal ground vibration due to vertical S-waves. The third stage is the horizontal ground vibration in the direction perpendicular to the one in the previous stage. The waves in the third stage are called Love waves. They undulate the ground laterally. The fourth stage waves make the ground surface roll in wave-like motions in such a way that the electric lines are snapping. In the first two stages the waves’ propagation is in the vertical upward direction, and in the last two stages the waves propagate horizontally."/>
          <p:cNvPicPr>
            <a:picLocks noChangeAspect="1"/>
          </p:cNvPicPr>
          <p:nvPr/>
        </p:nvPicPr>
        <p:blipFill>
          <a:blip r:embed="rId3"/>
          <a:stretch>
            <a:fillRect/>
          </a:stretch>
        </p:blipFill>
        <p:spPr>
          <a:xfrm>
            <a:off x="304800" y="376427"/>
            <a:ext cx="8534400" cy="5724144"/>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ur examples of damage caused by earthquakes divide the figure into four parts. Part a represents how vertical walls of a building can’t withstand the earthquake vibrations. As a result the building collapses like a house of cards. There is a photo of such a building after the earthquake in Turkey. Part b is the crash of the main vertical support of an elevated bridge. The support can’t withstand the oscillations. The photo of a collapsed elevated bridge after the earthquake in Japan corresponds to this situation. Part c is the crash of vertical supports of the bridge. The load on these supports increases during the earthquake in such a way that they collapse due to the compression. The photo next to this model represents a collapsed bridge after the earthquake in California. Part d of the figure shows how brick walls of a building crash due to the earthquake vibrations. A photo of many collapsed houses after the earthquake in Armenia is next to this model."/>
          <p:cNvPicPr>
            <a:picLocks noChangeAspect="1"/>
          </p:cNvPicPr>
          <p:nvPr/>
        </p:nvPicPr>
        <p:blipFill>
          <a:blip r:embed="rId3"/>
          <a:stretch>
            <a:fillRect/>
          </a:stretch>
        </p:blipFill>
        <p:spPr>
          <a:xfrm>
            <a:off x="2810255" y="318516"/>
            <a:ext cx="3523488" cy="5839968"/>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llustrates how vertical walls of a building can’t withstand the earthquake vibrations. As a result the building collapses like a house of cards. There is a photo of such a building after the earthquake in Turkey."/>
          <p:cNvPicPr>
            <a:picLocks noChangeAspect="1"/>
          </p:cNvPicPr>
          <p:nvPr/>
        </p:nvPicPr>
        <p:blipFill>
          <a:blip r:embed="rId3"/>
          <a:stretch>
            <a:fillRect/>
          </a:stretch>
        </p:blipFill>
        <p:spPr>
          <a:xfrm>
            <a:off x="304800" y="1464564"/>
            <a:ext cx="8534400" cy="3547872"/>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crash of the main vertical support of an elevated bridge. The support can’t withstand the oscillations. The photo of a collapsed elevated bridge after the earthquake in Japan corresponds to this situation."/>
          <p:cNvPicPr>
            <a:picLocks noChangeAspect="1"/>
          </p:cNvPicPr>
          <p:nvPr/>
        </p:nvPicPr>
        <p:blipFill>
          <a:blip r:embed="rId3"/>
          <a:stretch>
            <a:fillRect/>
          </a:stretch>
        </p:blipFill>
        <p:spPr>
          <a:xfrm>
            <a:off x="304800" y="1470660"/>
            <a:ext cx="8534400" cy="353568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model of a crash of bridge vertical supports. The load on these supports increases during the earthquake in such a way that they collapse due to the compression. The photo next to this model represents a collapsed bridge after the earthquake in California."/>
          <p:cNvPicPr>
            <a:picLocks noChangeAspect="1"/>
          </p:cNvPicPr>
          <p:nvPr/>
        </p:nvPicPr>
        <p:blipFill>
          <a:blip r:embed="rId3"/>
          <a:stretch>
            <a:fillRect/>
          </a:stretch>
        </p:blipFill>
        <p:spPr>
          <a:xfrm>
            <a:off x="304800" y="1485900"/>
            <a:ext cx="8534400" cy="35052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how brick walls of a building crash due to the earthquake vibrations. The photo of many collapsed houses after the earthquake in Armenia is next to this model."/>
          <p:cNvPicPr>
            <a:picLocks noChangeAspect="1"/>
          </p:cNvPicPr>
          <p:nvPr/>
        </p:nvPicPr>
        <p:blipFill>
          <a:blip r:embed="rId3"/>
          <a:stretch>
            <a:fillRect/>
          </a:stretch>
        </p:blipFill>
        <p:spPr>
          <a:xfrm>
            <a:off x="304800" y="1495044"/>
            <a:ext cx="8534400" cy="348691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is the shore flooded by the tsunami and the waves conquering the city."/>
          <p:cNvPicPr>
            <a:picLocks noChangeAspect="1"/>
          </p:cNvPicPr>
          <p:nvPr/>
        </p:nvPicPr>
        <p:blipFill>
          <a:blip r:embed="rId3"/>
          <a:stretch>
            <a:fillRect/>
          </a:stretch>
        </p:blipFill>
        <p:spPr>
          <a:xfrm>
            <a:off x="304800" y="452627"/>
            <a:ext cx="8534400" cy="5571744"/>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photos show examples of landslides caused by earthquakes. Photo a is a damaged house standing on a hill formed by the earthquake landslide. The landslide carried away a part of the building. Photo b shows how a part of a street may sink after the earthquake. Some buildings are below the others. The cavity formed due to the earthquake contains cars."/>
          <p:cNvPicPr>
            <a:picLocks noChangeAspect="1"/>
          </p:cNvPicPr>
          <p:nvPr/>
        </p:nvPicPr>
        <p:blipFill>
          <a:blip r:embed="rId3"/>
          <a:stretch>
            <a:fillRect/>
          </a:stretch>
        </p:blipFill>
        <p:spPr>
          <a:xfrm>
            <a:off x="304800" y="1522476"/>
            <a:ext cx="8534400" cy="3432048"/>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photo is a damaged house standing on a hill formed by the earthquake landslide. The landslide carried away a part of the building."/>
          <p:cNvPicPr>
            <a:picLocks noChangeAspect="1"/>
          </p:cNvPicPr>
          <p:nvPr/>
        </p:nvPicPr>
        <p:blipFill>
          <a:blip r:embed="rId3"/>
          <a:stretch>
            <a:fillRect/>
          </a:stretch>
        </p:blipFill>
        <p:spPr>
          <a:xfrm>
            <a:off x="557784" y="318516"/>
            <a:ext cx="8028432" cy="5839968"/>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how a part of a street may sink after the earthquake. Some buildings are below the others. The cavity formed due to the earthquake contains cars."/>
          <p:cNvPicPr>
            <a:picLocks noChangeAspect="1"/>
          </p:cNvPicPr>
          <p:nvPr/>
        </p:nvPicPr>
        <p:blipFill>
          <a:blip r:embed="rId3"/>
          <a:stretch>
            <a:fillRect/>
          </a:stretch>
        </p:blipFill>
        <p:spPr>
          <a:xfrm>
            <a:off x="557784" y="318516"/>
            <a:ext cx="8028432" cy="5839968"/>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examples of liquefaction and a model illustrating the liquefaction process. Part a is a photo of three rows of similar buildings. The buildings stand vertically in the first row while in the second and the third rows there are inclined and tipped over buildings. Part b shows the composition of land, which is the main reason for the liquefaction. The top layer of the soil is the compacted mud; the second layer is the unconsolidated sand. After an earthquake one can observe cracks in the mud and sand volcanoes on the top layer. Part c is a photo of a car in the hole formed due to the liquefaction after the earthquake."/>
          <p:cNvPicPr>
            <a:picLocks noChangeAspect="1"/>
          </p:cNvPicPr>
          <p:nvPr/>
        </p:nvPicPr>
        <p:blipFill>
          <a:blip r:embed="rId3"/>
          <a:stretch>
            <a:fillRect/>
          </a:stretch>
        </p:blipFill>
        <p:spPr>
          <a:xfrm>
            <a:off x="719328" y="318516"/>
            <a:ext cx="7705344" cy="5839968"/>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three rows of similar buildings. The buildings stand vertically in the first row while in the second and the third rows there are inclined and tipped over buildings."/>
          <p:cNvPicPr>
            <a:picLocks noChangeAspect="1"/>
          </p:cNvPicPr>
          <p:nvPr/>
        </p:nvPicPr>
        <p:blipFill>
          <a:blip r:embed="rId3"/>
          <a:stretch>
            <a:fillRect/>
          </a:stretch>
        </p:blipFill>
        <p:spPr>
          <a:xfrm>
            <a:off x="524255" y="318516"/>
            <a:ext cx="8095488" cy="5839968"/>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depicts the composition of land, which is the main reason for the liquefaction. The top layer of the soil is the compacted mud; the second layer is the unconsolidated sand. After an earthquake one can observe cracks in the mud and sand volcanoes on the top layer."/>
          <p:cNvPicPr>
            <a:picLocks noChangeAspect="1"/>
          </p:cNvPicPr>
          <p:nvPr/>
        </p:nvPicPr>
        <p:blipFill>
          <a:blip r:embed="rId3"/>
          <a:stretch>
            <a:fillRect/>
          </a:stretch>
        </p:blipFill>
        <p:spPr>
          <a:xfrm>
            <a:off x="1499616" y="318516"/>
            <a:ext cx="6144768" cy="5839968"/>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photo of a car in the hole formed due to the liquefaction after the earthquake."/>
          <p:cNvPicPr>
            <a:picLocks noChangeAspect="1"/>
          </p:cNvPicPr>
          <p:nvPr/>
        </p:nvPicPr>
        <p:blipFill>
          <a:blip r:embed="rId3"/>
          <a:stretch>
            <a:fillRect/>
          </a:stretch>
        </p:blipFill>
        <p:spPr>
          <a:xfrm>
            <a:off x="304800" y="940307"/>
            <a:ext cx="8534400" cy="4596384"/>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a and b. Part a is an aerial photo of the results of the landslide on some coast. The dark area in this aerial photograph is the slump that was the Turnagain Heights. Part b shows how the sliding occurred due to the slipping of the top land layer on the next weak layer. There are many sliding surfaces."/>
          <p:cNvPicPr>
            <a:picLocks noChangeAspect="1"/>
          </p:cNvPicPr>
          <p:nvPr/>
        </p:nvPicPr>
        <p:blipFill>
          <a:blip r:embed="rId3"/>
          <a:stretch>
            <a:fillRect/>
          </a:stretch>
        </p:blipFill>
        <p:spPr>
          <a:xfrm>
            <a:off x="1837944" y="318516"/>
            <a:ext cx="5468112" cy="5839968"/>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aerial photo shows the results of the landslide on some coast. The dark area in this aerial photograph is the slump that was Turnagain Heights."/>
          <p:cNvPicPr>
            <a:picLocks noChangeAspect="1"/>
          </p:cNvPicPr>
          <p:nvPr/>
        </p:nvPicPr>
        <p:blipFill>
          <a:blip r:embed="rId3"/>
          <a:stretch>
            <a:fillRect/>
          </a:stretch>
        </p:blipFill>
        <p:spPr>
          <a:xfrm>
            <a:off x="304800" y="708660"/>
            <a:ext cx="8534400" cy="505968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model which shows how the sliding occurred due to the slipping of the top land layer on the next weak layer. There are many sliding surfaces."/>
          <p:cNvPicPr>
            <a:picLocks noChangeAspect="1"/>
          </p:cNvPicPr>
          <p:nvPr/>
        </p:nvPicPr>
        <p:blipFill>
          <a:blip r:embed="rId3"/>
          <a:stretch>
            <a:fillRect/>
          </a:stretch>
        </p:blipFill>
        <p:spPr>
          <a:xfrm>
            <a:off x="304800" y="1540764"/>
            <a:ext cx="8534400" cy="339547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table shows 25 earthquakes, which happened from 1970 to 2011 all around the world. The table provides the year, location and the number of deaths. The number of deaths ranges from 51 in Northridge in 1994 to 255,000 in T’ang-shan in Chana in 1976. The locations include coastal cities and regions in the North and South America, Europe, Asia, and Oceania."/>
          <p:cNvPicPr>
            <a:picLocks noChangeAspect="1"/>
          </p:cNvPicPr>
          <p:nvPr/>
        </p:nvPicPr>
        <p:blipFill>
          <a:blip r:embed="rId3"/>
          <a:stretch>
            <a:fillRect/>
          </a:stretch>
        </p:blipFill>
        <p:spPr>
          <a:xfrm>
            <a:off x="2316480" y="76200"/>
            <a:ext cx="4511040" cy="6266688"/>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photo of a firestorm is part a of the figure. Black smoke rises from the hearths located in the coastal part of some city. Part b of the figure is a model of the inferno formation. The city is on fire. Hot air warmed by the fire is rising and spreading at some altitude while cold air is sinking and moving toward the fire hearth."/>
          <p:cNvPicPr>
            <a:picLocks noChangeAspect="1"/>
          </p:cNvPicPr>
          <p:nvPr/>
        </p:nvPicPr>
        <p:blipFill>
          <a:blip r:embed="rId3"/>
          <a:stretch>
            <a:fillRect/>
          </a:stretch>
        </p:blipFill>
        <p:spPr>
          <a:xfrm>
            <a:off x="2161032" y="318516"/>
            <a:ext cx="4821936" cy="5839968"/>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n aerial photo of a firestorm. Black smoke rises from the hearths located in the coastal part of some city."/>
          <p:cNvPicPr>
            <a:picLocks noChangeAspect="1"/>
          </p:cNvPicPr>
          <p:nvPr/>
        </p:nvPicPr>
        <p:blipFill>
          <a:blip r:embed="rId3"/>
          <a:stretch>
            <a:fillRect/>
          </a:stretch>
        </p:blipFill>
        <p:spPr>
          <a:xfrm>
            <a:off x="304800" y="446532"/>
            <a:ext cx="8534400" cy="5583936"/>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model of the inferno formation. The city is on fire. Hot air warmed by the fire is rising and spreading at some altitude while cold air sinking and moving toward the fire hearth."/>
          <p:cNvPicPr>
            <a:picLocks noChangeAspect="1"/>
          </p:cNvPicPr>
          <p:nvPr/>
        </p:nvPicPr>
        <p:blipFill>
          <a:blip r:embed="rId3"/>
          <a:stretch>
            <a:fillRect/>
          </a:stretch>
        </p:blipFill>
        <p:spPr>
          <a:xfrm>
            <a:off x="304800" y="1043939"/>
            <a:ext cx="8534400" cy="438912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hoto of a seaside town on an island made from above. The island has very high building density. "/>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a, b, and c. Part a is the origination of the tsunami wave. The origin of the tsunami happens right above the boundary between two convergent plates. Two waves form after the uplift of the seafloor pushes up a wide area of the ocean water. The direction of the first wave, called near-field tsunami, is toward the seashore, and the direction of the other one, called far-field tsunami, is toward the sea. Parts b and c are the comparison between the storm waves and the tsunami. As time passes the stormy sea replaces the calm sea. Beach area increases. Waves are periodic. Finally, the wave washes onto the beach, not onto the city. Each wave carries a small amount of water. Part c represents three stages of the tsunami. First, the tsunami is far offshore. Then the water withdraws from the seashore, back of the wave catches up with the front. The height of the wave increases. Friction slows the front of the wave. The tsunami approaches. Finally, the wave submerges low land, burying the city. The next wave approaches."/>
          <p:cNvPicPr>
            <a:picLocks noChangeAspect="1"/>
          </p:cNvPicPr>
          <p:nvPr/>
        </p:nvPicPr>
        <p:blipFill>
          <a:blip r:embed="rId3"/>
          <a:stretch>
            <a:fillRect/>
          </a:stretch>
        </p:blipFill>
        <p:spPr>
          <a:xfrm>
            <a:off x="304800" y="693420"/>
            <a:ext cx="8534400" cy="509016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the origination of the tsunami wave. The origin of the tsunami happens right above the boundary between two convergent plates. Two waves form after the uplift of the seafloor pushes up a wide area of the ocean water. The direction of the first wave, called near-field tsunami, is toward the seashore, and the direction of the other one, called far-field tsunami, is toward the sea."/>
          <p:cNvPicPr>
            <a:picLocks noChangeAspect="1"/>
          </p:cNvPicPr>
          <p:nvPr/>
        </p:nvPicPr>
        <p:blipFill>
          <a:blip r:embed="rId3"/>
          <a:stretch>
            <a:fillRect/>
          </a:stretch>
        </p:blipFill>
        <p:spPr>
          <a:xfrm>
            <a:off x="304800" y="2455164"/>
            <a:ext cx="8534400" cy="1566672"/>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storm waves formation. As time passes the stormy sea replaces the calm sea. Beach area increases. Waves are periodic. Finally, the wave washes onto the beach, not onto the city. Each wave carries a small amount of water."/>
          <p:cNvPicPr>
            <a:picLocks noChangeAspect="1"/>
          </p:cNvPicPr>
          <p:nvPr/>
        </p:nvPicPr>
        <p:blipFill>
          <a:blip r:embed="rId3"/>
          <a:stretch>
            <a:fillRect/>
          </a:stretch>
        </p:blipFill>
        <p:spPr>
          <a:xfrm>
            <a:off x="573023" y="318516"/>
            <a:ext cx="7997952" cy="5839968"/>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represents three stages of the tsunami. First, the tsunami is far offshore. Then the water withdraws from the seashore, back of the wave catches up with the front. The height of the wave increases. Friction slows the front of the wave. The tsunami approaches. Finally, the wave submerges low land, burying the city. The next wave approaches."/>
          <p:cNvPicPr>
            <a:picLocks noChangeAspect="1"/>
          </p:cNvPicPr>
          <p:nvPr/>
        </p:nvPicPr>
        <p:blipFill>
          <a:blip r:embed="rId3"/>
          <a:stretch>
            <a:fillRect/>
          </a:stretch>
        </p:blipFill>
        <p:spPr>
          <a:xfrm>
            <a:off x="682752" y="318516"/>
            <a:ext cx="7778496" cy="5839968"/>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rst map of the figure shows how the Indian tsunami spread in the Indian ocean. There are waves of different heights, represented by different colors, in the Bay of Bengal, near the shores of Thailand, Indonesia and Sri Lanka. The wave front is an ellipse. The second map shows the epicenters and the aftershocks. The main epicenter was not far from the Sumatra shores. The earthquake was caused by subduction at the trench. The motion of the Indian and Burma Plate is shown. The third part of the figure allows us to compare the wave height at Banda Aceh with the ordinary human height. At its highest, the tsunami’s front was over 15 meters high. The man standing on the beach looks tiny."/>
          <p:cNvPicPr>
            <a:picLocks noChangeAspect="1"/>
          </p:cNvPicPr>
          <p:nvPr/>
        </p:nvPicPr>
        <p:blipFill>
          <a:blip r:embed="rId3"/>
          <a:stretch>
            <a:fillRect/>
          </a:stretch>
        </p:blipFill>
        <p:spPr>
          <a:xfrm>
            <a:off x="304800" y="909827"/>
            <a:ext cx="8534400" cy="4657344"/>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rst map of the figure shows how the Indian tsunami spread in the Indian ocean. There are waves of different heights, represented by different colors, in the Bay of Bengal, near the shores of Thailand, Indonesia and Sri Lanka. The wave front is an ellipse. The second map shows the epicenters and the aftershocks. The main epicenter was not far from the Sumatra shores. The earthquake was caused by subduction at the trench. The motion of the Indian and Burma Plate is shown."/>
          <p:cNvPicPr>
            <a:picLocks noChangeAspect="1"/>
          </p:cNvPicPr>
          <p:nvPr/>
        </p:nvPicPr>
        <p:blipFill>
          <a:blip r:embed="rId3"/>
          <a:stretch>
            <a:fillRect/>
          </a:stretch>
        </p:blipFill>
        <p:spPr>
          <a:xfrm>
            <a:off x="1746504" y="318516"/>
            <a:ext cx="5650992" cy="583996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table shows 25 earthquakes, which happened from 1970 to 2011 all around the world. The table provides the year, location and the number of deaths. The number of deaths ranges from 51 in Northridge in 1994 to 255,000 in T’ang-shan in Chana in 1976. The locations include coastal cities and regions in the North and South America, Europe, Asia, and Oceania."/>
          <p:cNvPicPr>
            <a:picLocks noChangeAspect="1"/>
          </p:cNvPicPr>
          <p:nvPr/>
        </p:nvPicPr>
        <p:blipFill>
          <a:blip r:embed="rId3"/>
          <a:stretch>
            <a:fillRect/>
          </a:stretch>
        </p:blipFill>
        <p:spPr>
          <a:xfrm>
            <a:off x="2316480" y="124968"/>
            <a:ext cx="4511040" cy="6169152"/>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e can compare the wave height at Banda Aceh with the ordinary human height. At its highest, the tsunami’s front was over 15 meters high. The man standing on the beach looks tiny."/>
          <p:cNvPicPr>
            <a:picLocks noChangeAspect="1"/>
          </p:cNvPicPr>
          <p:nvPr/>
        </p:nvPicPr>
        <p:blipFill>
          <a:blip r:embed="rId3"/>
          <a:stretch>
            <a:fillRect/>
          </a:stretch>
        </p:blipFill>
        <p:spPr>
          <a:xfrm>
            <a:off x="1944623" y="318516"/>
            <a:ext cx="5254752" cy="5839968"/>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ve approaches the seashore. Some people are running away and some are watching. "/>
          <p:cNvPicPr>
            <a:picLocks noChangeAspect="1"/>
          </p:cNvPicPr>
          <p:nvPr/>
        </p:nvPicPr>
        <p:blipFill>
          <a:blip r:embed="rId3"/>
          <a:stretch>
            <a:fillRect/>
          </a:stretch>
        </p:blipFill>
        <p:spPr>
          <a:xfrm>
            <a:off x="515111" y="318516"/>
            <a:ext cx="8113776" cy="5839968"/>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ave blasts through the palms. Some people are watching the scene and some are going away."/>
          <p:cNvPicPr>
            <a:picLocks noChangeAspect="1"/>
          </p:cNvPicPr>
          <p:nvPr/>
        </p:nvPicPr>
        <p:blipFill>
          <a:blip r:embed="rId3"/>
          <a:stretch>
            <a:fillRect/>
          </a:stretch>
        </p:blipFill>
        <p:spPr>
          <a:xfrm>
            <a:off x="304800" y="714755"/>
            <a:ext cx="8534400" cy="5047488"/>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satellite photos represent the view of the Indian coast before and after the tsunami. The land was green, the shore is the boundary between the land and the sea before the tsunami. The land is yellow, and no seashore may be observed after the tsunami."/>
          <p:cNvPicPr>
            <a:picLocks noChangeAspect="1"/>
          </p:cNvPicPr>
          <p:nvPr/>
        </p:nvPicPr>
        <p:blipFill>
          <a:blip r:embed="rId3"/>
          <a:stretch>
            <a:fillRect/>
          </a:stretch>
        </p:blipFill>
        <p:spPr>
          <a:xfrm>
            <a:off x="1450848" y="318516"/>
            <a:ext cx="6242304" cy="5839968"/>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a and b. Part a is a photo of a flooded area, full of destroyed buildings. Part b is the comparison of the power plant next to the shore before and after the tsunami. One can observe that all the reactor buildings are alright before the tsunami. After the tsunami reactor buildings are severely damaged."/>
          <p:cNvPicPr>
            <a:picLocks noChangeAspect="1"/>
          </p:cNvPicPr>
          <p:nvPr/>
        </p:nvPicPr>
        <p:blipFill>
          <a:blip r:embed="rId3"/>
          <a:stretch>
            <a:fillRect/>
          </a:stretch>
        </p:blipFill>
        <p:spPr>
          <a:xfrm>
            <a:off x="326135" y="318516"/>
            <a:ext cx="8491728" cy="5839968"/>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flooded area, full of destroyed buildings."/>
          <p:cNvPicPr>
            <a:picLocks noChangeAspect="1"/>
          </p:cNvPicPr>
          <p:nvPr/>
        </p:nvPicPr>
        <p:blipFill>
          <a:blip r:embed="rId3"/>
          <a:stretch>
            <a:fillRect/>
          </a:stretch>
        </p:blipFill>
        <p:spPr>
          <a:xfrm>
            <a:off x="304800" y="330707"/>
            <a:ext cx="8534400" cy="5815584"/>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se two photos are the comparison of the power plant next to the shore before and after the tsunami. One can observe that all the reactor buildings are alright before the tsunami. After the tsunami reactor buildings are severely damaged."/>
          <p:cNvPicPr>
            <a:picLocks noChangeAspect="1"/>
          </p:cNvPicPr>
          <p:nvPr/>
        </p:nvPicPr>
        <p:blipFill>
          <a:blip r:embed="rId3"/>
          <a:stretch>
            <a:fillRect/>
          </a:stretch>
        </p:blipFill>
        <p:spPr>
          <a:xfrm>
            <a:off x="2392679" y="318516"/>
            <a:ext cx="4358640" cy="5839968"/>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Part a shows a woman walking down a street between severely damaged and even collapsed buildings. Part b is a photo of a damaged town. A lot of buildings collapsed, the others are lopsided. Part c represents a map of Haiti. Some point is labeled by a star. The area around the star is red, the adjacent regions are yellow. The other area of Haiti is green."/>
          <p:cNvPicPr>
            <a:picLocks noChangeAspect="1"/>
          </p:cNvPicPr>
          <p:nvPr/>
        </p:nvPicPr>
        <p:blipFill>
          <a:blip r:embed="rId3"/>
          <a:stretch>
            <a:fillRect/>
          </a:stretch>
        </p:blipFill>
        <p:spPr>
          <a:xfrm>
            <a:off x="673608" y="318516"/>
            <a:ext cx="7796784" cy="5839968"/>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Part a shows a woman walking down a street between severely damaged and even collapsed buildings. Part b is a photo of a damaged town. A lot of buildings collapsed, the others are lopsided. Part c represents a map of Haiti. Several faults lie beneath its surface. The epicenter of the earthquake is near one of them not far from the Port-au-Prince area. Small area of radius equal to about 25 kilometers around the epicenter suffered from about ten-point intensity vibrations. The biggest part of Haiti experienced the earthquake with the magnitude of 5."/>
          <p:cNvPicPr>
            <a:picLocks noChangeAspect="1"/>
          </p:cNvPicPr>
          <p:nvPr/>
        </p:nvPicPr>
        <p:blipFill>
          <a:blip r:embed="rId3"/>
          <a:stretch>
            <a:fillRect/>
          </a:stretch>
        </p:blipFill>
        <p:spPr>
          <a:xfrm>
            <a:off x="304800" y="592835"/>
            <a:ext cx="8534400" cy="5291328"/>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a damaged town. A lot of buildings collapsed, the others are lopsided."/>
          <p:cNvPicPr>
            <a:picLocks noChangeAspect="1"/>
          </p:cNvPicPr>
          <p:nvPr/>
        </p:nvPicPr>
        <p:blipFill>
          <a:blip r:embed="rId3"/>
          <a:stretch>
            <a:fillRect/>
          </a:stretch>
        </p:blipFill>
        <p:spPr>
          <a:xfrm>
            <a:off x="320040" y="318516"/>
            <a:ext cx="8503920" cy="5839968"/>
          </a:xfrm>
          <a:prstGeom prst="rect">
            <a:avLst/>
          </a:prstGeom>
        </p:spPr>
      </p:pic>
    </p:spTree>
  </p:cSld>
  <p:clrMapOvr>
    <a:masterClrMapping/>
  </p:clrMapOvr>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152</TotalTime>
  <Words>4997</Words>
  <Application>Microsoft Office PowerPoint</Application>
  <PresentationFormat>On-screen Show (4:3)</PresentationFormat>
  <Paragraphs>311</Paragraphs>
  <Slides>106</Slides>
  <Notes>106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106</vt:i4>
      </vt:variant>
    </vt:vector>
  </HeadingPairs>
  <TitlesOfParts>
    <vt:vector size="114" baseType="lpstr">
      <vt:lpstr>ＭＳ Ｐゴシック</vt:lpstr>
      <vt:lpstr>Arial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45</cp:revision>
  <dcterms:created xsi:type="dcterms:W3CDTF">2016-01-26T06:18:31Z</dcterms:created>
  <dcterms:modified xsi:type="dcterms:W3CDTF">2016-04-08T19:52:00Z</dcterms:modified>
  <cp:category/>
</cp:coreProperties>
</file>