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103"/>
  </p:notesMasterIdLst>
  <p:sldIdLst>
    <p:sldId id="258" r:id="rId2"/>
    <p:sldId id="352"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353" r:id="rId26"/>
    <p:sldId id="281" r:id="rId27"/>
    <p:sldId id="282" r:id="rId28"/>
    <p:sldId id="283" r:id="rId29"/>
    <p:sldId id="284" r:id="rId30"/>
    <p:sldId id="347" r:id="rId31"/>
    <p:sldId id="348" r:id="rId32"/>
    <p:sldId id="349" r:id="rId33"/>
    <p:sldId id="350" r:id="rId34"/>
    <p:sldId id="351"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354"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55"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56" r:id="rId83"/>
    <p:sldId id="330" r:id="rId84"/>
    <p:sldId id="331" r:id="rId85"/>
    <p:sldId id="332" r:id="rId86"/>
    <p:sldId id="357"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58" r:id="rId10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104" d="100"/>
          <a:sy n="104" d="100"/>
        </p:scale>
        <p:origin x="5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56" d="100"/>
          <a:sy n="156" d="100"/>
        </p:scale>
        <p:origin x="-564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33866960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 closely at this small cliff face in Arizona. You can see layers that have been contorted into toothpaste-like curves and broken along jagged cracks. We’re seeing geologic structures, evidence that these rocks were subjected to deformation during mountain building.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159543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9.4  </a:t>
            </a:r>
            <a:r>
              <a:rPr lang="en-US" dirty="0" smtClean="0"/>
              <a:t>Different kinds of strain in rock. Strain is a measure of the distortion, or change in shape, that takes place in rock during deformation.</a:t>
            </a:r>
          </a:p>
          <a:p>
            <a:r>
              <a:rPr lang="en-US" dirty="0" smtClean="0"/>
              <a:t>(a) An unstrained cube and an unstrained fossil shell (brachiopod). (</a:t>
            </a:r>
            <a:r>
              <a:rPr lang="en-US" dirty="0" err="1" smtClean="0"/>
              <a:t>b</a:t>
            </a:r>
            <a:r>
              <a:rPr lang="en-US" dirty="0" smtClean="0"/>
              <a:t>) Horizontal stretching changes the cube into a horizontal brick and elongates the shell. (</a:t>
            </a:r>
            <a:r>
              <a:rPr lang="en-US" dirty="0" err="1" smtClean="0"/>
              <a:t>c</a:t>
            </a:r>
            <a:r>
              <a:rPr lang="en-US" dirty="0" smtClean="0"/>
              <a:t>) Horizontal shortening changes the cube into a vertical brick and makes the shell narrower. (</a:t>
            </a:r>
            <a:r>
              <a:rPr lang="en-US" dirty="0" err="1" smtClean="0"/>
              <a:t>d</a:t>
            </a:r>
            <a:r>
              <a:rPr lang="en-US" dirty="0" smtClean="0"/>
              <a:t>) Shear strain tilts the cube and transforms it into a parallelogram and changes angular relationships in the shell. (</a:t>
            </a:r>
            <a:r>
              <a:rPr lang="en-US" dirty="0" err="1" smtClean="0"/>
              <a:t>e</a:t>
            </a:r>
            <a:r>
              <a:rPr lang="en-US" dirty="0" smtClean="0"/>
              <a:t>) You can produce shear strain by moving a deck of cards so that each card slides a little with respect to the one below.</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5086108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  </a:t>
            </a:r>
            <a:r>
              <a:rPr lang="en-US" dirty="0" smtClean="0"/>
              <a:t>(left) The Matterhorn of the Alps along the Swiss-Italian border. The strata of the peak lay on the seafloor during the late Mesozoic. Mountain building thrust the strata upward, where they now reach an elevation of 4.5 km; (right) A fold resulting from shearing in South Australia.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101</a:t>
            </a:fld>
            <a:endParaRPr lang="en-US"/>
          </a:p>
        </p:txBody>
      </p:sp>
    </p:spTree>
    <p:extLst>
      <p:ext uri="{BB962C8B-B14F-4D97-AF65-F5344CB8AC3E}">
        <p14:creationId xmlns:p14="http://schemas.microsoft.com/office/powerpoint/2010/main" val="43278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9.4a–</a:t>
            </a:r>
            <a:r>
              <a:rPr lang="en-US" b="1" dirty="0" err="1" smtClean="0"/>
              <a:t>d</a:t>
            </a:r>
            <a:r>
              <a:rPr lang="en-US" b="1" dirty="0" smtClean="0"/>
              <a:t>  </a:t>
            </a:r>
            <a:r>
              <a:rPr lang="en-US" dirty="0" smtClean="0"/>
              <a:t>Different kinds of strain in rock. Strain is a measure of the distortion, or change in shape, that takes place in rock during deformation.</a:t>
            </a:r>
          </a:p>
          <a:p>
            <a:r>
              <a:rPr lang="en-US" dirty="0" smtClean="0"/>
              <a:t>(a) An unstrained cube and an unstrained fossil shell (brachiopod). (</a:t>
            </a:r>
            <a:r>
              <a:rPr lang="en-US" dirty="0" err="1" smtClean="0"/>
              <a:t>b</a:t>
            </a:r>
            <a:r>
              <a:rPr lang="en-US" dirty="0" smtClean="0"/>
              <a:t>) Horizontal stretching changes the cube into a horizontal brick and elongates the shell. (</a:t>
            </a:r>
            <a:r>
              <a:rPr lang="en-US" dirty="0" err="1" smtClean="0"/>
              <a:t>c</a:t>
            </a:r>
            <a:r>
              <a:rPr lang="en-US" dirty="0" smtClean="0"/>
              <a:t>) Horizontal shortening changes the cube into a vertical brick and makes the shell narrower. (</a:t>
            </a:r>
            <a:r>
              <a:rPr lang="en-US" dirty="0" err="1" smtClean="0"/>
              <a:t>d</a:t>
            </a:r>
            <a:r>
              <a:rPr lang="en-US" dirty="0" smtClean="0"/>
              <a:t>) Shear strain tilts the cube and transforms it into a parallelogram and changes angular relationships in the shell.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23740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9.4e  </a:t>
            </a:r>
            <a:r>
              <a:rPr lang="en-US" dirty="0" smtClean="0"/>
              <a:t>Different kinds of strain in rock. Strain is a measure of the distortion, or change in shape, that takes place in rock during deformation.</a:t>
            </a:r>
          </a:p>
          <a:p>
            <a:r>
              <a:rPr lang="en-US" dirty="0" smtClean="0"/>
              <a:t>(</a:t>
            </a:r>
            <a:r>
              <a:rPr lang="en-US" dirty="0" err="1" smtClean="0"/>
              <a:t>e</a:t>
            </a:r>
            <a:r>
              <a:rPr lang="en-US" dirty="0" smtClean="0"/>
              <a:t>) You can produce shear strain by moving a deck of cards so that each card slides a little with respect to the one below.</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223977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9.5</a:t>
            </a:r>
            <a:r>
              <a:rPr lang="en-US" dirty="0" smtClean="0"/>
              <a:t>  Contrast between brittle and ductile deformation.</a:t>
            </a:r>
          </a:p>
          <a:p>
            <a:r>
              <a:rPr lang="en-US" dirty="0" smtClean="0"/>
              <a:t>(a) Brittle deformation occurs when you drop a plate and it shatters. (</a:t>
            </a:r>
            <a:r>
              <a:rPr lang="en-US" dirty="0" err="1" smtClean="0"/>
              <a:t>b</a:t>
            </a:r>
            <a:r>
              <a:rPr lang="en-US" dirty="0" smtClean="0"/>
              <a:t>) Cracks in these quartzite beds in Utah are due to brittle deformation. (</a:t>
            </a:r>
            <a:r>
              <a:rPr lang="en-US" dirty="0" err="1" smtClean="0"/>
              <a:t>c</a:t>
            </a:r>
            <a:r>
              <a:rPr lang="en-US" dirty="0" smtClean="0"/>
              <a:t>) Ductile (plastic) deformation occurs when you press down on a ball of dough. (</a:t>
            </a:r>
            <a:r>
              <a:rPr lang="en-US" dirty="0" err="1" smtClean="0"/>
              <a:t>d</a:t>
            </a:r>
            <a:r>
              <a:rPr lang="en-US" dirty="0" smtClean="0"/>
              <a:t>) The quartzite cobbles in the conglomerate were flattened plastically.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108082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9.5a</a:t>
            </a:r>
            <a:r>
              <a:rPr lang="en-US" dirty="0" smtClean="0"/>
              <a:t>  Contrast between brittle and ductile deformation.</a:t>
            </a:r>
          </a:p>
          <a:p>
            <a:r>
              <a:rPr lang="en-US" dirty="0" smtClean="0"/>
              <a:t>(a) Brittle deformation occurs when you drop a plate and it shatters.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743098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9.5b</a:t>
            </a:r>
            <a:r>
              <a:rPr lang="en-US" dirty="0" smtClean="0"/>
              <a:t>  Contrast between brittle and ductile deformation.</a:t>
            </a:r>
          </a:p>
          <a:p>
            <a:r>
              <a:rPr lang="en-US" dirty="0" smtClean="0"/>
              <a:t>(</a:t>
            </a:r>
            <a:r>
              <a:rPr lang="en-US" dirty="0" err="1" smtClean="0"/>
              <a:t>b</a:t>
            </a:r>
            <a:r>
              <a:rPr lang="en-US" dirty="0" smtClean="0"/>
              <a:t>) Cracks in these quartzite beds in Utah are due to brittle deformation.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3002995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9.5c</a:t>
            </a:r>
            <a:r>
              <a:rPr lang="en-US" dirty="0" smtClean="0"/>
              <a:t>  Contrast between brittle and ductile deformation.</a:t>
            </a:r>
          </a:p>
          <a:p>
            <a:r>
              <a:rPr lang="en-US" dirty="0" smtClean="0"/>
              <a:t>(</a:t>
            </a:r>
            <a:r>
              <a:rPr lang="en-US" dirty="0" err="1" smtClean="0"/>
              <a:t>c</a:t>
            </a:r>
            <a:r>
              <a:rPr lang="en-US" dirty="0" smtClean="0"/>
              <a:t>) Ductile (plastic) deformation occurs when you press down on a ball of dough.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26375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9.5d</a:t>
            </a:r>
            <a:r>
              <a:rPr lang="en-US" dirty="0" smtClean="0"/>
              <a:t>  Contrast between brittle and ductile deformation.</a:t>
            </a:r>
          </a:p>
          <a:p>
            <a:r>
              <a:rPr lang="en-US" dirty="0" smtClean="0"/>
              <a:t>(</a:t>
            </a:r>
            <a:r>
              <a:rPr lang="en-US" dirty="0" err="1" smtClean="0"/>
              <a:t>d</a:t>
            </a:r>
            <a:r>
              <a:rPr lang="en-US" dirty="0" smtClean="0"/>
              <a:t>) The quartzite cobbles in the conglomerate were flattened plastically.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805846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9.6 </a:t>
            </a:r>
            <a:r>
              <a:rPr lang="en-US" dirty="0" smtClean="0"/>
              <a:t> There are several kinds of stress.</a:t>
            </a:r>
          </a:p>
          <a:p>
            <a:r>
              <a:rPr lang="en-US" dirty="0" smtClean="0"/>
              <a:t>(a) The difference between stress and force. Stress is the force per unit area. (</a:t>
            </a:r>
            <a:r>
              <a:rPr lang="en-US" dirty="0" err="1" smtClean="0"/>
              <a:t>b</a:t>
            </a:r>
            <a:r>
              <a:rPr lang="en-US" dirty="0" smtClean="0"/>
              <a:t>) Compression takes place when an object is squeezed. (</a:t>
            </a:r>
            <a:r>
              <a:rPr lang="en-US" dirty="0" err="1" smtClean="0"/>
              <a:t>c</a:t>
            </a:r>
            <a:r>
              <a:rPr lang="en-US" dirty="0" smtClean="0"/>
              <a:t>) Tension occurs when the opposite ends of an object are pulled in opposite directions. (</a:t>
            </a:r>
            <a:r>
              <a:rPr lang="en-US" dirty="0" err="1" smtClean="0"/>
              <a:t>d</a:t>
            </a:r>
            <a:r>
              <a:rPr lang="en-US" dirty="0" smtClean="0"/>
              <a:t>) Shear stress develops when one surface of an object slides relative to the other surface. (</a:t>
            </a:r>
            <a:r>
              <a:rPr lang="en-US" dirty="0" err="1" smtClean="0"/>
              <a:t>e</a:t>
            </a:r>
            <a:r>
              <a:rPr lang="en-US" dirty="0" smtClean="0"/>
              <a:t>) Pressure occurs when an object feels the same stress on all sides.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3642388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9.6a </a:t>
            </a:r>
            <a:r>
              <a:rPr lang="en-US" dirty="0" smtClean="0"/>
              <a:t> There are several kinds of stress.</a:t>
            </a:r>
          </a:p>
          <a:p>
            <a:r>
              <a:rPr lang="en-US" dirty="0" smtClean="0"/>
              <a:t>(a) The difference between stress and force. Stress is the force per unit area.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235480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 </a:t>
            </a:r>
            <a:r>
              <a:rPr lang="en-US" dirty="0" smtClean="0"/>
              <a:t> Digital map of world topography, showing the locations of major mountain ranges.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1183680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9.6b </a:t>
            </a:r>
            <a:r>
              <a:rPr lang="en-US" dirty="0" smtClean="0"/>
              <a:t> There are several kinds of stress.</a:t>
            </a:r>
          </a:p>
          <a:p>
            <a:r>
              <a:rPr lang="en-US" dirty="0" smtClean="0"/>
              <a:t>(</a:t>
            </a:r>
            <a:r>
              <a:rPr lang="en-US" dirty="0" err="1" smtClean="0"/>
              <a:t>b</a:t>
            </a:r>
            <a:r>
              <a:rPr lang="en-US" dirty="0" smtClean="0"/>
              <a:t>) Compression takes place when an object is squeezed.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1732120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9.6c </a:t>
            </a:r>
            <a:r>
              <a:rPr lang="en-US" dirty="0" smtClean="0"/>
              <a:t> There are several kinds of stress.</a:t>
            </a:r>
          </a:p>
          <a:p>
            <a:r>
              <a:rPr lang="en-US" dirty="0" smtClean="0"/>
              <a:t>(</a:t>
            </a:r>
            <a:r>
              <a:rPr lang="en-US" dirty="0" err="1" smtClean="0"/>
              <a:t>c</a:t>
            </a:r>
            <a:r>
              <a:rPr lang="en-US" dirty="0" smtClean="0"/>
              <a:t>) Tension occurs when the opposite ends of an object are pulled in opposite directions.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1642510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9.6d </a:t>
            </a:r>
            <a:r>
              <a:rPr lang="en-US" dirty="0" smtClean="0"/>
              <a:t> There are several kinds of stress.</a:t>
            </a:r>
          </a:p>
          <a:p>
            <a:r>
              <a:rPr lang="en-US" dirty="0" smtClean="0"/>
              <a:t>(</a:t>
            </a:r>
            <a:r>
              <a:rPr lang="en-US" dirty="0" err="1" smtClean="0"/>
              <a:t>d</a:t>
            </a:r>
            <a:r>
              <a:rPr lang="en-US" dirty="0" smtClean="0"/>
              <a:t>) Shear stress develops when one surface of an object slides relative to the other surface.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2573614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9.6e </a:t>
            </a:r>
            <a:r>
              <a:rPr lang="en-US" dirty="0" smtClean="0"/>
              <a:t> There are several kinds of stress.</a:t>
            </a:r>
          </a:p>
          <a:p>
            <a:r>
              <a:rPr lang="en-US" dirty="0" smtClean="0"/>
              <a:t>(</a:t>
            </a:r>
            <a:r>
              <a:rPr lang="en-US" dirty="0" err="1" smtClean="0"/>
              <a:t>e</a:t>
            </a:r>
            <a:r>
              <a:rPr lang="en-US" dirty="0" smtClean="0"/>
              <a:t>) Pressure occurs when an object feels the same stress on all sides.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251346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JOINTS IN ARCHES NATIONAL PARK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3188518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9.7 </a:t>
            </a:r>
            <a:r>
              <a:rPr lang="en-US" dirty="0" smtClean="0"/>
              <a:t> Examples of joints and veins.</a:t>
            </a:r>
          </a:p>
          <a:p>
            <a:r>
              <a:rPr lang="en-US" dirty="0" smtClean="0"/>
              <a:t>(a) Prominent vertical joints cut red sandstone beds in Arches National Park, Utah, as seen from the air. (</a:t>
            </a:r>
            <a:r>
              <a:rPr lang="en-US" dirty="0" err="1" smtClean="0"/>
              <a:t>b</a:t>
            </a:r>
            <a:r>
              <a:rPr lang="en-US" dirty="0" smtClean="0"/>
              <a:t>) Vertical joints on a cliff face in shale near Ithaca, New York. (</a:t>
            </a:r>
            <a:r>
              <a:rPr lang="en-US" dirty="0" err="1" smtClean="0"/>
              <a:t>c</a:t>
            </a:r>
            <a:r>
              <a:rPr lang="en-US" dirty="0" smtClean="0"/>
              <a:t>) Milky white quartz veins cut across gray limestone beds.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1746771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9.7a </a:t>
            </a:r>
            <a:r>
              <a:rPr lang="en-US" dirty="0" smtClean="0"/>
              <a:t> Examples of joints and veins.</a:t>
            </a:r>
          </a:p>
          <a:p>
            <a:r>
              <a:rPr lang="en-US" dirty="0" smtClean="0"/>
              <a:t>(a) Prominent vertical joints cut red sandstone beds in Arches National Park, Utah, as seen from the air.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1180951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9.7b </a:t>
            </a:r>
            <a:r>
              <a:rPr lang="en-US" dirty="0" smtClean="0"/>
              <a:t> Examples of joints and veins.</a:t>
            </a:r>
          </a:p>
          <a:p>
            <a:r>
              <a:rPr lang="en-US" dirty="0" smtClean="0"/>
              <a:t>(</a:t>
            </a:r>
            <a:r>
              <a:rPr lang="en-US" dirty="0" err="1" smtClean="0"/>
              <a:t>b</a:t>
            </a:r>
            <a:r>
              <a:rPr lang="en-US" dirty="0" smtClean="0"/>
              <a:t>) Vertical joints on a cliff face in shale near Ithaca, New York.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1083754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9.7c </a:t>
            </a:r>
            <a:r>
              <a:rPr lang="en-US" dirty="0" smtClean="0"/>
              <a:t> Examples of joints and veins.</a:t>
            </a:r>
          </a:p>
          <a:p>
            <a:r>
              <a:rPr lang="en-US" dirty="0" smtClean="0"/>
              <a:t>(</a:t>
            </a:r>
            <a:r>
              <a:rPr lang="en-US" dirty="0" err="1" smtClean="0"/>
              <a:t>c</a:t>
            </a:r>
            <a:r>
              <a:rPr lang="en-US" dirty="0" smtClean="0"/>
              <a:t>) Milky white quartz veins cut across gray limestone beds.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1871560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BX9.1 </a:t>
            </a:r>
            <a:r>
              <a:rPr lang="en-US" dirty="0" smtClean="0"/>
              <a:t> Specifying the orientation of planar and linear structures.</a:t>
            </a:r>
          </a:p>
          <a:p>
            <a:r>
              <a:rPr lang="en-US" dirty="0" smtClean="0"/>
              <a:t>(a) We use strike and dip to measure the orientation of planar structures, such as these tilted beds. The shaded plane is vertical. (</a:t>
            </a:r>
            <a:r>
              <a:rPr lang="en-US" dirty="0" err="1" smtClean="0"/>
              <a:t>b</a:t>
            </a:r>
            <a:r>
              <a:rPr lang="en-US" dirty="0" smtClean="0"/>
              <a:t>) On a map, the line segment represents the strike direction and the tick on the segment represents the dip direction. The number indicates the dip angle as measured in degrees. (</a:t>
            </a:r>
            <a:r>
              <a:rPr lang="en-US" dirty="0" err="1" smtClean="0"/>
              <a:t>c</a:t>
            </a:r>
            <a:r>
              <a:rPr lang="en-US" dirty="0" smtClean="0"/>
              <a:t>) Geologists use a </a:t>
            </a:r>
            <a:r>
              <a:rPr lang="en-US" dirty="0" err="1" smtClean="0"/>
              <a:t>Brunton</a:t>
            </a:r>
            <a:r>
              <a:rPr lang="en-US" dirty="0" smtClean="0"/>
              <a:t> compass to measure strike and dip. (</a:t>
            </a:r>
            <a:r>
              <a:rPr lang="en-US" dirty="0" err="1" smtClean="0"/>
              <a:t>d</a:t>
            </a:r>
            <a:r>
              <a:rPr lang="en-US" dirty="0" smtClean="0"/>
              <a:t>) To specify the orientation of a line, we use plunge and bearing.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377470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a:t>
            </a:r>
            <a:r>
              <a:rPr lang="en-US" dirty="0" smtClean="0"/>
              <a:t>  Deformation changes the character and configuration of rocks.</a:t>
            </a:r>
          </a:p>
          <a:p>
            <a:r>
              <a:rPr lang="en-US" dirty="0" smtClean="0"/>
              <a:t>(a) Flat-lying beds of strata along a highway in the Great Plains of North America are essentially </a:t>
            </a:r>
            <a:r>
              <a:rPr lang="en-US" dirty="0" err="1" smtClean="0"/>
              <a:t>undeformed</a:t>
            </a:r>
            <a:r>
              <a:rPr lang="en-US" dirty="0" smtClean="0"/>
              <a:t>. A few joints, formed when overlying rock eroded away, are visible. (</a:t>
            </a:r>
            <a:r>
              <a:rPr lang="en-US" dirty="0" err="1" smtClean="0"/>
              <a:t>b</a:t>
            </a:r>
            <a:r>
              <a:rPr lang="en-US" dirty="0" smtClean="0"/>
              <a:t>) In a mountain belt, deformation may cause layers to undergo folding and faulting. In addition, foliation (such as </a:t>
            </a:r>
            <a:r>
              <a:rPr lang="en-US" dirty="0" err="1" smtClean="0"/>
              <a:t>slaty</a:t>
            </a:r>
            <a:r>
              <a:rPr lang="en-US" dirty="0" smtClean="0"/>
              <a:t> cleavage) and stretched </a:t>
            </a:r>
            <a:r>
              <a:rPr lang="en-US" dirty="0" err="1" smtClean="0"/>
              <a:t>clasts</a:t>
            </a:r>
            <a:r>
              <a:rPr lang="en-US" dirty="0" smtClean="0"/>
              <a:t> may develop.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3092052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BX9.1a </a:t>
            </a:r>
            <a:r>
              <a:rPr lang="en-US" dirty="0" smtClean="0"/>
              <a:t> Specifying the orientation of planar and linear structures.</a:t>
            </a:r>
          </a:p>
          <a:p>
            <a:r>
              <a:rPr lang="en-US" dirty="0" smtClean="0"/>
              <a:t>(a) We use strike and dip to measure the orientation of planar structures, such as these tilted beds. The shaded plane is vertical.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2948991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BX9.1b </a:t>
            </a:r>
            <a:r>
              <a:rPr lang="en-US" dirty="0" smtClean="0"/>
              <a:t> Specifying the orientation of planar and linear structures.</a:t>
            </a:r>
          </a:p>
          <a:p>
            <a:r>
              <a:rPr lang="en-US" dirty="0" smtClean="0"/>
              <a:t>(</a:t>
            </a:r>
            <a:r>
              <a:rPr lang="en-US" dirty="0" err="1" smtClean="0"/>
              <a:t>b</a:t>
            </a:r>
            <a:r>
              <a:rPr lang="en-US" dirty="0" smtClean="0"/>
              <a:t>) On a map, the line segment represents the strike direction and the tick on the segment represents the dip direction. The number indicates the dip angle as measured in degrees.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1891739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BX9.1c  </a:t>
            </a:r>
            <a:r>
              <a:rPr lang="en-US" dirty="0" smtClean="0"/>
              <a:t>Specifying the orientation of planar and linear structures.</a:t>
            </a:r>
          </a:p>
          <a:p>
            <a:r>
              <a:rPr lang="en-US" dirty="0" smtClean="0"/>
              <a:t>(</a:t>
            </a:r>
            <a:r>
              <a:rPr lang="en-US" dirty="0" err="1" smtClean="0"/>
              <a:t>c</a:t>
            </a:r>
            <a:r>
              <a:rPr lang="en-US" dirty="0" smtClean="0"/>
              <a:t>) Geologists use a </a:t>
            </a:r>
            <a:r>
              <a:rPr lang="en-US" dirty="0" err="1" smtClean="0"/>
              <a:t>Brunton</a:t>
            </a:r>
            <a:r>
              <a:rPr lang="en-US" dirty="0" smtClean="0"/>
              <a:t> compass to measure strike and dip.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1403898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BX9.1d </a:t>
            </a:r>
            <a:r>
              <a:rPr lang="en-US" dirty="0" smtClean="0"/>
              <a:t> Specifying the orientation of planar and linear structures.</a:t>
            </a:r>
          </a:p>
          <a:p>
            <a:r>
              <a:rPr lang="en-US" dirty="0" smtClean="0"/>
              <a:t>(</a:t>
            </a:r>
            <a:r>
              <a:rPr lang="en-US" dirty="0" err="1" smtClean="0"/>
              <a:t>d</a:t>
            </a:r>
            <a:r>
              <a:rPr lang="en-US" dirty="0" smtClean="0"/>
              <a:t>) To specify the orientation of a line, we use plunge and bearing.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3089244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9.8 </a:t>
            </a:r>
            <a:r>
              <a:rPr lang="en-US" dirty="0" smtClean="0"/>
              <a:t> The different categories of faults.</a:t>
            </a:r>
          </a:p>
          <a:p>
            <a:r>
              <a:rPr lang="en-US" dirty="0" smtClean="0"/>
              <a:t>(a) Displacement on a dip-slip fault is parallel to the fault’s slope. (</a:t>
            </a:r>
            <a:r>
              <a:rPr lang="en-US" dirty="0" err="1" smtClean="0"/>
              <a:t>b</a:t>
            </a:r>
            <a:r>
              <a:rPr lang="en-US" dirty="0" smtClean="0"/>
              <a:t>) Displacement on a strike-slip fault moves one block horizontally with respect to the other. There is no up-and-down motion. (</a:t>
            </a:r>
            <a:r>
              <a:rPr lang="en-US" dirty="0" err="1" smtClean="0"/>
              <a:t>c</a:t>
            </a:r>
            <a:r>
              <a:rPr lang="en-US" dirty="0" smtClean="0"/>
              <a:t>) Displacement on an oblique-slip fault combines dip-slip and strike-slip displacement. One block moves diagonally relative to the other.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33865254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9.8a </a:t>
            </a:r>
            <a:r>
              <a:rPr lang="en-US" dirty="0" smtClean="0"/>
              <a:t> The different categories of faults.</a:t>
            </a:r>
          </a:p>
          <a:p>
            <a:r>
              <a:rPr lang="en-US" dirty="0" smtClean="0"/>
              <a:t>(a) Displacement on a dip-slip fault is parallel to the fault’s slope.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223049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9.8b </a:t>
            </a:r>
            <a:r>
              <a:rPr lang="en-US" dirty="0" smtClean="0"/>
              <a:t> The different categories of faults.</a:t>
            </a:r>
          </a:p>
          <a:p>
            <a:r>
              <a:rPr lang="en-US" dirty="0" smtClean="0"/>
              <a:t> (</a:t>
            </a:r>
            <a:r>
              <a:rPr lang="en-US" dirty="0" err="1" smtClean="0"/>
              <a:t>b</a:t>
            </a:r>
            <a:r>
              <a:rPr lang="en-US" dirty="0" smtClean="0"/>
              <a:t>) Displacement on a strike-slip fault moves one block horizontally with respect to the other. There is no up-and-down motion.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4245677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9.8c </a:t>
            </a:r>
            <a:r>
              <a:rPr lang="en-US" dirty="0" smtClean="0"/>
              <a:t> The different categories of faults.</a:t>
            </a:r>
          </a:p>
          <a:p>
            <a:r>
              <a:rPr lang="en-US" dirty="0" smtClean="0"/>
              <a:t>(</a:t>
            </a:r>
            <a:r>
              <a:rPr lang="en-US" dirty="0" err="1" smtClean="0"/>
              <a:t>c</a:t>
            </a:r>
            <a:r>
              <a:rPr lang="en-US" dirty="0" smtClean="0"/>
              <a:t>) Displacement on an oblique-slip fault combines dip-slip and strike-slip displacement. One block moves diagonally relative to the other.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2888556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9.9  </a:t>
            </a:r>
            <a:r>
              <a:rPr lang="en-US" dirty="0" smtClean="0"/>
              <a:t>Recognizing fault displacement in the field.</a:t>
            </a:r>
          </a:p>
          <a:p>
            <a:r>
              <a:rPr lang="en-US" dirty="0" smtClean="0"/>
              <a:t>(a) A steep normal fault has displaced a distinctive red bed (a marker layer). Note that the displacement formed a 0.5-m-wide fault zone of broken rock. Drag folds developed adjacent to the fault. (</a:t>
            </a:r>
            <a:r>
              <a:rPr lang="en-US" dirty="0" err="1" smtClean="0"/>
              <a:t>b</a:t>
            </a:r>
            <a:r>
              <a:rPr lang="en-US" dirty="0" smtClean="0"/>
              <a:t>) Slip on a thrust fault caused one part of the light-colored marker bed to be shoved over another part, as emphasized in the drawing. Note that the beds are tilted to the right. The distance between the red dots is the displacement. (</a:t>
            </a:r>
            <a:r>
              <a:rPr lang="en-US" dirty="0" err="1" smtClean="0"/>
              <a:t>c</a:t>
            </a:r>
            <a:r>
              <a:rPr lang="en-US" dirty="0" smtClean="0"/>
              <a:t>) An aerial photograph of a portion of the San Andreas Fault. As emphasized by the sketch, the fault offsets a stream channel in a right-lateral sense.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3530795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9.9a  </a:t>
            </a:r>
            <a:r>
              <a:rPr lang="en-US" dirty="0" smtClean="0"/>
              <a:t>Recognizing fault displacement in the field.</a:t>
            </a:r>
          </a:p>
          <a:p>
            <a:r>
              <a:rPr lang="en-US" dirty="0" smtClean="0"/>
              <a:t>(a) A steep normal fault has displaced a distinctive red bed (a marker layer). Note that the displacement formed a 0.5-m-wide fault zone of broken rock. Drag folds developed adjacent to the fault.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72061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9.2a</a:t>
            </a:r>
            <a:r>
              <a:rPr lang="en-US" dirty="0" smtClean="0"/>
              <a:t>  Deformation changes the character and configuration of rocks.</a:t>
            </a:r>
          </a:p>
          <a:p>
            <a:r>
              <a:rPr lang="en-US" dirty="0" smtClean="0"/>
              <a:t>(a) Flat-lying beds of strata along a highway in the Great Plains of North America are essentially </a:t>
            </a:r>
            <a:r>
              <a:rPr lang="en-US" dirty="0" err="1" smtClean="0"/>
              <a:t>undeformed</a:t>
            </a:r>
            <a:r>
              <a:rPr lang="en-US" dirty="0" smtClean="0"/>
              <a:t>. A few joints, formed when overlying rock eroded away, are visible.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076298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9.9b  </a:t>
            </a:r>
            <a:r>
              <a:rPr lang="en-US" dirty="0" smtClean="0"/>
              <a:t>Recognizing fault displacement in the field.</a:t>
            </a:r>
          </a:p>
          <a:p>
            <a:r>
              <a:rPr lang="en-US" dirty="0" smtClean="0"/>
              <a:t>(</a:t>
            </a:r>
            <a:r>
              <a:rPr lang="en-US" dirty="0" err="1" smtClean="0"/>
              <a:t>b</a:t>
            </a:r>
            <a:r>
              <a:rPr lang="en-US" dirty="0" smtClean="0"/>
              <a:t>) Slip on a thrust fault caused one part of the light-colored marker bed to be shoved over another part, as emphasized in the drawing. Note that the beds are tilted to the right. The distance between the red dots is the displacement.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35272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9.9c  </a:t>
            </a:r>
            <a:r>
              <a:rPr lang="en-US" dirty="0" smtClean="0"/>
              <a:t>Recognizing fault displacement in the field.</a:t>
            </a:r>
          </a:p>
          <a:p>
            <a:r>
              <a:rPr lang="en-US" dirty="0" smtClean="0"/>
              <a:t>(</a:t>
            </a:r>
            <a:r>
              <a:rPr lang="en-US" dirty="0" err="1" smtClean="0"/>
              <a:t>c</a:t>
            </a:r>
            <a:r>
              <a:rPr lang="en-US" dirty="0" smtClean="0"/>
              <a:t>) An aerial photograph of a portion of the San Andreas Fault. As emphasized by the sketch, the fault offsets a stream channel in a right-lateral sense.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3380342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9.10 </a:t>
            </a:r>
            <a:r>
              <a:rPr lang="en-US" dirty="0" smtClean="0"/>
              <a:t> Features of exposed fault surfaces.</a:t>
            </a:r>
          </a:p>
          <a:p>
            <a:r>
              <a:rPr lang="en-US" dirty="0" smtClean="0"/>
              <a:t>(a) A fault scarp develops where faulting displaces the land surface. (</a:t>
            </a:r>
            <a:r>
              <a:rPr lang="en-US" dirty="0" err="1" smtClean="0"/>
              <a:t>b</a:t>
            </a:r>
            <a:r>
              <a:rPr lang="en-US" dirty="0" smtClean="0"/>
              <a:t>) This fault </a:t>
            </a:r>
            <a:r>
              <a:rPr lang="en-US" dirty="0" err="1" smtClean="0"/>
              <a:t>breccia</a:t>
            </a:r>
            <a:r>
              <a:rPr lang="en-US" dirty="0" smtClean="0"/>
              <a:t> consists of irregular fragments of light-colored rock. (</a:t>
            </a:r>
            <a:r>
              <a:rPr lang="en-US" dirty="0" err="1" smtClean="0"/>
              <a:t>c</a:t>
            </a:r>
            <a:r>
              <a:rPr lang="en-US" dirty="0" smtClean="0"/>
              <a:t>) Slip </a:t>
            </a:r>
            <a:r>
              <a:rPr lang="en-US" dirty="0" err="1" smtClean="0"/>
              <a:t>lineations</a:t>
            </a:r>
            <a:r>
              <a:rPr lang="en-US" dirty="0" smtClean="0"/>
              <a:t> or striations on the surface of a strike-slip fault may look like grooves or scratches.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3541308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9.10a </a:t>
            </a:r>
            <a:r>
              <a:rPr lang="en-US" dirty="0" smtClean="0"/>
              <a:t> Features of exposed fault surfaces.</a:t>
            </a:r>
          </a:p>
          <a:p>
            <a:r>
              <a:rPr lang="en-US" dirty="0" smtClean="0"/>
              <a:t>(a) A fault scarp develops where faulting displaces the land surface.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3137221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9.10b </a:t>
            </a:r>
            <a:r>
              <a:rPr lang="en-US" dirty="0" smtClean="0"/>
              <a:t> Features of exposed fault surfaces.</a:t>
            </a:r>
          </a:p>
          <a:p>
            <a:r>
              <a:rPr lang="en-US" dirty="0" smtClean="0"/>
              <a:t>(</a:t>
            </a:r>
            <a:r>
              <a:rPr lang="en-US" dirty="0" err="1" smtClean="0"/>
              <a:t>b</a:t>
            </a:r>
            <a:r>
              <a:rPr lang="en-US" dirty="0" smtClean="0"/>
              <a:t>) This fault </a:t>
            </a:r>
            <a:r>
              <a:rPr lang="en-US" dirty="0" err="1" smtClean="0"/>
              <a:t>breccia</a:t>
            </a:r>
            <a:r>
              <a:rPr lang="en-US" dirty="0" smtClean="0"/>
              <a:t> consists of irregular fragments of light-colored rock.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686978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9.10c </a:t>
            </a:r>
            <a:r>
              <a:rPr lang="en-US" dirty="0" smtClean="0"/>
              <a:t> Features of exposed fault surfaces.</a:t>
            </a:r>
          </a:p>
          <a:p>
            <a:r>
              <a:rPr lang="en-US" dirty="0" smtClean="0"/>
              <a:t>(</a:t>
            </a:r>
            <a:r>
              <a:rPr lang="en-US" dirty="0" err="1" smtClean="0"/>
              <a:t>c</a:t>
            </a:r>
            <a:r>
              <a:rPr lang="en-US" dirty="0" smtClean="0"/>
              <a:t>) Slip </a:t>
            </a:r>
            <a:r>
              <a:rPr lang="en-US" dirty="0" err="1" smtClean="0"/>
              <a:t>lineations</a:t>
            </a:r>
            <a:r>
              <a:rPr lang="en-US" dirty="0" smtClean="0"/>
              <a:t> or striations on the surface of a strike-slip fault may look like grooves or scratches.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1614873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APPALACHIAN FOLD BELT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3364474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9.11</a:t>
            </a:r>
            <a:r>
              <a:rPr lang="en-US" dirty="0" smtClean="0"/>
              <a:t>  Geometric characteristics of folds.</a:t>
            </a:r>
          </a:p>
          <a:p>
            <a:r>
              <a:rPr lang="en-US" dirty="0" smtClean="0"/>
              <a:t>(a) An anticline looks like an arch. The beds dip away from the hinge. (</a:t>
            </a:r>
            <a:r>
              <a:rPr lang="en-US" dirty="0" err="1" smtClean="0"/>
              <a:t>b</a:t>
            </a:r>
            <a:r>
              <a:rPr lang="en-US" dirty="0" smtClean="0"/>
              <a:t>) A syncline looks like a trough. The beds dip toward the hinge. (</a:t>
            </a:r>
            <a:r>
              <a:rPr lang="en-US" dirty="0" err="1" smtClean="0"/>
              <a:t>c</a:t>
            </a:r>
            <a:r>
              <a:rPr lang="en-US" dirty="0" smtClean="0"/>
              <a:t>) A monocline looks like a stair step and is commonly draped over a fault block. (</a:t>
            </a:r>
            <a:r>
              <a:rPr lang="en-US" dirty="0" err="1" smtClean="0"/>
              <a:t>d</a:t>
            </a:r>
            <a:r>
              <a:rPr lang="en-US" dirty="0" smtClean="0"/>
              <a:t>) A plunging anticline has a tilted hinge. (</a:t>
            </a:r>
            <a:r>
              <a:rPr lang="en-US" dirty="0" err="1" smtClean="0"/>
              <a:t>e</a:t>
            </a:r>
            <a:r>
              <a:rPr lang="en-US" dirty="0" smtClean="0"/>
              <a:t>) A dome has the shape of an overturned bowl. (</a:t>
            </a:r>
            <a:r>
              <a:rPr lang="en-US" dirty="0" err="1" smtClean="0"/>
              <a:t>f</a:t>
            </a:r>
            <a:r>
              <a:rPr lang="en-US" dirty="0" smtClean="0"/>
              <a:t>) A basin has the shape of an upright bowl.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2958465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9.11a</a:t>
            </a:r>
            <a:r>
              <a:rPr lang="en-US" dirty="0" smtClean="0"/>
              <a:t>  Geometric characteristics of folds.</a:t>
            </a:r>
          </a:p>
          <a:p>
            <a:r>
              <a:rPr lang="en-US" dirty="0" smtClean="0"/>
              <a:t>(a) An anticline looks like an arch. The beds dip away from the hinge.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912023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9.11b</a:t>
            </a:r>
            <a:r>
              <a:rPr lang="en-US" dirty="0" smtClean="0"/>
              <a:t>  Geometric characteristics of folds.</a:t>
            </a:r>
          </a:p>
          <a:p>
            <a:r>
              <a:rPr lang="en-US" dirty="0" smtClean="0"/>
              <a:t>(</a:t>
            </a:r>
            <a:r>
              <a:rPr lang="en-US" dirty="0" err="1" smtClean="0"/>
              <a:t>b</a:t>
            </a:r>
            <a:r>
              <a:rPr lang="en-US" dirty="0" smtClean="0"/>
              <a:t>) A syncline looks like a trough. The beds dip toward the hinge.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3272482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9.2b</a:t>
            </a:r>
            <a:r>
              <a:rPr lang="en-US" dirty="0" smtClean="0"/>
              <a:t>  Deformation changes the character and configuration of rocks.</a:t>
            </a:r>
          </a:p>
          <a:p>
            <a:r>
              <a:rPr lang="en-US" dirty="0" smtClean="0"/>
              <a:t>(</a:t>
            </a:r>
            <a:r>
              <a:rPr lang="en-US" dirty="0" err="1" smtClean="0"/>
              <a:t>b</a:t>
            </a:r>
            <a:r>
              <a:rPr lang="en-US" dirty="0" smtClean="0"/>
              <a:t>) In a mountain belt, deformation may cause layers to undergo folding and faulting. In addition, foliation (such as </a:t>
            </a:r>
            <a:r>
              <a:rPr lang="en-US" dirty="0" err="1" smtClean="0"/>
              <a:t>slaty</a:t>
            </a:r>
            <a:r>
              <a:rPr lang="en-US" dirty="0" smtClean="0"/>
              <a:t> cleavage) and stretched </a:t>
            </a:r>
            <a:r>
              <a:rPr lang="en-US" dirty="0" err="1" smtClean="0"/>
              <a:t>clasts</a:t>
            </a:r>
            <a:r>
              <a:rPr lang="en-US" dirty="0" smtClean="0"/>
              <a:t> may develop.</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31013288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9.11c</a:t>
            </a:r>
            <a:r>
              <a:rPr lang="en-US" dirty="0" smtClean="0"/>
              <a:t>  Geometric characteristics of folds.</a:t>
            </a:r>
          </a:p>
          <a:p>
            <a:r>
              <a:rPr lang="en-US" dirty="0" smtClean="0"/>
              <a:t>(</a:t>
            </a:r>
            <a:r>
              <a:rPr lang="en-US" dirty="0" err="1" smtClean="0"/>
              <a:t>c</a:t>
            </a:r>
            <a:r>
              <a:rPr lang="en-US" dirty="0" smtClean="0"/>
              <a:t>) A monocline looks like a stair step and is commonly draped over a fault block.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1418070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9.11d</a:t>
            </a:r>
            <a:r>
              <a:rPr lang="en-US" dirty="0" smtClean="0"/>
              <a:t>  Geometric characteristics of folds.</a:t>
            </a:r>
          </a:p>
          <a:p>
            <a:r>
              <a:rPr lang="en-US" dirty="0" smtClean="0"/>
              <a:t>(</a:t>
            </a:r>
            <a:r>
              <a:rPr lang="en-US" dirty="0" err="1" smtClean="0"/>
              <a:t>d</a:t>
            </a:r>
            <a:r>
              <a:rPr lang="en-US" dirty="0" smtClean="0"/>
              <a:t>) A plunging anticline has a tilted hinge.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2927790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9.11e</a:t>
            </a:r>
            <a:r>
              <a:rPr lang="en-US" dirty="0" smtClean="0"/>
              <a:t>  Geometric characteristics of folds.</a:t>
            </a:r>
          </a:p>
          <a:p>
            <a:r>
              <a:rPr lang="en-US" dirty="0" smtClean="0"/>
              <a:t>(</a:t>
            </a:r>
            <a:r>
              <a:rPr lang="en-US" dirty="0" err="1" smtClean="0"/>
              <a:t>e</a:t>
            </a:r>
            <a:r>
              <a:rPr lang="en-US" dirty="0" smtClean="0"/>
              <a:t>) A dome has the shape of an overturned bowl.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8132486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9.11f</a:t>
            </a:r>
            <a:r>
              <a:rPr lang="en-US" dirty="0" smtClean="0"/>
              <a:t>  Geometric characteristics of folds.</a:t>
            </a:r>
          </a:p>
          <a:p>
            <a:r>
              <a:rPr lang="en-US" dirty="0" smtClean="0"/>
              <a:t>(</a:t>
            </a:r>
            <a:r>
              <a:rPr lang="en-US" dirty="0" err="1" smtClean="0"/>
              <a:t>f</a:t>
            </a:r>
            <a:r>
              <a:rPr lang="en-US" dirty="0" smtClean="0"/>
              <a:t>) A basin has the shape of an upright bowl.</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1491782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9.12</a:t>
            </a:r>
            <a:r>
              <a:rPr lang="en-US" dirty="0" smtClean="0"/>
              <a:t>  Examples of folds on outcrops and in the landscape.</a:t>
            </a:r>
          </a:p>
          <a:p>
            <a:r>
              <a:rPr lang="en-US" dirty="0" smtClean="0"/>
              <a:t>(a) This anticline, exposed in a road cut near Kingston, New York, involves beds of Paleozoic limestone. (</a:t>
            </a:r>
            <a:r>
              <a:rPr lang="en-US" dirty="0" err="1" smtClean="0"/>
              <a:t>b</a:t>
            </a:r>
            <a:r>
              <a:rPr lang="en-US" dirty="0" smtClean="0"/>
              <a:t>) This syncline, exposed in a road cut in Maryland, involves beds of Paleozoic sandstone and shale. (</a:t>
            </a:r>
            <a:r>
              <a:rPr lang="en-US" dirty="0" err="1" smtClean="0"/>
              <a:t>c</a:t>
            </a:r>
            <a:r>
              <a:rPr lang="en-US" dirty="0" smtClean="0"/>
              <a:t>) This fold, exposed along the coast of Brazil, occurs in Precambrian gneiss. (</a:t>
            </a:r>
            <a:r>
              <a:rPr lang="en-US" dirty="0" err="1" smtClean="0"/>
              <a:t>d</a:t>
            </a:r>
            <a:r>
              <a:rPr lang="en-US" dirty="0" smtClean="0"/>
              <a:t>) A train of folds exposed in sea cliffs in eastern Ireland includes anticlines and synclines. The folds affect beds of Paleozoic sandstone and shale. (</a:t>
            </a:r>
            <a:r>
              <a:rPr lang="en-US" dirty="0" err="1" smtClean="0"/>
              <a:t>e</a:t>
            </a:r>
            <a:r>
              <a:rPr lang="en-US" dirty="0" smtClean="0"/>
              <a:t>) The plunging anticline of Sheep Mountain, Wyoming, is easy to see because of the lack of vegetation. Resistant rock layers (sandstone) stand out as ridges, whereas weak rock layers (shale) erode away. A block diagram shows how surface exposures relate to underground structure.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29020198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9.12a</a:t>
            </a:r>
            <a:r>
              <a:rPr lang="en-US" dirty="0" smtClean="0"/>
              <a:t>  Examples of folds on outcrops and in the landscape.</a:t>
            </a:r>
          </a:p>
          <a:p>
            <a:r>
              <a:rPr lang="en-US" dirty="0" smtClean="0"/>
              <a:t>(a) This anticline, exposed in a road cut near Kingston, New York, involves beds of Paleozoic limestone.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2058808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9.12b</a:t>
            </a:r>
            <a:r>
              <a:rPr lang="en-US" dirty="0" smtClean="0"/>
              <a:t>  Examples of folds on outcrops and in the landscape.</a:t>
            </a:r>
          </a:p>
          <a:p>
            <a:r>
              <a:rPr lang="en-US" dirty="0" smtClean="0"/>
              <a:t>(</a:t>
            </a:r>
            <a:r>
              <a:rPr lang="en-US" dirty="0" err="1" smtClean="0"/>
              <a:t>b</a:t>
            </a:r>
            <a:r>
              <a:rPr lang="en-US" dirty="0" smtClean="0"/>
              <a:t>) This syncline, exposed in a road cut in Maryland, involves beds of Paleozoic sandstone and shale.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1172611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9.12c</a:t>
            </a:r>
            <a:r>
              <a:rPr lang="en-US" dirty="0" smtClean="0"/>
              <a:t>  Examples of folds on outcrops and in the landscape.</a:t>
            </a:r>
          </a:p>
          <a:p>
            <a:r>
              <a:rPr lang="en-US" dirty="0" smtClean="0"/>
              <a:t>(</a:t>
            </a:r>
            <a:r>
              <a:rPr lang="en-US" dirty="0" err="1" smtClean="0"/>
              <a:t>c</a:t>
            </a:r>
            <a:r>
              <a:rPr lang="en-US" dirty="0" smtClean="0"/>
              <a:t>) This fold, exposed along the coast of Brazil, occurs in Precambrian gneiss.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551932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9.12d</a:t>
            </a:r>
            <a:r>
              <a:rPr lang="en-US" dirty="0" smtClean="0"/>
              <a:t>  Examples of folds on outcrops and in the landscape.</a:t>
            </a:r>
          </a:p>
          <a:p>
            <a:r>
              <a:rPr lang="en-US" dirty="0" smtClean="0"/>
              <a:t>(</a:t>
            </a:r>
            <a:r>
              <a:rPr lang="en-US" dirty="0" err="1" smtClean="0"/>
              <a:t>d</a:t>
            </a:r>
            <a:r>
              <a:rPr lang="en-US" dirty="0" smtClean="0"/>
              <a:t>) A train of folds exposed in sea cliffs in eastern Ireland includes anticlines and synclines. The folds affect beds of Paleozoic sandstone and shale.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3334318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9.12e</a:t>
            </a:r>
            <a:r>
              <a:rPr lang="en-US" dirty="0" smtClean="0"/>
              <a:t>  Examples of folds on outcrops and in the landscape.</a:t>
            </a:r>
          </a:p>
          <a:p>
            <a:r>
              <a:rPr lang="en-US" dirty="0" smtClean="0"/>
              <a:t>(</a:t>
            </a:r>
            <a:r>
              <a:rPr lang="en-US" dirty="0" err="1" smtClean="0"/>
              <a:t>e</a:t>
            </a:r>
            <a:r>
              <a:rPr lang="en-US" dirty="0" smtClean="0"/>
              <a:t>) The plunging anticline of Sheep Mountain, Wyoming, is easy to see because of the lack of vegetation. Resistant rock layers (sandstone) stand out as ridges, whereas weak rock layers (shale) erode away. A block diagram shows how surface exposures relate to underground structure.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2040457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9.3 </a:t>
            </a:r>
            <a:r>
              <a:rPr lang="en-US" dirty="0" smtClean="0"/>
              <a:t> The components of deformation include displacement, rotation, and distortion.</a:t>
            </a:r>
          </a:p>
          <a:p>
            <a:r>
              <a:rPr lang="en-US" dirty="0" smtClean="0"/>
              <a:t>(a) Displacement occurs when a block of rock moves from one place to another. (</a:t>
            </a:r>
            <a:r>
              <a:rPr lang="en-US" dirty="0" err="1" smtClean="0"/>
              <a:t>b</a:t>
            </a:r>
            <a:r>
              <a:rPr lang="en-US" dirty="0" smtClean="0"/>
              <a:t>) Rotation occurs when a body of rock undergoes tilting. (</a:t>
            </a:r>
            <a:r>
              <a:rPr lang="en-US" dirty="0" err="1" smtClean="0"/>
              <a:t>c</a:t>
            </a:r>
            <a:r>
              <a:rPr lang="en-US" dirty="0" smtClean="0"/>
              <a:t>) Distortion occurs when rock changes shape. The development of a fold represents one type of distortion.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26141997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9.13</a:t>
            </a:r>
            <a:r>
              <a:rPr lang="en-US" dirty="0" smtClean="0"/>
              <a:t>  Fold development in flexural-slip and passive-flow folding.</a:t>
            </a:r>
          </a:p>
          <a:p>
            <a:r>
              <a:rPr lang="en-US" dirty="0" smtClean="0"/>
              <a:t>(a) During the formation of flexural-slip folds, layers maintain constant thickness, so for the fold to form, layers must bend. To accommodate the bending, each bed slips relative to its neighbor. (</a:t>
            </a:r>
            <a:r>
              <a:rPr lang="en-US" dirty="0" err="1" smtClean="0"/>
              <a:t>b</a:t>
            </a:r>
            <a:r>
              <a:rPr lang="en-US" dirty="0" smtClean="0"/>
              <a:t>) During the formation of passive-flow folds, the rock slowly flows. Different points along a marker line flow at different rates, causing the layer to become folded. Note that the layer’s thickness doesn’t stay constant during folding.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2292158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9.13a</a:t>
            </a:r>
            <a:r>
              <a:rPr lang="en-US" dirty="0" smtClean="0"/>
              <a:t>  Fold development in flexural-slip and passive-flow folding.</a:t>
            </a:r>
          </a:p>
          <a:p>
            <a:r>
              <a:rPr lang="en-US" dirty="0" smtClean="0"/>
              <a:t>(a) During the formation of flexural-slip folds, layers maintain constant thickness, so for the fold to form, layers must bend. To accommodate the bending, each bed slips relative to its neighbor.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25861485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9.13b</a:t>
            </a:r>
            <a:r>
              <a:rPr lang="en-US" dirty="0" smtClean="0"/>
              <a:t>  Fold development in flexural-slip and passive-flow folding.</a:t>
            </a:r>
          </a:p>
          <a:p>
            <a:r>
              <a:rPr lang="en-US" dirty="0" smtClean="0"/>
              <a:t>(</a:t>
            </a:r>
            <a:r>
              <a:rPr lang="en-US" dirty="0" err="1" smtClean="0"/>
              <a:t>b</a:t>
            </a:r>
            <a:r>
              <a:rPr lang="en-US" dirty="0" smtClean="0"/>
              <a:t>) During the formation of passive-flow folds, the rock slowly flows. Different points along a marker line flow at different rates, causing the layer to become folded. Note that the layer’s thickness doesn’t stay constant during folding.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13517990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9.14 </a:t>
            </a:r>
            <a:r>
              <a:rPr lang="en-US" dirty="0" smtClean="0"/>
              <a:t> Folding is caused by several different processes.</a:t>
            </a:r>
          </a:p>
          <a:p>
            <a:r>
              <a:rPr lang="en-US" dirty="0" smtClean="0"/>
              <a:t>(a) If a layer is shortened along its length, it buckles. (</a:t>
            </a:r>
            <a:r>
              <a:rPr lang="en-US" dirty="0" err="1" smtClean="0"/>
              <a:t>b</a:t>
            </a:r>
            <a:r>
              <a:rPr lang="en-US" dirty="0" smtClean="0"/>
              <a:t>) If a layer is sheared, one part of the layer moves over another part to produce a fold. (</a:t>
            </a:r>
            <a:r>
              <a:rPr lang="en-US" dirty="0" err="1" smtClean="0"/>
              <a:t>c</a:t>
            </a:r>
            <a:r>
              <a:rPr lang="en-US" dirty="0" smtClean="0"/>
              <a:t>) When layers move up and over step-shaped faults, they must bend into folds. The step, where the fault cuts layers, is a “ramp.” (</a:t>
            </a:r>
            <a:r>
              <a:rPr lang="en-US" dirty="0" err="1" smtClean="0"/>
              <a:t>d</a:t>
            </a:r>
            <a:r>
              <a:rPr lang="en-US" dirty="0" smtClean="0"/>
              <a:t>) Faulting at depth may push up a block of crust and cause overlying beds to bend into a monocline.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42935512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9.14a </a:t>
            </a:r>
            <a:r>
              <a:rPr lang="en-US" dirty="0" smtClean="0"/>
              <a:t> Folding is caused by several different processes.</a:t>
            </a:r>
          </a:p>
          <a:p>
            <a:r>
              <a:rPr lang="en-US" dirty="0" smtClean="0"/>
              <a:t>(a) If a layer is shortened along its length, it buckles.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36248231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9.14b </a:t>
            </a:r>
            <a:r>
              <a:rPr lang="en-US" dirty="0" smtClean="0"/>
              <a:t> Folding is caused by several different processes.</a:t>
            </a:r>
          </a:p>
          <a:p>
            <a:r>
              <a:rPr lang="en-US" dirty="0" smtClean="0"/>
              <a:t>(</a:t>
            </a:r>
            <a:r>
              <a:rPr lang="en-US" dirty="0" err="1" smtClean="0"/>
              <a:t>b</a:t>
            </a:r>
            <a:r>
              <a:rPr lang="en-US" dirty="0" smtClean="0"/>
              <a:t>) If a layer is sheared, one part of the layer moves over another part to produce a fold.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42676361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9.14c </a:t>
            </a:r>
            <a:r>
              <a:rPr lang="en-US" dirty="0" smtClean="0"/>
              <a:t> Folding is caused by several different processes.</a:t>
            </a:r>
          </a:p>
          <a:p>
            <a:r>
              <a:rPr lang="en-US" dirty="0" smtClean="0"/>
              <a:t>(</a:t>
            </a:r>
            <a:r>
              <a:rPr lang="en-US" dirty="0" err="1" smtClean="0"/>
              <a:t>c</a:t>
            </a:r>
            <a:r>
              <a:rPr lang="en-US" dirty="0" smtClean="0"/>
              <a:t>) When layers move up and over step-shaped faults, they must bend into folds. The step, where the fault cuts layers, is a “ramp.”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9702574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9.14d </a:t>
            </a:r>
            <a:r>
              <a:rPr lang="en-US" dirty="0" smtClean="0"/>
              <a:t> Folding is caused by several different processes.</a:t>
            </a:r>
          </a:p>
          <a:p>
            <a:r>
              <a:rPr lang="en-US" dirty="0" smtClean="0"/>
              <a:t>(</a:t>
            </a:r>
            <a:r>
              <a:rPr lang="en-US" dirty="0" err="1" smtClean="0"/>
              <a:t>d</a:t>
            </a:r>
            <a:r>
              <a:rPr lang="en-US" dirty="0" smtClean="0"/>
              <a:t>) Faulting at depth may push up a block of crust and cause overlying beds to bend into a monocline.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23121558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FOLDS, CENTRAL AUSTRALIA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12927923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9.15</a:t>
            </a:r>
            <a:r>
              <a:rPr lang="en-US" dirty="0" smtClean="0"/>
              <a:t>  The development of tectonic foliation in rock.</a:t>
            </a:r>
          </a:p>
          <a:p>
            <a:r>
              <a:rPr lang="en-US" dirty="0" smtClean="0"/>
              <a:t>(a) Compression shortens beds, flattens sand grains, and reorients clay flakes. Clay flakes were originally parallel to bedding, but they become parallel to </a:t>
            </a:r>
            <a:r>
              <a:rPr lang="en-US" dirty="0" err="1" smtClean="0"/>
              <a:t>slaty</a:t>
            </a:r>
            <a:r>
              <a:rPr lang="en-US" dirty="0" smtClean="0"/>
              <a:t> cleavage during deformation. Folding may accompany cleavage formation. (</a:t>
            </a:r>
            <a:r>
              <a:rPr lang="en-US" dirty="0" err="1" smtClean="0"/>
              <a:t>b</a:t>
            </a:r>
            <a:r>
              <a:rPr lang="en-US" dirty="0" smtClean="0"/>
              <a:t>) An example of </a:t>
            </a:r>
            <a:r>
              <a:rPr lang="en-US" dirty="0" err="1" smtClean="0"/>
              <a:t>slaty</a:t>
            </a:r>
            <a:r>
              <a:rPr lang="en-US" dirty="0" smtClean="0"/>
              <a:t> cleavage developed in Paleozoic strata exposed in a stream cut in New York. Relict bedding is still visible, but note that the rock breaks more easily on the cleavage. This cleavage formed in association with folding.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2603386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9.3a </a:t>
            </a:r>
            <a:r>
              <a:rPr lang="en-US" dirty="0" smtClean="0"/>
              <a:t> The components of deformation include displacement, rotation, and distortion.</a:t>
            </a:r>
          </a:p>
          <a:p>
            <a:r>
              <a:rPr lang="en-US" dirty="0" smtClean="0"/>
              <a:t>(a) Displacement occurs when a block of rock moves from one place to another.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11165772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9.15a</a:t>
            </a:r>
            <a:r>
              <a:rPr lang="en-US" dirty="0" smtClean="0"/>
              <a:t>  The development of tectonic foliation in rock.</a:t>
            </a:r>
          </a:p>
          <a:p>
            <a:r>
              <a:rPr lang="en-US" dirty="0" smtClean="0"/>
              <a:t>(a) Compression shortens beds, flattens sand grains, and reorients clay flakes. Clay flakes were originally parallel to bedding, but they become parallel to </a:t>
            </a:r>
            <a:r>
              <a:rPr lang="en-US" dirty="0" err="1" smtClean="0"/>
              <a:t>slaty</a:t>
            </a:r>
            <a:r>
              <a:rPr lang="en-US" dirty="0" smtClean="0"/>
              <a:t> cleavage during deformation. Folding may accompany cleavage formation.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7000975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9.15b</a:t>
            </a:r>
            <a:r>
              <a:rPr lang="en-US" dirty="0" smtClean="0"/>
              <a:t>  The development of tectonic foliation in rock.</a:t>
            </a:r>
          </a:p>
          <a:p>
            <a:r>
              <a:rPr lang="en-US" dirty="0" smtClean="0"/>
              <a:t>(</a:t>
            </a:r>
            <a:r>
              <a:rPr lang="en-US" dirty="0" err="1" smtClean="0"/>
              <a:t>b</a:t>
            </a:r>
            <a:r>
              <a:rPr lang="en-US" dirty="0" smtClean="0"/>
              <a:t>) An example of </a:t>
            </a:r>
            <a:r>
              <a:rPr lang="en-US" dirty="0" err="1" smtClean="0"/>
              <a:t>slaty</a:t>
            </a:r>
            <a:r>
              <a:rPr lang="en-US" dirty="0" smtClean="0"/>
              <a:t> cleavage developed in Paleozoic strata exposed in a stream cut in New York. Relict bedding is still visible, but note that the rock breaks more easily on the cleavage. This cleavage formed in association with folding.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1445238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9.16 </a:t>
            </a:r>
            <a:r>
              <a:rPr lang="en-US" dirty="0" smtClean="0"/>
              <a:t> Characteristics of convergent-margin </a:t>
            </a:r>
            <a:r>
              <a:rPr lang="en-US" dirty="0" err="1" smtClean="0"/>
              <a:t>orogens</a:t>
            </a:r>
            <a:r>
              <a:rPr lang="en-US" dirty="0" smtClean="0"/>
              <a:t>.</a:t>
            </a:r>
          </a:p>
          <a:p>
            <a:r>
              <a:rPr lang="en-US" dirty="0" smtClean="0"/>
              <a:t>(a) At some convergent margins, compression between the </a:t>
            </a:r>
            <a:r>
              <a:rPr lang="en-US" dirty="0" err="1" smtClean="0"/>
              <a:t>downgoing</a:t>
            </a:r>
            <a:r>
              <a:rPr lang="en-US" dirty="0" smtClean="0"/>
              <a:t> and overriding plates uplifts a mountain range in which volcanism occurs. </a:t>
            </a:r>
            <a:r>
              <a:rPr lang="en-US" dirty="0" err="1" smtClean="0"/>
              <a:t>Subduction</a:t>
            </a:r>
            <a:r>
              <a:rPr lang="en-US" dirty="0" smtClean="0"/>
              <a:t> may bring in exotic crustal blocks that collide and become incorporated in the </a:t>
            </a:r>
            <a:r>
              <a:rPr lang="en-US" dirty="0" err="1" smtClean="0"/>
              <a:t>orogen</a:t>
            </a:r>
            <a:r>
              <a:rPr lang="en-US" dirty="0" smtClean="0"/>
              <a:t>. (</a:t>
            </a:r>
            <a:r>
              <a:rPr lang="en-US" dirty="0" err="1" smtClean="0"/>
              <a:t>b</a:t>
            </a:r>
            <a:r>
              <a:rPr lang="en-US" dirty="0" smtClean="0"/>
              <a:t>) A detailed cross section of a fold-thrust belt, composed of many thrust sheets pushed to the right. The different colors represent different rock ages. (</a:t>
            </a:r>
            <a:r>
              <a:rPr lang="en-US" dirty="0" err="1" smtClean="0"/>
              <a:t>c</a:t>
            </a:r>
            <a:r>
              <a:rPr lang="en-US" dirty="0" smtClean="0"/>
              <a:t>) The Andes in Chile formed along a convergent margin.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2410862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9.16a </a:t>
            </a:r>
            <a:r>
              <a:rPr lang="en-US" dirty="0" smtClean="0"/>
              <a:t> Characteristics of convergent-margin </a:t>
            </a:r>
            <a:r>
              <a:rPr lang="en-US" dirty="0" err="1" smtClean="0"/>
              <a:t>orogens</a:t>
            </a:r>
            <a:r>
              <a:rPr lang="en-US" dirty="0" smtClean="0"/>
              <a:t>.</a:t>
            </a:r>
          </a:p>
          <a:p>
            <a:r>
              <a:rPr lang="en-US" dirty="0" smtClean="0"/>
              <a:t>(a) At some convergent margins, compression between the </a:t>
            </a:r>
            <a:r>
              <a:rPr lang="en-US" dirty="0" err="1" smtClean="0"/>
              <a:t>downgoing</a:t>
            </a:r>
            <a:r>
              <a:rPr lang="en-US" dirty="0" smtClean="0"/>
              <a:t> and overriding plates uplifts a mountain range in which volcanism occurs. </a:t>
            </a:r>
            <a:r>
              <a:rPr lang="en-US" dirty="0" err="1" smtClean="0"/>
              <a:t>Subduction</a:t>
            </a:r>
            <a:r>
              <a:rPr lang="en-US" dirty="0" smtClean="0"/>
              <a:t> may bring in exotic crustal blocks that collide and become incorporated in the </a:t>
            </a:r>
            <a:r>
              <a:rPr lang="en-US" dirty="0" err="1" smtClean="0"/>
              <a:t>orogen</a:t>
            </a:r>
            <a:r>
              <a:rPr lang="en-US" dirty="0" smtClean="0"/>
              <a: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18093258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9.16b </a:t>
            </a:r>
            <a:r>
              <a:rPr lang="en-US" dirty="0" smtClean="0"/>
              <a:t> Characteristics of convergent-margin </a:t>
            </a:r>
            <a:r>
              <a:rPr lang="en-US" dirty="0" err="1" smtClean="0"/>
              <a:t>orogens</a:t>
            </a:r>
            <a:r>
              <a:rPr lang="en-US" dirty="0" smtClean="0"/>
              <a:t>.</a:t>
            </a:r>
          </a:p>
          <a:p>
            <a:r>
              <a:rPr lang="en-US" dirty="0" smtClean="0"/>
              <a:t>(</a:t>
            </a:r>
            <a:r>
              <a:rPr lang="en-US" dirty="0" err="1" smtClean="0"/>
              <a:t>b</a:t>
            </a:r>
            <a:r>
              <a:rPr lang="en-US" dirty="0" smtClean="0"/>
              <a:t>) A detailed cross section of a fold-thrust belt, composed of many thrust sheets pushed to the right. The different colors represent different rock ages.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1593089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9.16c </a:t>
            </a:r>
            <a:r>
              <a:rPr lang="en-US" dirty="0" smtClean="0"/>
              <a:t> Characteristics of convergent-margin </a:t>
            </a:r>
            <a:r>
              <a:rPr lang="en-US" dirty="0" err="1" smtClean="0"/>
              <a:t>orogens</a:t>
            </a:r>
            <a:r>
              <a:rPr lang="en-US" dirty="0" smtClean="0"/>
              <a:t>.</a:t>
            </a:r>
          </a:p>
          <a:p>
            <a:r>
              <a:rPr lang="en-US" dirty="0" smtClean="0"/>
              <a:t>(</a:t>
            </a:r>
            <a:r>
              <a:rPr lang="en-US" dirty="0" err="1" smtClean="0"/>
              <a:t>c</a:t>
            </a:r>
            <a:r>
              <a:rPr lang="en-US" dirty="0" smtClean="0"/>
              <a:t>) The Andes in Chile formed along a convergent margin.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15244319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9.17  </a:t>
            </a:r>
            <a:r>
              <a:rPr lang="en-US" dirty="0" smtClean="0"/>
              <a:t>Characteristics of </a:t>
            </a:r>
            <a:r>
              <a:rPr lang="en-US" dirty="0" err="1" smtClean="0"/>
              <a:t>collisional</a:t>
            </a:r>
            <a:r>
              <a:rPr lang="en-US" dirty="0" smtClean="0"/>
              <a:t> </a:t>
            </a:r>
            <a:r>
              <a:rPr lang="en-US" dirty="0" err="1" smtClean="0"/>
              <a:t>orogens</a:t>
            </a:r>
            <a:r>
              <a:rPr lang="en-US" dirty="0" smtClean="0"/>
              <a:t>.</a:t>
            </a:r>
          </a:p>
          <a:p>
            <a:r>
              <a:rPr lang="en-US" dirty="0" smtClean="0"/>
              <a:t>(a) During collision, continents squeeze together and deform. Thrusting brings metamorphic rock up to shallower levels. (</a:t>
            </a:r>
            <a:r>
              <a:rPr lang="en-US" dirty="0" err="1" smtClean="0"/>
              <a:t>b</a:t>
            </a:r>
            <a:r>
              <a:rPr lang="en-US" dirty="0" smtClean="0"/>
              <a:t>) Geologists simulate collision in the laboratory using layers of colored sand. Dragging the left side of the model under the right produces structures and uplift, as shown in this sketch of a model. (</a:t>
            </a:r>
            <a:r>
              <a:rPr lang="en-US" dirty="0" err="1" smtClean="0"/>
              <a:t>c</a:t>
            </a:r>
            <a:r>
              <a:rPr lang="en-US" dirty="0" smtClean="0"/>
              <a:t>) Viewed from space, it’s clear that the Himalayas were uplifted when India collided and pushed into Asia. (</a:t>
            </a:r>
            <a:r>
              <a:rPr lang="en-US" dirty="0" err="1" smtClean="0"/>
              <a:t>d</a:t>
            </a:r>
            <a:r>
              <a:rPr lang="en-US" dirty="0" smtClean="0"/>
              <a:t>) The western portion of the North American Cordillera consists of accreted </a:t>
            </a:r>
            <a:r>
              <a:rPr lang="en-US" dirty="0" err="1" smtClean="0"/>
              <a:t>terranes</a:t>
            </a:r>
            <a:r>
              <a:rPr lang="en-US" dirty="0" smtClean="0"/>
              <a:t> that attached to the continent during the Mesozoic. During docking, a distinct </a:t>
            </a:r>
            <a:r>
              <a:rPr lang="en-US" dirty="0" err="1" smtClean="0"/>
              <a:t>terrane</a:t>
            </a:r>
            <a:r>
              <a:rPr lang="en-US" dirty="0" smtClean="0"/>
              <a:t> called </a:t>
            </a:r>
            <a:r>
              <a:rPr lang="en-US" dirty="0" err="1" smtClean="0"/>
              <a:t>Wrangelia</a:t>
            </a:r>
            <a:r>
              <a:rPr lang="en-US" dirty="0" smtClean="0"/>
              <a:t> (highlighted in red) was sliced into pieces that were displaced by strike-slip faults.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8895672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9.17a  </a:t>
            </a:r>
            <a:r>
              <a:rPr lang="en-US" dirty="0" smtClean="0"/>
              <a:t>Characteristics of </a:t>
            </a:r>
            <a:r>
              <a:rPr lang="en-US" dirty="0" err="1" smtClean="0"/>
              <a:t>collisional</a:t>
            </a:r>
            <a:r>
              <a:rPr lang="en-US" dirty="0" smtClean="0"/>
              <a:t> </a:t>
            </a:r>
            <a:r>
              <a:rPr lang="en-US" dirty="0" err="1" smtClean="0"/>
              <a:t>orogens</a:t>
            </a:r>
            <a:r>
              <a:rPr lang="en-US" dirty="0" smtClean="0"/>
              <a:t>.</a:t>
            </a:r>
          </a:p>
          <a:p>
            <a:r>
              <a:rPr lang="en-US" dirty="0" smtClean="0"/>
              <a:t>(a) During collision, continents squeeze together and deform. Thrusting brings metamorphic rock up to shallower levels.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19169600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9.17b  </a:t>
            </a:r>
            <a:r>
              <a:rPr lang="en-US" dirty="0" smtClean="0"/>
              <a:t>Characteristics of </a:t>
            </a:r>
            <a:r>
              <a:rPr lang="en-US" dirty="0" err="1" smtClean="0"/>
              <a:t>collisional</a:t>
            </a:r>
            <a:r>
              <a:rPr lang="en-US" dirty="0" smtClean="0"/>
              <a:t> </a:t>
            </a:r>
            <a:r>
              <a:rPr lang="en-US" dirty="0" err="1" smtClean="0"/>
              <a:t>orogens</a:t>
            </a:r>
            <a:r>
              <a:rPr lang="en-US" dirty="0" smtClean="0"/>
              <a:t>.</a:t>
            </a:r>
          </a:p>
          <a:p>
            <a:r>
              <a:rPr lang="en-US" dirty="0" smtClean="0"/>
              <a:t>(</a:t>
            </a:r>
            <a:r>
              <a:rPr lang="en-US" dirty="0" err="1" smtClean="0"/>
              <a:t>b</a:t>
            </a:r>
            <a:r>
              <a:rPr lang="en-US" dirty="0" smtClean="0"/>
              <a:t>) Geologists simulate collision in the laboratory using layers of colored sand. Dragging the left side of the model under the right produces structures and uplift, as shown in this sketch of a model.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18454402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9.17c  </a:t>
            </a:r>
            <a:r>
              <a:rPr lang="en-US" dirty="0" smtClean="0"/>
              <a:t>Characteristics of </a:t>
            </a:r>
            <a:r>
              <a:rPr lang="en-US" dirty="0" err="1" smtClean="0"/>
              <a:t>collisional</a:t>
            </a:r>
            <a:r>
              <a:rPr lang="en-US" dirty="0" smtClean="0"/>
              <a:t> </a:t>
            </a:r>
            <a:r>
              <a:rPr lang="en-US" dirty="0" err="1" smtClean="0"/>
              <a:t>orogens</a:t>
            </a:r>
            <a:r>
              <a:rPr lang="en-US" dirty="0" smtClean="0"/>
              <a:t>.</a:t>
            </a:r>
          </a:p>
          <a:p>
            <a:r>
              <a:rPr lang="en-US" dirty="0" smtClean="0"/>
              <a:t>(</a:t>
            </a:r>
            <a:r>
              <a:rPr lang="en-US" dirty="0" err="1" smtClean="0"/>
              <a:t>c</a:t>
            </a:r>
            <a:r>
              <a:rPr lang="en-US" dirty="0" smtClean="0"/>
              <a:t>) Viewed from space, it’s clear that the Himalayas were uplifted when India collided and pushed into Asia.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1144012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9.3b </a:t>
            </a:r>
            <a:r>
              <a:rPr lang="en-US" dirty="0" smtClean="0"/>
              <a:t> The components of deformation include displacement, rotation, and distortion.</a:t>
            </a:r>
          </a:p>
          <a:p>
            <a:r>
              <a:rPr lang="en-US" dirty="0" smtClean="0"/>
              <a:t>(</a:t>
            </a:r>
            <a:r>
              <a:rPr lang="en-US" dirty="0" err="1" smtClean="0"/>
              <a:t>b</a:t>
            </a:r>
            <a:r>
              <a:rPr lang="en-US" dirty="0" smtClean="0"/>
              <a:t>) Rotation occurs when a body of rock undergoes tilting.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13809269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9.17d  </a:t>
            </a:r>
            <a:r>
              <a:rPr lang="en-US" dirty="0" smtClean="0"/>
              <a:t>Characteristics of </a:t>
            </a:r>
            <a:r>
              <a:rPr lang="en-US" dirty="0" err="1" smtClean="0"/>
              <a:t>collisional</a:t>
            </a:r>
            <a:r>
              <a:rPr lang="en-US" dirty="0" smtClean="0"/>
              <a:t> </a:t>
            </a:r>
            <a:r>
              <a:rPr lang="en-US" dirty="0" err="1" smtClean="0"/>
              <a:t>orogens</a:t>
            </a:r>
            <a:r>
              <a:rPr lang="en-US" dirty="0" smtClean="0"/>
              <a:t>.</a:t>
            </a:r>
          </a:p>
          <a:p>
            <a:r>
              <a:rPr lang="en-US" dirty="0" smtClean="0"/>
              <a:t>(</a:t>
            </a:r>
            <a:r>
              <a:rPr lang="en-US" dirty="0" err="1" smtClean="0"/>
              <a:t>d</a:t>
            </a:r>
            <a:r>
              <a:rPr lang="en-US" dirty="0" smtClean="0"/>
              <a:t>) The western portion of the North American Cordillera consists of accreted </a:t>
            </a:r>
            <a:r>
              <a:rPr lang="en-US" dirty="0" err="1" smtClean="0"/>
              <a:t>terranes</a:t>
            </a:r>
            <a:r>
              <a:rPr lang="en-US" dirty="0" smtClean="0"/>
              <a:t> that attached to the continent during the Mesozoic. During docking, a distinct </a:t>
            </a:r>
            <a:r>
              <a:rPr lang="en-US" dirty="0" err="1" smtClean="0"/>
              <a:t>terrane</a:t>
            </a:r>
            <a:r>
              <a:rPr lang="en-US" dirty="0" smtClean="0"/>
              <a:t> called </a:t>
            </a:r>
            <a:r>
              <a:rPr lang="en-US" dirty="0" err="1" smtClean="0"/>
              <a:t>Wrangelia</a:t>
            </a:r>
            <a:r>
              <a:rPr lang="en-US" dirty="0" smtClean="0"/>
              <a:t> (highlighted in red) was sliced into pieces that were displaced by strike-slip faults.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81</a:t>
            </a:fld>
            <a:endParaRPr lang="en-US"/>
          </a:p>
        </p:txBody>
      </p:sp>
    </p:spTree>
    <p:extLst>
      <p:ext uri="{BB962C8B-B14F-4D97-AF65-F5344CB8AC3E}">
        <p14:creationId xmlns:p14="http://schemas.microsoft.com/office/powerpoint/2010/main" val="38071538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MOUNT EVEREST, NEPAL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82</a:t>
            </a:fld>
            <a:endParaRPr lang="en-US"/>
          </a:p>
        </p:txBody>
      </p:sp>
    </p:spTree>
    <p:extLst>
      <p:ext uri="{BB962C8B-B14F-4D97-AF65-F5344CB8AC3E}">
        <p14:creationId xmlns:p14="http://schemas.microsoft.com/office/powerpoint/2010/main" val="3115035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9.18 </a:t>
            </a:r>
            <a:r>
              <a:rPr lang="en-US" dirty="0" smtClean="0"/>
              <a:t> Rift-related mountains.</a:t>
            </a:r>
          </a:p>
          <a:p>
            <a:r>
              <a:rPr lang="en-US" dirty="0" smtClean="0"/>
              <a:t>(a) Rifting leads to the development of numerous narrow mountain ranges. Rift-margin mountains may also form. (</a:t>
            </a:r>
            <a:r>
              <a:rPr lang="en-US" dirty="0" err="1" smtClean="0"/>
              <a:t>b</a:t>
            </a:r>
            <a:r>
              <a:rPr lang="en-US" dirty="0" smtClean="0"/>
              <a:t>) The Basin and Range Province of the western United States formed during Cenozoic rifting.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83</a:t>
            </a:fld>
            <a:endParaRPr lang="en-US"/>
          </a:p>
        </p:txBody>
      </p:sp>
    </p:spTree>
    <p:extLst>
      <p:ext uri="{BB962C8B-B14F-4D97-AF65-F5344CB8AC3E}">
        <p14:creationId xmlns:p14="http://schemas.microsoft.com/office/powerpoint/2010/main" val="6699088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9.18a </a:t>
            </a:r>
            <a:r>
              <a:rPr lang="en-US" dirty="0" smtClean="0"/>
              <a:t> Rift-related mountains.</a:t>
            </a:r>
          </a:p>
          <a:p>
            <a:r>
              <a:rPr lang="en-US" dirty="0" smtClean="0"/>
              <a:t>(a) Rifting leads to the development of numerous narrow mountain ranges. Rift-margin mountains may also form.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84</a:t>
            </a:fld>
            <a:endParaRPr lang="en-US"/>
          </a:p>
        </p:txBody>
      </p:sp>
    </p:spTree>
    <p:extLst>
      <p:ext uri="{BB962C8B-B14F-4D97-AF65-F5344CB8AC3E}">
        <p14:creationId xmlns:p14="http://schemas.microsoft.com/office/powerpoint/2010/main" val="11002709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9.18b </a:t>
            </a:r>
            <a:r>
              <a:rPr lang="en-US" dirty="0" smtClean="0"/>
              <a:t> Rift-related mountains.</a:t>
            </a:r>
          </a:p>
          <a:p>
            <a:r>
              <a:rPr lang="en-US" dirty="0" smtClean="0"/>
              <a:t>(</a:t>
            </a:r>
            <a:r>
              <a:rPr lang="en-US" dirty="0" err="1" smtClean="0"/>
              <a:t>b</a:t>
            </a:r>
            <a:r>
              <a:rPr lang="en-US" dirty="0" smtClean="0"/>
              <a:t>) The Basin and Range Province of the western United States formed during Cenozoic rifting.</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85</a:t>
            </a:fld>
            <a:endParaRPr lang="en-US"/>
          </a:p>
        </p:txBody>
      </p:sp>
    </p:spTree>
    <p:extLst>
      <p:ext uri="{BB962C8B-B14F-4D97-AF65-F5344CB8AC3E}">
        <p14:creationId xmlns:p14="http://schemas.microsoft.com/office/powerpoint/2010/main" val="29639437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Collision of India with Asia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86</a:t>
            </a:fld>
            <a:endParaRPr lang="en-US"/>
          </a:p>
        </p:txBody>
      </p:sp>
      <p:sp>
        <p:nvSpPr>
          <p:cNvPr id="5" name="TextBox 4"/>
          <p:cNvSpPr txBox="1"/>
          <p:nvPr/>
        </p:nvSpPr>
        <p:spPr>
          <a:xfrm>
            <a:off x="1913198" y="633343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331318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9.19 </a:t>
            </a:r>
            <a:r>
              <a:rPr lang="en-US" dirty="0" smtClean="0"/>
              <a:t> GPS measurements of shortening in the Andes. The lines indicate the velocity of the red dots relative to the interior of South America. The line at the yellow dot indicates relative plate motion.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87</a:t>
            </a:fld>
            <a:endParaRPr lang="en-US"/>
          </a:p>
        </p:txBody>
      </p:sp>
    </p:spTree>
    <p:extLst>
      <p:ext uri="{BB962C8B-B14F-4D97-AF65-F5344CB8AC3E}">
        <p14:creationId xmlns:p14="http://schemas.microsoft.com/office/powerpoint/2010/main" val="15591838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9.20 </a:t>
            </a:r>
            <a:r>
              <a:rPr lang="en-US" dirty="0" smtClean="0"/>
              <a:t> An example of the various rocks formed during </a:t>
            </a:r>
            <a:r>
              <a:rPr lang="en-US" dirty="0" err="1" smtClean="0"/>
              <a:t>orogeny</a:t>
            </a:r>
            <a:r>
              <a:rPr lang="en-US" dirty="0" smtClean="0"/>
              <a:t>.</a:t>
            </a:r>
          </a:p>
          <a:p>
            <a:r>
              <a:rPr lang="en-US" dirty="0" smtClean="0"/>
              <a:t>(a) In the internal zone of the range, metamorphic rocks and igneous rocks form. At the edge of the range, sedimentary rocks form. (</a:t>
            </a:r>
            <a:r>
              <a:rPr lang="en-US" dirty="0" err="1" smtClean="0"/>
              <a:t>b</a:t>
            </a:r>
            <a:r>
              <a:rPr lang="en-US" dirty="0" smtClean="0"/>
              <a:t>) The sedimentary basin develops because the mountain range acts as a weight that pushes down the surface of the lithosphere.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88</a:t>
            </a:fld>
            <a:endParaRPr lang="en-US"/>
          </a:p>
        </p:txBody>
      </p:sp>
    </p:spTree>
    <p:extLst>
      <p:ext uri="{BB962C8B-B14F-4D97-AF65-F5344CB8AC3E}">
        <p14:creationId xmlns:p14="http://schemas.microsoft.com/office/powerpoint/2010/main" val="4927899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9.20a </a:t>
            </a:r>
            <a:r>
              <a:rPr lang="en-US" dirty="0" smtClean="0"/>
              <a:t> An example of the various rocks formed during </a:t>
            </a:r>
            <a:r>
              <a:rPr lang="en-US" dirty="0" err="1" smtClean="0"/>
              <a:t>orogeny</a:t>
            </a:r>
            <a:r>
              <a:rPr lang="en-US" dirty="0" smtClean="0"/>
              <a:t>.</a:t>
            </a:r>
          </a:p>
          <a:p>
            <a:r>
              <a:rPr lang="en-US" dirty="0" smtClean="0"/>
              <a:t>(a) In the internal zone of the range, metamorphic rocks and igneous rocks form. At the edge of the range, sedimentary rocks form.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89</a:t>
            </a:fld>
            <a:endParaRPr lang="en-US"/>
          </a:p>
        </p:txBody>
      </p:sp>
    </p:spTree>
    <p:extLst>
      <p:ext uri="{BB962C8B-B14F-4D97-AF65-F5344CB8AC3E}">
        <p14:creationId xmlns:p14="http://schemas.microsoft.com/office/powerpoint/2010/main" val="11995744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9.20b </a:t>
            </a:r>
            <a:r>
              <a:rPr lang="en-US" dirty="0" smtClean="0"/>
              <a:t> An example of the various rocks formed during </a:t>
            </a:r>
            <a:r>
              <a:rPr lang="en-US" dirty="0" err="1" smtClean="0"/>
              <a:t>orogeny</a:t>
            </a:r>
            <a:r>
              <a:rPr lang="en-US" dirty="0" smtClean="0"/>
              <a:t>.</a:t>
            </a:r>
          </a:p>
          <a:p>
            <a:r>
              <a:rPr lang="en-US" dirty="0" smtClean="0"/>
              <a:t>(</a:t>
            </a:r>
            <a:r>
              <a:rPr lang="en-US" dirty="0" err="1" smtClean="0"/>
              <a:t>b</a:t>
            </a:r>
            <a:r>
              <a:rPr lang="en-US" dirty="0" smtClean="0"/>
              <a:t>) The sedimentary basin develops because the mountain range acts as a weight that pushes down the surface of the lithosphere.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90</a:t>
            </a:fld>
            <a:endParaRPr lang="en-US"/>
          </a:p>
        </p:txBody>
      </p:sp>
    </p:spTree>
    <p:extLst>
      <p:ext uri="{BB962C8B-B14F-4D97-AF65-F5344CB8AC3E}">
        <p14:creationId xmlns:p14="http://schemas.microsoft.com/office/powerpoint/2010/main" val="2357529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9.3c </a:t>
            </a:r>
            <a:r>
              <a:rPr lang="en-US" dirty="0" smtClean="0"/>
              <a:t> The components of deformation include displacement, rotation, and distortion.</a:t>
            </a:r>
          </a:p>
          <a:p>
            <a:r>
              <a:rPr lang="en-US" dirty="0" smtClean="0"/>
              <a:t>(</a:t>
            </a:r>
            <a:r>
              <a:rPr lang="en-US" dirty="0" err="1" smtClean="0"/>
              <a:t>c</a:t>
            </a:r>
            <a:r>
              <a:rPr lang="en-US" dirty="0" smtClean="0"/>
              <a:t>) Distortion occurs when rock changes shape. The development of a fold represents one type of distortion.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4665098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9.21 </a:t>
            </a:r>
            <a:r>
              <a:rPr lang="en-US" dirty="0" smtClean="0"/>
              <a:t> The concept of </a:t>
            </a:r>
            <a:r>
              <a:rPr lang="en-US" dirty="0" err="1" smtClean="0"/>
              <a:t>isostasy</a:t>
            </a:r>
            <a:r>
              <a:rPr lang="en-US" dirty="0" smtClean="0"/>
              <a:t> as applied to </a:t>
            </a:r>
            <a:r>
              <a:rPr lang="en-US" dirty="0" err="1" smtClean="0"/>
              <a:t>collisional</a:t>
            </a:r>
            <a:r>
              <a:rPr lang="en-US" dirty="0" smtClean="0"/>
              <a:t> mountain ranges.</a:t>
            </a:r>
          </a:p>
          <a:p>
            <a:r>
              <a:rPr lang="en-US" dirty="0" smtClean="0"/>
              <a:t>(a) The Himalayas are the world’s highest mountain range. The crust beneath them is almost twice the normal thickness. (</a:t>
            </a:r>
            <a:r>
              <a:rPr lang="en-US" dirty="0" err="1" smtClean="0"/>
              <a:t>b</a:t>
            </a:r>
            <a:r>
              <a:rPr lang="en-US" dirty="0" smtClean="0"/>
              <a:t>) Collision thickens the crust. Mountains form where the low-density crust is thicker. (</a:t>
            </a:r>
            <a:r>
              <a:rPr lang="en-US" dirty="0" err="1" smtClean="0"/>
              <a:t>c</a:t>
            </a:r>
            <a:r>
              <a:rPr lang="en-US" dirty="0" smtClean="0"/>
              <a:t>) Because of </a:t>
            </a:r>
            <a:r>
              <a:rPr lang="en-US" dirty="0" err="1" smtClean="0"/>
              <a:t>isostasy</a:t>
            </a:r>
            <a:r>
              <a:rPr lang="en-US" dirty="0" smtClean="0"/>
              <a:t>, blocks of wood floating in water sink to a depth such that the mass of the water displaced is the same as the mass of the block.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91</a:t>
            </a:fld>
            <a:endParaRPr lang="en-US"/>
          </a:p>
        </p:txBody>
      </p:sp>
    </p:spTree>
    <p:extLst>
      <p:ext uri="{BB962C8B-B14F-4D97-AF65-F5344CB8AC3E}">
        <p14:creationId xmlns:p14="http://schemas.microsoft.com/office/powerpoint/2010/main" val="22021539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9.21a </a:t>
            </a:r>
            <a:r>
              <a:rPr lang="en-US" dirty="0" smtClean="0"/>
              <a:t> The concept of </a:t>
            </a:r>
            <a:r>
              <a:rPr lang="en-US" dirty="0" err="1" smtClean="0"/>
              <a:t>isostasy</a:t>
            </a:r>
            <a:r>
              <a:rPr lang="en-US" dirty="0" smtClean="0"/>
              <a:t> as applied to </a:t>
            </a:r>
            <a:r>
              <a:rPr lang="en-US" dirty="0" err="1" smtClean="0"/>
              <a:t>collisional</a:t>
            </a:r>
            <a:r>
              <a:rPr lang="en-US" dirty="0" smtClean="0"/>
              <a:t> mountain ranges.</a:t>
            </a:r>
          </a:p>
          <a:p>
            <a:r>
              <a:rPr lang="en-US" dirty="0" smtClean="0"/>
              <a:t>(a) The Himalayas are the world’s highest mountain range. The crust beneath them is almost twice the normal thickness.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92</a:t>
            </a:fld>
            <a:endParaRPr lang="en-US"/>
          </a:p>
        </p:txBody>
      </p:sp>
    </p:spTree>
    <p:extLst>
      <p:ext uri="{BB962C8B-B14F-4D97-AF65-F5344CB8AC3E}">
        <p14:creationId xmlns:p14="http://schemas.microsoft.com/office/powerpoint/2010/main" val="10155204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9.21b </a:t>
            </a:r>
            <a:r>
              <a:rPr lang="en-US" dirty="0" smtClean="0"/>
              <a:t> The concept of </a:t>
            </a:r>
            <a:r>
              <a:rPr lang="en-US" dirty="0" err="1" smtClean="0"/>
              <a:t>isostasy</a:t>
            </a:r>
            <a:r>
              <a:rPr lang="en-US" dirty="0" smtClean="0"/>
              <a:t> as applied to </a:t>
            </a:r>
            <a:r>
              <a:rPr lang="en-US" dirty="0" err="1" smtClean="0"/>
              <a:t>collisional</a:t>
            </a:r>
            <a:r>
              <a:rPr lang="en-US" dirty="0" smtClean="0"/>
              <a:t> mountain ranges.</a:t>
            </a:r>
          </a:p>
          <a:p>
            <a:r>
              <a:rPr lang="en-US" dirty="0" smtClean="0"/>
              <a:t>(</a:t>
            </a:r>
            <a:r>
              <a:rPr lang="en-US" dirty="0" err="1" smtClean="0"/>
              <a:t>b</a:t>
            </a:r>
            <a:r>
              <a:rPr lang="en-US" dirty="0" smtClean="0"/>
              <a:t>) Collision thickens the crust. Mountains form where the low-density crust is thicker.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93</a:t>
            </a:fld>
            <a:endParaRPr lang="en-US"/>
          </a:p>
        </p:txBody>
      </p:sp>
    </p:spTree>
    <p:extLst>
      <p:ext uri="{BB962C8B-B14F-4D97-AF65-F5344CB8AC3E}">
        <p14:creationId xmlns:p14="http://schemas.microsoft.com/office/powerpoint/2010/main" val="12241859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9.21c </a:t>
            </a:r>
            <a:r>
              <a:rPr lang="en-US" dirty="0" smtClean="0"/>
              <a:t> The concept of </a:t>
            </a:r>
            <a:r>
              <a:rPr lang="en-US" dirty="0" err="1" smtClean="0"/>
              <a:t>isostasy</a:t>
            </a:r>
            <a:r>
              <a:rPr lang="en-US" dirty="0" smtClean="0"/>
              <a:t> as applied to </a:t>
            </a:r>
            <a:r>
              <a:rPr lang="en-US" dirty="0" err="1" smtClean="0"/>
              <a:t>collisional</a:t>
            </a:r>
            <a:r>
              <a:rPr lang="en-US" dirty="0" smtClean="0"/>
              <a:t> mountain ranges.</a:t>
            </a:r>
          </a:p>
          <a:p>
            <a:r>
              <a:rPr lang="en-US" dirty="0" smtClean="0"/>
              <a:t>(</a:t>
            </a:r>
            <a:r>
              <a:rPr lang="en-US" dirty="0" err="1" smtClean="0"/>
              <a:t>c</a:t>
            </a:r>
            <a:r>
              <a:rPr lang="en-US" dirty="0" smtClean="0"/>
              <a:t>) Because of </a:t>
            </a:r>
            <a:r>
              <a:rPr lang="en-US" dirty="0" err="1" smtClean="0"/>
              <a:t>isostasy</a:t>
            </a:r>
            <a:r>
              <a:rPr lang="en-US" dirty="0" smtClean="0"/>
              <a:t>, blocks of wood floating in water sink to a depth such that the mass of the water displaced is the same as the mass of the block.</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94</a:t>
            </a:fld>
            <a:endParaRPr lang="en-US"/>
          </a:p>
        </p:txBody>
      </p:sp>
    </p:spTree>
    <p:extLst>
      <p:ext uri="{BB962C8B-B14F-4D97-AF65-F5344CB8AC3E}">
        <p14:creationId xmlns:p14="http://schemas.microsoft.com/office/powerpoint/2010/main" val="12067860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9.22</a:t>
            </a:r>
            <a:r>
              <a:rPr lang="en-US" dirty="0" smtClean="0"/>
              <a:t>  Uplift, due to </a:t>
            </a:r>
            <a:r>
              <a:rPr lang="en-US" dirty="0" err="1" smtClean="0"/>
              <a:t>delamination</a:t>
            </a:r>
            <a:r>
              <a:rPr lang="en-US" dirty="0" smtClean="0"/>
              <a:t> of the lithosphere root, may happen after collision.</a:t>
            </a:r>
          </a:p>
          <a:p>
            <a:r>
              <a:rPr lang="en-US" dirty="0" smtClean="0"/>
              <a:t>(a) Soon after collision, the crust and </a:t>
            </a:r>
            <a:r>
              <a:rPr lang="en-US" dirty="0" err="1" smtClean="0"/>
              <a:t>lithospheric</a:t>
            </a:r>
            <a:r>
              <a:rPr lang="en-US" dirty="0" smtClean="0"/>
              <a:t> mantle have thickened. The </a:t>
            </a:r>
            <a:r>
              <a:rPr lang="en-US" dirty="0" err="1" smtClean="0"/>
              <a:t>lithospheric</a:t>
            </a:r>
            <a:r>
              <a:rPr lang="en-US" dirty="0" smtClean="0"/>
              <a:t> mantle root is like ballast, holding the surface of the crust down. (</a:t>
            </a:r>
            <a:r>
              <a:rPr lang="en-US" dirty="0" err="1" smtClean="0"/>
              <a:t>b</a:t>
            </a:r>
            <a:r>
              <a:rPr lang="en-US" dirty="0" smtClean="0"/>
              <a:t>) If the </a:t>
            </a:r>
            <a:r>
              <a:rPr lang="en-US" dirty="0" err="1" smtClean="0"/>
              <a:t>lithospheric</a:t>
            </a:r>
            <a:r>
              <a:rPr lang="en-US" dirty="0" smtClean="0"/>
              <a:t> mantle root detaches and sinks, a process called </a:t>
            </a:r>
            <a:r>
              <a:rPr lang="en-US" dirty="0" err="1" smtClean="0"/>
              <a:t>delamination</a:t>
            </a:r>
            <a:r>
              <a:rPr lang="en-US" dirty="0" smtClean="0"/>
              <a:t>, the surface of the lithosphere may rise, like a ship offloading cargo.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95</a:t>
            </a:fld>
            <a:endParaRPr lang="en-US"/>
          </a:p>
        </p:txBody>
      </p:sp>
    </p:spTree>
    <p:extLst>
      <p:ext uri="{BB962C8B-B14F-4D97-AF65-F5344CB8AC3E}">
        <p14:creationId xmlns:p14="http://schemas.microsoft.com/office/powerpoint/2010/main" val="17762273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9.23</a:t>
            </a:r>
            <a:r>
              <a:rPr lang="en-US" dirty="0" smtClean="0"/>
              <a:t>  Erosion sculpts the rugged peaks of mountain ranges. In this example, from the Canadian Rockies, glaciers—which have since melted away—carved the major valleys. Landslides bring debris down the cliff faces. Eventually, rivers carry the debris away.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96</a:t>
            </a:fld>
            <a:endParaRPr lang="en-US"/>
          </a:p>
        </p:txBody>
      </p:sp>
    </p:spTree>
    <p:extLst>
      <p:ext uri="{BB962C8B-B14F-4D97-AF65-F5344CB8AC3E}">
        <p14:creationId xmlns:p14="http://schemas.microsoft.com/office/powerpoint/2010/main" val="4574845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9.24</a:t>
            </a:r>
            <a:r>
              <a:rPr lang="en-US" dirty="0" smtClean="0"/>
              <a:t>  North America’s </a:t>
            </a:r>
            <a:r>
              <a:rPr lang="en-US" dirty="0" err="1" smtClean="0"/>
              <a:t>craton</a:t>
            </a:r>
            <a:r>
              <a:rPr lang="en-US" dirty="0" smtClean="0"/>
              <a:t> consists of a shield, where Precambrian rock is exposed, and a platform, where </a:t>
            </a:r>
            <a:r>
              <a:rPr lang="en-US" dirty="0" err="1" smtClean="0"/>
              <a:t>Phanerozoic</a:t>
            </a:r>
            <a:r>
              <a:rPr lang="en-US" dirty="0" smtClean="0"/>
              <a:t> sedimentary rock covers the Precambrian.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97</a:t>
            </a:fld>
            <a:endParaRPr lang="en-US"/>
          </a:p>
        </p:txBody>
      </p:sp>
    </p:spTree>
    <p:extLst>
      <p:ext uri="{BB962C8B-B14F-4D97-AF65-F5344CB8AC3E}">
        <p14:creationId xmlns:p14="http://schemas.microsoft.com/office/powerpoint/2010/main" val="21125208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9.25  </a:t>
            </a:r>
            <a:r>
              <a:rPr lang="en-US" dirty="0" smtClean="0"/>
              <a:t>Domes and basins of the North American </a:t>
            </a:r>
            <a:r>
              <a:rPr lang="en-US" dirty="0" err="1" smtClean="0"/>
              <a:t>cratonic</a:t>
            </a:r>
            <a:r>
              <a:rPr lang="en-US" dirty="0" smtClean="0"/>
              <a:t> platform.</a:t>
            </a:r>
          </a:p>
          <a:p>
            <a:r>
              <a:rPr lang="en-US" dirty="0" smtClean="0"/>
              <a:t>(a) A geologic map of the U.S. mid-continent platform region showing the locations of basins and domes. (</a:t>
            </a:r>
            <a:r>
              <a:rPr lang="en-US" dirty="0" err="1" smtClean="0"/>
              <a:t>b</a:t>
            </a:r>
            <a:r>
              <a:rPr lang="en-US" dirty="0" smtClean="0"/>
              <a:t>) A cross section showing how strata thin toward the crest of a dome and thicken toward the center of a basin. The cross section is vertically exaggerated. This cross section symbolically represents the Ozark dome and Illinois basin.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98</a:t>
            </a:fld>
            <a:endParaRPr lang="en-US"/>
          </a:p>
        </p:txBody>
      </p:sp>
    </p:spTree>
    <p:extLst>
      <p:ext uri="{BB962C8B-B14F-4D97-AF65-F5344CB8AC3E}">
        <p14:creationId xmlns:p14="http://schemas.microsoft.com/office/powerpoint/2010/main" val="5102810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9.25a  </a:t>
            </a:r>
            <a:r>
              <a:rPr lang="en-US" dirty="0" smtClean="0"/>
              <a:t>Domes and basins of the North American </a:t>
            </a:r>
            <a:r>
              <a:rPr lang="en-US" dirty="0" err="1" smtClean="0"/>
              <a:t>cratonic</a:t>
            </a:r>
            <a:r>
              <a:rPr lang="en-US" dirty="0" smtClean="0"/>
              <a:t> platform.</a:t>
            </a:r>
          </a:p>
          <a:p>
            <a:r>
              <a:rPr lang="en-US" dirty="0" smtClean="0"/>
              <a:t>(a) A geologic map of the U.S. mid-continent platform region showing the locations of basins and domes.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99</a:t>
            </a:fld>
            <a:endParaRPr lang="en-US"/>
          </a:p>
        </p:txBody>
      </p:sp>
    </p:spTree>
    <p:extLst>
      <p:ext uri="{BB962C8B-B14F-4D97-AF65-F5344CB8AC3E}">
        <p14:creationId xmlns:p14="http://schemas.microsoft.com/office/powerpoint/2010/main" val="26375047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9.25b  </a:t>
            </a:r>
            <a:r>
              <a:rPr lang="en-US" dirty="0" smtClean="0"/>
              <a:t>Domes and basins of the North American </a:t>
            </a:r>
            <a:r>
              <a:rPr lang="en-US" dirty="0" err="1" smtClean="0"/>
              <a:t>cratonic</a:t>
            </a:r>
            <a:r>
              <a:rPr lang="en-US" dirty="0" smtClean="0"/>
              <a:t> platform.</a:t>
            </a:r>
          </a:p>
          <a:p>
            <a:r>
              <a:rPr lang="en-US" dirty="0" smtClean="0"/>
              <a:t>(</a:t>
            </a:r>
            <a:r>
              <a:rPr lang="en-US" dirty="0" err="1" smtClean="0"/>
              <a:t>b</a:t>
            </a:r>
            <a:r>
              <a:rPr lang="en-US" dirty="0" smtClean="0"/>
              <a:t>) A cross section showing how strata thin toward the crest of a dome and thicken toward the center of a basin. The cross section is vertically exaggerated. This cross section symbolically represents the Ozark dome and Illinois basin.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100</a:t>
            </a:fld>
            <a:endParaRPr lang="en-US"/>
          </a:p>
        </p:txBody>
      </p:sp>
    </p:spTree>
    <p:extLst>
      <p:ext uri="{BB962C8B-B14F-4D97-AF65-F5344CB8AC3E}">
        <p14:creationId xmlns:p14="http://schemas.microsoft.com/office/powerpoint/2010/main" val="2371540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76200" y="4572000"/>
            <a:ext cx="89916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9</a:t>
            </a:r>
          </a:p>
          <a:p>
            <a:pPr algn="ctr"/>
            <a:r>
              <a:rPr lang="en-US" sz="2800" dirty="0" smtClean="0">
                <a:solidFill>
                  <a:schemeClr val="tx2"/>
                </a:solidFill>
                <a:latin typeface="Verdana" charset="0"/>
              </a:rPr>
              <a:t>Crags, Cracks and Crumples:</a:t>
            </a:r>
          </a:p>
          <a:p>
            <a:pPr algn="ctr"/>
            <a:r>
              <a:rPr lang="en-US" sz="2800" dirty="0" smtClean="0">
                <a:solidFill>
                  <a:schemeClr val="tx2"/>
                </a:solidFill>
                <a:latin typeface="Verdana" charset="0"/>
              </a:rPr>
              <a:t>Geologic Structures and Mountain Building</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nge in shape (distortion) is shown. As an example consider distorted beds. The beds were once horizontal and of constant thickness. They are now distorted."/>
          <p:cNvPicPr>
            <a:picLocks noChangeAspect="1"/>
          </p:cNvPicPr>
          <p:nvPr/>
        </p:nvPicPr>
        <p:blipFill>
          <a:blip r:embed="rId3"/>
          <a:stretch>
            <a:fillRect/>
          </a:stretch>
        </p:blipFill>
        <p:spPr>
          <a:xfrm>
            <a:off x="304800" y="1933955"/>
            <a:ext cx="8534400" cy="2609088"/>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ross section is showing how strata thin toward the crest of a dome and thicken toward the center of a basin. The cross section is vertically exaggerated. This cross section symbolically represents the Ozark dome and Illinois basin. Dome, basin, ground, basement, and fault are illustrated."/>
          <p:cNvPicPr>
            <a:picLocks noChangeAspect="1"/>
          </p:cNvPicPr>
          <p:nvPr/>
        </p:nvPicPr>
        <p:blipFill>
          <a:blip r:embed="rId3"/>
          <a:stretch>
            <a:fillRect/>
          </a:stretch>
        </p:blipFill>
        <p:spPr>
          <a:xfrm>
            <a:off x="304800" y="1937003"/>
            <a:ext cx="8534400" cy="2602992"/>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on the left shows the strata of the peak laying on the seafloor during the late Mesozoic. Mountain building thrust the strata upward, where they now reach an elevation of 4.5 kilometers; The photo on the right shows a fold resulting from shearing in South Australia."/>
          <p:cNvPicPr>
            <a:picLocks noChangeAspect="1"/>
          </p:cNvPicPr>
          <p:nvPr/>
        </p:nvPicPr>
        <p:blipFill>
          <a:blip r:embed="rId3"/>
          <a:stretch>
            <a:fillRect/>
          </a:stretch>
        </p:blipFill>
        <p:spPr>
          <a:xfrm>
            <a:off x="304800" y="1763267"/>
            <a:ext cx="8534400" cy="295046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erent kinds of strain according to the nature of the shape change developed during deformation are shown. There are parts a, b, c, d, and e. An unstrained cube and an unstrained fossil shell (brachiopod) are presented in part a. If a layer of rock becomes longer, it has undergone stretching. Part b shows how horizontal stretching changes the cube into a horizontal brick and elongates the shell. If the layer becomes shorter, it has undergone shortening. Part c shows how horizontal shortening changes the cube into a vertical brick and makes the shell narrower. If a change in shape involves the movement of one part of a rock body past another so that angles between features in the rock change, the result is called a shear strain. Part d shows how shear strain tilts the cube and transforms it into a parallelogram and changes angular relationships in the shell. You can produce shear strain by moving a deck of cards so that each card slides a little with respect to the one below. Part e shows a card deck before and after the strain."/>
          <p:cNvPicPr>
            <a:picLocks noChangeAspect="1"/>
          </p:cNvPicPr>
          <p:nvPr/>
        </p:nvPicPr>
        <p:blipFill>
          <a:blip r:embed="rId3"/>
          <a:stretch>
            <a:fillRect/>
          </a:stretch>
        </p:blipFill>
        <p:spPr>
          <a:xfrm>
            <a:off x="2798513" y="318516"/>
            <a:ext cx="3546974" cy="58399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fferent kinds of strain according to the nature of the shape change developed during deformation are shown. There are parts a, b, c, and d. An unstrained cube and an unstrained fossil shell (brachiopod) are presented in part a. If a layer of rock becomes longer, it has undergone stretching. Part b shows how horizontal stretching changes the cube into a horizontal brick and elongates the shell. If the layer becomes shorter, it has undergone shortening. Part c shows how horizontal shortening changes the cube into a vertical brick and makes the shell narrower. If a change in shape involves the movement of one part of a rock body past another so that angles between features in the rock change, the result is called a shear strain. Part d shows how shear strain tilts the cube and transforms it into a parallelogram and changes angular relationships in the shell."/>
          <p:cNvPicPr>
            <a:picLocks noChangeAspect="1"/>
          </p:cNvPicPr>
          <p:nvPr/>
        </p:nvPicPr>
        <p:blipFill>
          <a:blip r:embed="rId3"/>
          <a:stretch>
            <a:fillRect/>
          </a:stretch>
        </p:blipFill>
        <p:spPr>
          <a:xfrm>
            <a:off x="2718816" y="318516"/>
            <a:ext cx="3706368" cy="58399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can produce shear strain by moving a deck of cards so that each card slides a little with respect to the one below. A card deck before and after the strain is shown."/>
          <p:cNvPicPr>
            <a:picLocks noChangeAspect="1"/>
          </p:cNvPicPr>
          <p:nvPr/>
        </p:nvPicPr>
        <p:blipFill>
          <a:blip r:embed="rId3"/>
          <a:stretch>
            <a:fillRect/>
          </a:stretch>
        </p:blipFill>
        <p:spPr>
          <a:xfrm>
            <a:off x="304800" y="1869947"/>
            <a:ext cx="8534400" cy="273710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and d. A plate which falls off a table and lands on a hard floor is shown in part a. The plate breaks and smashes into pieces. Cracks separate the plate into pieces. Cracks in the quartzite beds in Utah are shown in part b by analogy with part a. Ductile (plastic) deformation occurs when you press down on a ball of dough. The ball of dough before and after deformation is shown in part c. The dough remains a single, coherent piece during deformation. Part d shows the quartzite cobbles in the conglomerate which were flattened plastically."/>
          <p:cNvPicPr>
            <a:picLocks noChangeAspect="1"/>
          </p:cNvPicPr>
          <p:nvPr/>
        </p:nvPicPr>
        <p:blipFill>
          <a:blip r:embed="rId3"/>
          <a:stretch>
            <a:fillRect/>
          </a:stretch>
        </p:blipFill>
        <p:spPr>
          <a:xfrm>
            <a:off x="2660904" y="318516"/>
            <a:ext cx="3822192" cy="583996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te falls off a table and lands on a hard floor. The plate breaks and smashes into pieces. Cracks separate the plate into pieces."/>
          <p:cNvPicPr>
            <a:picLocks noChangeAspect="1"/>
          </p:cNvPicPr>
          <p:nvPr/>
        </p:nvPicPr>
        <p:blipFill>
          <a:blip r:embed="rId3"/>
          <a:stretch>
            <a:fillRect/>
          </a:stretch>
        </p:blipFill>
        <p:spPr>
          <a:xfrm>
            <a:off x="2374392" y="318516"/>
            <a:ext cx="4395216"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acks are in the quartzite beds in Utah are shown."/>
          <p:cNvPicPr>
            <a:picLocks noChangeAspect="1"/>
          </p:cNvPicPr>
          <p:nvPr/>
        </p:nvPicPr>
        <p:blipFill>
          <a:blip r:embed="rId3"/>
          <a:stretch>
            <a:fillRect/>
          </a:stretch>
        </p:blipFill>
        <p:spPr>
          <a:xfrm>
            <a:off x="2660904" y="318516"/>
            <a:ext cx="3822192"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ctile (plastic) deformation occurs when you press down on a ball of dough. The ball of dough before and after deformation is shown. The dough remains a single, coherent piece during deformation."/>
          <p:cNvPicPr>
            <a:picLocks noChangeAspect="1"/>
          </p:cNvPicPr>
          <p:nvPr/>
        </p:nvPicPr>
        <p:blipFill>
          <a:blip r:embed="rId3"/>
          <a:stretch>
            <a:fillRect/>
          </a:stretch>
        </p:blipFill>
        <p:spPr>
          <a:xfrm>
            <a:off x="2340864" y="318516"/>
            <a:ext cx="4462272"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quartzite cobbles in the conglomerate were flattened plastically."/>
          <p:cNvPicPr>
            <a:picLocks noChangeAspect="1"/>
          </p:cNvPicPr>
          <p:nvPr/>
        </p:nvPicPr>
        <p:blipFill>
          <a:blip r:embed="rId3"/>
          <a:stretch>
            <a:fillRect/>
          </a:stretch>
        </p:blipFill>
        <p:spPr>
          <a:xfrm>
            <a:off x="2660904" y="318516"/>
            <a:ext cx="3822192" cy="58399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d, and e. Two experiments are shown in part a. The first one shows the situation when you stand on a single, empty aluminum can with all of your weight. A force applied to a small area (the top of the can) produces a large stress, so the can crushes. The second part shows the situation when you place a board on top of 100 cans and stand on the board. The cans don’t crush. The same force applied to a large area (many cans) produces a small stress, so the cans support your weight. Compression takes place when an object is squeezed. There is a squeezed rock in part b and a scheme of it. Horizontal compression drives collision. Tension occurs when the opposite ends of an object are pulled in opposite directions. There is a rock which is pulled apart in part c and a scheme of it. Horizontal tension drives crustal rifting. Fault scarp, range and basin are pointed out. Shear stress develops when one surface of an object slides with respect to the other surface. One part of a rock body moving sideways past another is shown in part d and there is a scheme of it. Horizontal shear stress moved these blocks sideways. Pressure occurs when an object feels the same stress on all sides. There is a scheme of it and a diver underwater feeling pressure is shown in part e. "/>
          <p:cNvPicPr>
            <a:picLocks noChangeAspect="1"/>
          </p:cNvPicPr>
          <p:nvPr/>
        </p:nvPicPr>
        <p:blipFill>
          <a:blip r:embed="rId3"/>
          <a:stretch>
            <a:fillRect/>
          </a:stretch>
        </p:blipFill>
        <p:spPr>
          <a:xfrm>
            <a:off x="2450592" y="320445"/>
            <a:ext cx="4242816" cy="583610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cliff face with layers that have been contorted into toothpaste-like curves and broken along jagged cracks. There are geologic structures suggesting that these rocks were subjected to deformation during mountain building."/>
          <p:cNvPicPr>
            <a:picLocks noChangeAspect="1"/>
          </p:cNvPicPr>
          <p:nvPr/>
        </p:nvPicPr>
        <p:blipFill>
          <a:blip r:embed="rId3"/>
          <a:stretch>
            <a:fillRect/>
          </a:stretch>
        </p:blipFill>
        <p:spPr>
          <a:xfrm>
            <a:off x="448055" y="318516"/>
            <a:ext cx="8247888"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experiments are illustrated. The first one shows the situation when you stand on a single, empty aluminum can with all of your weight. A force applied to a small area (the top of the can) produces a large stress, so the can crushes. The second part shows the situation when you place a board on top of 100 cans and stand on the board. The cans don’t crush. The same force applied to a large area (many cans) produces a small stress, so the cans support your weight. "/>
          <p:cNvPicPr>
            <a:picLocks noChangeAspect="1"/>
          </p:cNvPicPr>
          <p:nvPr/>
        </p:nvPicPr>
        <p:blipFill>
          <a:blip r:embed="rId3"/>
          <a:stretch>
            <a:fillRect/>
          </a:stretch>
        </p:blipFill>
        <p:spPr>
          <a:xfrm>
            <a:off x="304800" y="2040635"/>
            <a:ext cx="8534400" cy="239572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ression takes place when an object is squeezed. There is a squeezed rock and a scheme of it. Horizontal compression drives collision. "/>
          <p:cNvPicPr>
            <a:picLocks noChangeAspect="1"/>
          </p:cNvPicPr>
          <p:nvPr/>
        </p:nvPicPr>
        <p:blipFill>
          <a:blip r:embed="rId3"/>
          <a:stretch>
            <a:fillRect/>
          </a:stretch>
        </p:blipFill>
        <p:spPr>
          <a:xfrm>
            <a:off x="304800" y="1915667"/>
            <a:ext cx="8534400" cy="264566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nsion occurs when the opposite ends of an object are pulled in opposite directions. There is a rock which is pulled apart and a scheme of it. Horizontal tension drives crustal rifting. Fault scarp, range and basin are pointed out. "/>
          <p:cNvPicPr>
            <a:picLocks noChangeAspect="1"/>
          </p:cNvPicPr>
          <p:nvPr/>
        </p:nvPicPr>
        <p:blipFill>
          <a:blip r:embed="rId3"/>
          <a:stretch>
            <a:fillRect/>
          </a:stretch>
        </p:blipFill>
        <p:spPr>
          <a:xfrm>
            <a:off x="304800" y="2138172"/>
            <a:ext cx="8534400" cy="220065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ear stress develops when one surface of an object slides with respect to the other surface. One part of a rock body moving sideways past another is shown and there is a scheme of it. Horizontal shear stress moved these blocks sideways."/>
          <p:cNvPicPr>
            <a:picLocks noChangeAspect="1"/>
          </p:cNvPicPr>
          <p:nvPr/>
        </p:nvPicPr>
        <p:blipFill>
          <a:blip r:embed="rId3"/>
          <a:stretch>
            <a:fillRect/>
          </a:stretch>
        </p:blipFill>
        <p:spPr>
          <a:xfrm>
            <a:off x="304800" y="2189988"/>
            <a:ext cx="8534400" cy="209702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sure occurs when an object feels the same stress on all sides. There is a scheme of it. A diver underwater feels pressure. "/>
          <p:cNvPicPr>
            <a:picLocks noChangeAspect="1"/>
          </p:cNvPicPr>
          <p:nvPr/>
        </p:nvPicPr>
        <p:blipFill>
          <a:blip r:embed="rId3"/>
          <a:stretch>
            <a:fillRect/>
          </a:stretch>
        </p:blipFill>
        <p:spPr>
          <a:xfrm>
            <a:off x="304800" y="1967483"/>
            <a:ext cx="8534400" cy="254203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you look at the photographs of rock outcrops in Arches National Park, you’ll notice thin dark lines which cross the rock faces. These lines represent traces of natural crack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a, b and c. Such natural cracks as joints are shown on the photos. Prominent vertical joints cutting red sandstone beds in Arches National Park, Utah, as seen from the air are shown in part a. Vertical joints on a cliff face in shale near Ithaca, New York are shown in part b. A mineral-filled crack which is called a vein is shown in part c. Veins look like white stripes cutting across a body of rock. Milky white quartz veins cut across gray limestone beds."/>
          <p:cNvPicPr>
            <a:picLocks noChangeAspect="1"/>
          </p:cNvPicPr>
          <p:nvPr/>
        </p:nvPicPr>
        <p:blipFill>
          <a:blip r:embed="rId3"/>
          <a:stretch>
            <a:fillRect/>
          </a:stretch>
        </p:blipFill>
        <p:spPr>
          <a:xfrm>
            <a:off x="304800" y="1671827"/>
            <a:ext cx="8534400" cy="313334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minent vertical joints cut red sandstone beds in Arches National Park, Utah, as seen from the air."/>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rtical joints on a cliff face in shale near Ithaca, New York, are shown."/>
          <p:cNvPicPr>
            <a:picLocks noChangeAspect="1"/>
          </p:cNvPicPr>
          <p:nvPr/>
        </p:nvPicPr>
        <p:blipFill>
          <a:blip r:embed="rId3"/>
          <a:stretch>
            <a:fillRect/>
          </a:stretch>
        </p:blipFill>
        <p:spPr>
          <a:xfrm>
            <a:off x="2627376" y="318516"/>
            <a:ext cx="3889248" cy="583996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ineral-filled crack which is called a vein is in the figure. Veins look like white stripes cutting across a body of rock. Milky white quartz veins cut across gray limestone beds."/>
          <p:cNvPicPr>
            <a:picLocks noChangeAspect="1"/>
          </p:cNvPicPr>
          <p:nvPr/>
        </p:nvPicPr>
        <p:blipFill>
          <a:blip r:embed="rId3"/>
          <a:stretch>
            <a:fillRect/>
          </a:stretch>
        </p:blipFill>
        <p:spPr>
          <a:xfrm>
            <a:off x="2392679" y="318516"/>
            <a:ext cx="4358640"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ajor mountain ranges are marked on the world map. The Brooks Range, the Canadian Rockies, the Alaska Range, the North American Cordillera, the Ozarks, the Sierra Madre, the Appalachians are in North America. The Andes and the Serra do Mar are in South America. The Caledonides, the Verkhoyansk Range, the Alps, the Pyrenees, the Tien Shan, the Urals, the mountains of Tibet, the Himalayas are in Eurasia. The Atlas and the East African Rift are in Africa. The Great Dividing Range is in Australia. The Southern Alps are in New Zealand and the Central Range is in Indonesia."/>
          <p:cNvPicPr>
            <a:picLocks noChangeAspect="1"/>
          </p:cNvPicPr>
          <p:nvPr/>
        </p:nvPicPr>
        <p:blipFill>
          <a:blip r:embed="rId3"/>
          <a:stretch>
            <a:fillRect/>
          </a:stretch>
        </p:blipFill>
        <p:spPr>
          <a:xfrm>
            <a:off x="304800" y="1501139"/>
            <a:ext cx="8534400" cy="347472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nar structures such as faults, beds, and joints are being considered. There are parts a, b, c, and d. In part a we use strike and dip to measure the orientation of planar structures, such as tilted beds. The strike is the angle between an imaginary horizontal line (the strike line) on the plane and the direction to true north. It is forty degrees in the given example. The dip is the angle of the plane's slope. It is the angle between a horizontal plane and the dip line (an imaginary line parallel to the steepest slope on the structure), as measured in a vertical plane perpendicular to the strike. The shaded plane is vertical. We measure the dip angle with a clinometer, a type of protractor. The horizontal plane has a dip of 0 degree, and the vertical plane has a dip of 90 degrees. Strike and dip are represented on a geologic map using the symbol shown in part b. The line segment represents the strike direction and the tick on the segment represents the dip direction. The number indicates the dip angle as measured in degrees. It is thirty degrees in the given example. We measure the strike with a special type of compass. An example of using a Brunton compass to measure strike and dip is shown in part c. The intersection of water and the rock is horizontal. The edge of the compass is parallel to the strike. To specify the orientation of a line, we use plunge and bearing in part d. The plunge is the angle between a line and horizontal in the vertical plane that contains the line. A horizontal line has a plunge of 0 degree, and a vertical line has a plunge of 90 degrees. The bearing is the compass heading of the line, meaning the angle between the projection of the line on the horizontal plane and the direction to true north."/>
          <p:cNvPicPr>
            <a:picLocks noChangeAspect="1"/>
          </p:cNvPicPr>
          <p:nvPr/>
        </p:nvPicPr>
        <p:blipFill>
          <a:blip r:embed="rId3"/>
          <a:stretch>
            <a:fillRect/>
          </a:stretch>
        </p:blipFill>
        <p:spPr>
          <a:xfrm>
            <a:off x="755903" y="318516"/>
            <a:ext cx="7632192"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 use strike and dip to measure the orientation of planar structures, such as tilted beds. The strike is the angle between an imaginary horizontal line (the strike line) on the plane and the direction to true north. It is forty degrees in the given example. The dip is the angle of the plane's slope. It is the angle between a horizontal plane and the dip line (an imaginary line parallel to the steepest slope on the structure), as measured in a vertical plane perpendicular to the strike. The shaded plane is vertical. We measure the dip angle with a clinometer, a type of protractor. A horizontal plane has a dip of 0 degree, and a vertical plane has a dip of 90 degrees."/>
          <p:cNvPicPr>
            <a:picLocks noChangeAspect="1"/>
          </p:cNvPicPr>
          <p:nvPr/>
        </p:nvPicPr>
        <p:blipFill>
          <a:blip r:embed="rId3"/>
          <a:stretch>
            <a:fillRect/>
          </a:stretch>
        </p:blipFill>
        <p:spPr>
          <a:xfrm>
            <a:off x="304800" y="961644"/>
            <a:ext cx="8534400" cy="455371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ike and dip are represented on a geologic map using the symbol. The line segment represents the strike direction and the tick on the segment represents the dip direction. The number indicates the dip angle as measured in degrees. It is thirty degrees in the given example."/>
          <p:cNvPicPr>
            <a:picLocks noChangeAspect="1"/>
          </p:cNvPicPr>
          <p:nvPr/>
        </p:nvPicPr>
        <p:blipFill>
          <a:blip r:embed="rId3"/>
          <a:stretch>
            <a:fillRect/>
          </a:stretch>
        </p:blipFill>
        <p:spPr>
          <a:xfrm>
            <a:off x="676655" y="318516"/>
            <a:ext cx="7790688"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 measure the strike with a special type of compass. An example of using a Brunton compass to measure strike and dip is given. The intersection of water and the rock is horizontal. The edge of the compass is parallel to the strike."/>
          <p:cNvPicPr>
            <a:picLocks noChangeAspect="1"/>
          </p:cNvPicPr>
          <p:nvPr/>
        </p:nvPicPr>
        <p:blipFill>
          <a:blip r:embed="rId3"/>
          <a:stretch>
            <a:fillRect/>
          </a:stretch>
        </p:blipFill>
        <p:spPr>
          <a:xfrm>
            <a:off x="484632" y="318516"/>
            <a:ext cx="8174736"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 specify the orientation of a line, we use plunge and bearing. The plunge is the angle between a line and horizontal in the vertical plane that contains the line. A horizontal line has a plunge of 0 degree, and a vertical line has a plunge of 90 degrees. The bearing is the compass heading of the line, meaning the angle between the projection of the line on the horizontal plane and the direction to true north."/>
          <p:cNvPicPr>
            <a:picLocks noChangeAspect="1"/>
          </p:cNvPicPr>
          <p:nvPr/>
        </p:nvPicPr>
        <p:blipFill>
          <a:blip r:embed="rId3"/>
          <a:stretch>
            <a:fillRect/>
          </a:stretch>
        </p:blipFill>
        <p:spPr>
          <a:xfrm>
            <a:off x="304800" y="565404"/>
            <a:ext cx="8534400" cy="534619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a, b and c. Different faults result in different kinds of crustal deformation. They are horizontal shear, shortening, and stretching. Displacement on a dip-slip fault is shown in part a. The hanging-wall block, meaning the material above the fault surface, slides up or down with respect to the footwall block, the material below the fault surface. The hanging-wall block slides up. This fault is a reverse fault or steep slope. There is a reverse fault with a gentle dip which is also known as a thrust fault or gentle slope. The hanging-wall block slides down. This fault is a normal fault. Part b shows how displacement on a strike-slip fault moves one block horizontally with respect to the other. The block on one side of the fault slips sideways, relative to the block on the other side, and there is no up-or-down motion. The block on the far side slipped to your left. This fault is a left-lateral strike-slip fault. The block slipped to the right. This fault is a right-lateral strike-slip fault. On an oblique-slip fault in part c, sliding occurs diagonally on the fault plane. Displacement on an oblique-slip fault combines dip-slip and strike-slip displacement. One block moves diagonally relative to the other. Reverse plus left-lateral displacement and normal plus right-lateral displacement are shown."/>
          <p:cNvPicPr>
            <a:picLocks noChangeAspect="1"/>
          </p:cNvPicPr>
          <p:nvPr/>
        </p:nvPicPr>
        <p:blipFill>
          <a:blip r:embed="rId3"/>
          <a:stretch>
            <a:fillRect/>
          </a:stretch>
        </p:blipFill>
        <p:spPr>
          <a:xfrm>
            <a:off x="2252472" y="318940"/>
            <a:ext cx="4639056" cy="583912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placement on a dip-slip fault is shown. The hanging-wall block, meaning the material above the fault surface, slides up or down relative to the footwall block, the material below the fault surface. The hanging-wall block slides up. This fault is a reverse fault or steep slope. There is a reverse fault with a gentle dip which is also known as a thrust fault or gentle slope. The hanging-wall block slides down. This fault is a normal fault."/>
          <p:cNvPicPr>
            <a:picLocks noChangeAspect="1"/>
          </p:cNvPicPr>
          <p:nvPr/>
        </p:nvPicPr>
        <p:blipFill>
          <a:blip r:embed="rId3"/>
          <a:stretch>
            <a:fillRect/>
          </a:stretch>
        </p:blipFill>
        <p:spPr>
          <a:xfrm>
            <a:off x="304800" y="1290827"/>
            <a:ext cx="8534400" cy="389534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depicts how displacement on a strike-slip fault moves one block horizontally with respect to the other. The block on one side of the fault slips sideways relative to the block on the other side, and there is no up-or-down motion. The block on the far side slipped to your left. This fault is a left-lateral strike-slip fault. The block slipped to the right. This fault is a right-lateral strike-slip fault."/>
          <p:cNvPicPr>
            <a:picLocks noChangeAspect="1"/>
          </p:cNvPicPr>
          <p:nvPr/>
        </p:nvPicPr>
        <p:blipFill>
          <a:blip r:embed="rId3"/>
          <a:stretch>
            <a:fillRect/>
          </a:stretch>
        </p:blipFill>
        <p:spPr>
          <a:xfrm>
            <a:off x="304800" y="1644396"/>
            <a:ext cx="8534400" cy="318820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an oblique-slip fault, sliding occurs diagonally on the fault plane. Displacement on an oblique-slip fault combines dip-slip and strike-slip displacement. One block moves diagonally relative to the other. Reverse plus left-lateral displacement and normal plus right-lateral displacement are shown."/>
          <p:cNvPicPr>
            <a:picLocks noChangeAspect="1"/>
          </p:cNvPicPr>
          <p:nvPr/>
        </p:nvPicPr>
        <p:blipFill>
          <a:blip r:embed="rId3"/>
          <a:stretch>
            <a:fillRect/>
          </a:stretch>
        </p:blipFill>
        <p:spPr>
          <a:xfrm>
            <a:off x="304800" y="1190244"/>
            <a:ext cx="8534400" cy="409651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hotos of the movement across a fault plane and their schemes titled “What a Geologist sees”. Displacement offsets the layers in rocks, so that layers on one side of the fault are not continuous with layers on the other side. There are three parts a, b and c. A steep normal fault has displaced a distinctive red bed (a marker layer) in part a. The displacement formed a half-meter wide fault zone of broken rock. Drag folds developed adjacent to the fault. Drag fold, Marker Bed, Fault Zone, Joints and Displacements are marked on the scheme. In part b a slip on a thrust fault caused one part of the light-colored marker bed to be shoved over another part, as emphasized in the drawing. The beds are tilted to the right. The distance between the red dots is the displacement. Faults may also leave their mark on the landscape. Those that intersect the ground surface while they are active can displace natural landscape features such as stream valleys or glacial moraines. There is an aerial photograph of a portion of the San Andreas Fault in part c. As emphasized by the sketch, the fault offsets a stream channel in a right-lateral sense. The points A and B are marked at the North American Plate and the Pacific plate accordingly. Point A was once next to point B. Now the distance between them is approximately 100 meters. The San Andreas fault trace, the Greek bed and the Trembler Range (Hills) are marked."/>
          <p:cNvPicPr>
            <a:picLocks noChangeAspect="1"/>
          </p:cNvPicPr>
          <p:nvPr/>
        </p:nvPicPr>
        <p:blipFill>
          <a:blip r:embed="rId3"/>
          <a:stretch>
            <a:fillRect/>
          </a:stretch>
        </p:blipFill>
        <p:spPr>
          <a:xfrm>
            <a:off x="2200655" y="318516"/>
            <a:ext cx="4742688"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The difference between the rock which has not been affected by an orogeny with the rock that has been affected is shown. The “undeformed” example comes from a road cut in the Great Plains of North America in part a. There are flat-lying beds of strata along a highway. They are represented by nearly horizontal beds of sandstone, shale, and limestone of the same orientation. A magnified image shows sand grains in the sandstone which have nearly spherical equant shape. The “deformed” example comes from mountains in the part b. Layers of quartzite, slate, and marble are shown. The layers are cut by joints, but they have also been contorted into folds. A magnified image shows the grains in the quartzite and they are unequal and stretched. Clay flakes are aligned to form a type of foliation called slaty cleavage. It’s shown that the quartzite and slate layers along the outcrop face terminate abruptly at a sloping surface. This surface is a fault."/>
          <p:cNvPicPr>
            <a:picLocks noChangeAspect="1"/>
          </p:cNvPicPr>
          <p:nvPr/>
        </p:nvPicPr>
        <p:blipFill>
          <a:blip r:embed="rId3"/>
          <a:stretch>
            <a:fillRect/>
          </a:stretch>
        </p:blipFill>
        <p:spPr>
          <a:xfrm>
            <a:off x="304800" y="1671827"/>
            <a:ext cx="8534400" cy="313334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eep normal fault has displaced a distinctive red bed (a marker layer). The displacement formed a half-meter wide fault zone of broken rock. Drag folds developed adjacent to the fault. Drag fold, Marker Bed, Fault Zone, Joints and Displacements are marked on the scheme."/>
          <p:cNvPicPr>
            <a:picLocks noChangeAspect="1"/>
          </p:cNvPicPr>
          <p:nvPr/>
        </p:nvPicPr>
        <p:blipFill>
          <a:blip r:embed="rId3"/>
          <a:stretch>
            <a:fillRect/>
          </a:stretch>
        </p:blipFill>
        <p:spPr>
          <a:xfrm>
            <a:off x="304800" y="1504188"/>
            <a:ext cx="8534400" cy="346862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lip on a thrust fault caused one part of the light-colored marker bed to be shoved over another part, as emphasized in the drawing. The beds are tilted to the right. The distance between the red dots is the displacement."/>
          <p:cNvPicPr>
            <a:picLocks noChangeAspect="1"/>
          </p:cNvPicPr>
          <p:nvPr/>
        </p:nvPicPr>
        <p:blipFill>
          <a:blip r:embed="rId3"/>
          <a:stretch>
            <a:fillRect/>
          </a:stretch>
        </p:blipFill>
        <p:spPr>
          <a:xfrm>
            <a:off x="304800" y="1580388"/>
            <a:ext cx="8534400" cy="331622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ults may also leave their mark on the landscape. Those that intersect the ground surface while they are active can displace natural landscape features such as stream valleys or glacial moraines. There is an aerial photograph of a portion of the San Andreas Fault. As emphasized by the sketch, the fault offsets a stream channel in a right-lateral sense. The points A and B are marked at the North American Plate and the Pacific plate accordingly. Point A was once next to point B. Now the distance between them is approximately 100 meters. The San Andreas fault trace, the Greek bed and the Trembler Range (Hills) are marked."/>
          <p:cNvPicPr>
            <a:picLocks noChangeAspect="1"/>
          </p:cNvPicPr>
          <p:nvPr/>
        </p:nvPicPr>
        <p:blipFill>
          <a:blip r:embed="rId3"/>
          <a:stretch>
            <a:fillRect/>
          </a:stretch>
        </p:blipFill>
        <p:spPr>
          <a:xfrm>
            <a:off x="304800" y="1549907"/>
            <a:ext cx="8534400" cy="337718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There is a scarp due to slip on a normal fault in Nevada as shown in part a. A displacement on a dip-slip or oblique-slip fault will make a step on the ground surface such as a fault scarp. A fault scarp develops where faulting displaces the land surface. Faulting under brittle conditions may crush or break rock. The shattered rock in part b consists of visible angular fragments. This fault breccia consists of irregular fragments of light-colored rock. Some fault surfaces are polished and grooved by the movement on the fault. Linear grooves on fault surfaces in part c are slip lineations or fault striations. Slip lineations or striations on the surface of a strike-slip fault may look like grooves or scratches. "/>
          <p:cNvPicPr>
            <a:picLocks noChangeAspect="1"/>
          </p:cNvPicPr>
          <p:nvPr/>
        </p:nvPicPr>
        <p:blipFill>
          <a:blip r:embed="rId3"/>
          <a:stretch>
            <a:fillRect/>
          </a:stretch>
        </p:blipFill>
        <p:spPr>
          <a:xfrm>
            <a:off x="304800" y="1693164"/>
            <a:ext cx="8534400" cy="309067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carp due to slip on a normal fault in Nevada. A displacement on a dip-slip or oblique-slip fault will make a step on the ground surface such as a fault scarp. A fault scarp develops where faulting displaces the land surface."/>
          <p:cNvPicPr>
            <a:picLocks noChangeAspect="1"/>
          </p:cNvPicPr>
          <p:nvPr/>
        </p:nvPicPr>
        <p:blipFill>
          <a:blip r:embed="rId3"/>
          <a:stretch>
            <a:fillRect/>
          </a:stretch>
        </p:blipFill>
        <p:spPr>
          <a:xfrm>
            <a:off x="1722120" y="318516"/>
            <a:ext cx="5699760"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ulting under brittle conditions may crush or break rock. The shattered rock consists of visible angular fragments. This fault breccia consists of irregular fragments of light-colored rock."/>
          <p:cNvPicPr>
            <a:picLocks noChangeAspect="1"/>
          </p:cNvPicPr>
          <p:nvPr/>
        </p:nvPicPr>
        <p:blipFill>
          <a:blip r:embed="rId3"/>
          <a:stretch>
            <a:fillRect/>
          </a:stretch>
        </p:blipFill>
        <p:spPr>
          <a:xfrm>
            <a:off x="1709927" y="318516"/>
            <a:ext cx="5724144" cy="583996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me fault surfaces are polished and grooved by the movement on the fault. Linear grooves on fault surfaces are slip lineations or fault striations. Slip lineations or striations on the surface of a strike-slip fault may look like grooves or scratches."/>
          <p:cNvPicPr>
            <a:picLocks noChangeAspect="1"/>
          </p:cNvPicPr>
          <p:nvPr/>
        </p:nvPicPr>
        <p:blipFill>
          <a:blip r:embed="rId3"/>
          <a:stretch>
            <a:fillRect/>
          </a:stretch>
        </p:blipFill>
        <p:spPr>
          <a:xfrm>
            <a:off x="1709927" y="318516"/>
            <a:ext cx="5724144"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the Appalachian Fold Belt. A look at the rocks reveals elongated belts of folded and thrust faulted marine sedimentary rocks, volcanic rocks and slivers of ancient ocean floor, which provides strong evidence that these rocks were deformed during plate collision."/>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c, d, e, and f. The parts of a fold such as the Axial plane, the Hinge, and the Limb are labeled in part a. An anticline looks like an arch. The beds dip away from the hinge. The hinge refers to a line along which the curvature is the greatest, and the limbs are the sides of the fold that display less curvature. The axial surface is an imaginary plane that contains the hinges of successive layers and effectively divides the fold into two halves. Folds with a trough-like shape in which the limbs dip toward the hinge are called synclines. A syncline looks like a trough in part b. The beds dip toward the hinge. A monocline has the shape of a carpet draped over a stair step in part c. A monocline looks like a stair step and is commonly draped over a fault block. A plunging anticline has a tilted hinge in part d. A dome has the shape of an overturned bowl in part e. A basin has the shape of an upright bowl in part f. Domes and basins both display circular outcrop patterns that look like bull’s-eyes— the oldest layer occurs in the center of a dome, whereas the youngest layer is located in the center of a basin."/>
          <p:cNvPicPr>
            <a:picLocks noChangeAspect="1"/>
          </p:cNvPicPr>
          <p:nvPr/>
        </p:nvPicPr>
        <p:blipFill>
          <a:blip r:embed="rId3"/>
          <a:stretch>
            <a:fillRect/>
          </a:stretch>
        </p:blipFill>
        <p:spPr>
          <a:xfrm>
            <a:off x="1463039" y="319093"/>
            <a:ext cx="6217920" cy="5838814"/>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arts of a fold such as the Axial plane, the Hinge, and the Limb are labeled. An anticline looks like an arch. The beds dip away from the hinge. The hinge refers to a line along which the curvature is the greatest, and the limbs are the sides of the fold that display less curvature. The axial surface is an imaginary plane that contains the hinges of successive layers and effectively divides the fold into two halves."/>
          <p:cNvPicPr>
            <a:picLocks noChangeAspect="1"/>
          </p:cNvPicPr>
          <p:nvPr/>
        </p:nvPicPr>
        <p:blipFill>
          <a:blip r:embed="rId3"/>
          <a:stretch>
            <a:fillRect/>
          </a:stretch>
        </p:blipFill>
        <p:spPr>
          <a:xfrm>
            <a:off x="304800" y="989076"/>
            <a:ext cx="8534400" cy="449884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undeformed” example comes from a road cut in the Great Plains of North America. There are flat-lying beds of strata along a highway. They are represented by nearly horizontal beds of sandstone, shale, and limestone of the same orientation. A magnified image shows sand grains in the sandstone which have nearly spherical equant shape."/>
          <p:cNvPicPr>
            <a:picLocks noChangeAspect="1"/>
          </p:cNvPicPr>
          <p:nvPr/>
        </p:nvPicPr>
        <p:blipFill>
          <a:blip r:embed="rId3"/>
          <a:stretch>
            <a:fillRect/>
          </a:stretch>
        </p:blipFill>
        <p:spPr>
          <a:xfrm>
            <a:off x="304800" y="443483"/>
            <a:ext cx="8534400" cy="559003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lds with a trough-like shape in which the limbs dip toward the hinge are called synclines. A syncline looks like a trough. The beds dip toward the hinge."/>
          <p:cNvPicPr>
            <a:picLocks noChangeAspect="1"/>
          </p:cNvPicPr>
          <p:nvPr/>
        </p:nvPicPr>
        <p:blipFill>
          <a:blip r:embed="rId3"/>
          <a:stretch>
            <a:fillRect/>
          </a:stretch>
        </p:blipFill>
        <p:spPr>
          <a:xfrm>
            <a:off x="304800" y="635507"/>
            <a:ext cx="8534400" cy="520598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onocline has the shape of a carpet draped over a stair step. A monocline looks like a stair step and is commonly draped over a fault block."/>
          <p:cNvPicPr>
            <a:picLocks noChangeAspect="1"/>
          </p:cNvPicPr>
          <p:nvPr/>
        </p:nvPicPr>
        <p:blipFill>
          <a:blip r:embed="rId3"/>
          <a:stretch>
            <a:fillRect/>
          </a:stretch>
        </p:blipFill>
        <p:spPr>
          <a:xfrm>
            <a:off x="304800" y="717804"/>
            <a:ext cx="8534400" cy="5041392"/>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unging anticline has a tilted hinge."/>
          <p:cNvPicPr>
            <a:picLocks noChangeAspect="1"/>
          </p:cNvPicPr>
          <p:nvPr/>
        </p:nvPicPr>
        <p:blipFill>
          <a:blip r:embed="rId3"/>
          <a:stretch>
            <a:fillRect/>
          </a:stretch>
        </p:blipFill>
        <p:spPr>
          <a:xfrm>
            <a:off x="304800" y="821435"/>
            <a:ext cx="8534400" cy="483412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ome has the shape of an overturned bowl. Domes display circular outcrop patterns that look like bull’s-eyes— the oldest layer occurs in the center of a dome."/>
          <p:cNvPicPr>
            <a:picLocks noChangeAspect="1"/>
          </p:cNvPicPr>
          <p:nvPr/>
        </p:nvPicPr>
        <p:blipFill>
          <a:blip r:embed="rId3"/>
          <a:stretch>
            <a:fillRect/>
          </a:stretch>
        </p:blipFill>
        <p:spPr>
          <a:xfrm>
            <a:off x="304800" y="922020"/>
            <a:ext cx="8534400" cy="463296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sin has the shape of an upright bowl. Basins display circular outcrop patterns that look like bull’s-eyes—the youngest layer is located in the center of a basin."/>
          <p:cNvPicPr>
            <a:picLocks noChangeAspect="1"/>
          </p:cNvPicPr>
          <p:nvPr/>
        </p:nvPicPr>
        <p:blipFill>
          <a:blip r:embed="rId3"/>
          <a:stretch>
            <a:fillRect/>
          </a:stretch>
        </p:blipFill>
        <p:spPr>
          <a:xfrm>
            <a:off x="304800" y="754379"/>
            <a:ext cx="8534400" cy="496824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parts a, b, c, d and e. The photo shows a cliff that has an anticline, exposed in a road cut near Kingston, New York. It involves beds of Paleozoic limestone. The anticline looks like an arch. Photo b shows a cliff that has a syncline, exposed in a road cut in Maryland. It involves beds of Paleozoic sandstone and shale. In part c a fold, exposed along the coast of Brazil, is formed in Precambrian gneiss. On the left side of the figure is the fold hinge and on the right side is the fold limb. Part d includes a photo and a geologist’s sketch. They show a train of folds exposed in sea cliffs in eastern Ireland. These folds include anticlines and synclines. The folds affect beds of Paleozoic sandstone and shale. The younger sediment anticline, the syncline, the unconformity and the axial surface trace are labeled on the sketch. Part e shows a photo of the plunging anticline of Sheep Mountain, Wyoming. This anticline is easy to see because of the lack of vegetation. Resistant rock layers (sandstone) stand out as ridges, whereas weak rock layers (shale) erode away. A block diagram shows how surface exposures relate to underground structure. A plunging anticline has a tilted hinge."/>
          <p:cNvPicPr>
            <a:picLocks noChangeAspect="1"/>
          </p:cNvPicPr>
          <p:nvPr/>
        </p:nvPicPr>
        <p:blipFill>
          <a:blip r:embed="rId3"/>
          <a:stretch>
            <a:fillRect/>
          </a:stretch>
        </p:blipFill>
        <p:spPr>
          <a:xfrm>
            <a:off x="2432304" y="318516"/>
            <a:ext cx="4279392"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iff has an anticline, exposed in a road cut near Kingston, New York. It involves beds of Paleozoic limestone. The anticline looks like an arch."/>
          <p:cNvPicPr>
            <a:picLocks noChangeAspect="1"/>
          </p:cNvPicPr>
          <p:nvPr/>
        </p:nvPicPr>
        <p:blipFill>
          <a:blip r:embed="rId3"/>
          <a:stretch>
            <a:fillRect/>
          </a:stretch>
        </p:blipFill>
        <p:spPr>
          <a:xfrm>
            <a:off x="304800" y="1284732"/>
            <a:ext cx="8534400" cy="390753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iff has a syncline, exposed in a road cut in Maryland. It involves beds of Paleozoic sandstone and shale. "/>
          <p:cNvPicPr>
            <a:picLocks noChangeAspect="1"/>
          </p:cNvPicPr>
          <p:nvPr/>
        </p:nvPicPr>
        <p:blipFill>
          <a:blip r:embed="rId3"/>
          <a:stretch>
            <a:fillRect/>
          </a:stretch>
        </p:blipFill>
        <p:spPr>
          <a:xfrm>
            <a:off x="304800" y="1211579"/>
            <a:ext cx="8534400" cy="405384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old, exposed along the coast of Brazil, is formed in Precambrian gneiss. On the left side of the figure is the fold hinge and on the right side is the fold limb."/>
          <p:cNvPicPr>
            <a:picLocks noChangeAspect="1"/>
          </p:cNvPicPr>
          <p:nvPr/>
        </p:nvPicPr>
        <p:blipFill>
          <a:blip r:embed="rId3"/>
          <a:stretch>
            <a:fillRect/>
          </a:stretch>
        </p:blipFill>
        <p:spPr>
          <a:xfrm>
            <a:off x="2261616" y="318516"/>
            <a:ext cx="4620768" cy="5839968"/>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and a geologist’s sketch show a train of folds exposed in sea cliffs in eastern Ireland. These folds include anticlines and synclines. The folds affect beds of Paleozoic sandstone and shale. The younger sediment anticline, the syncline, the unconformity and the axial surface trace are labeled on the sketch."/>
          <p:cNvPicPr>
            <a:picLocks noChangeAspect="1"/>
          </p:cNvPicPr>
          <p:nvPr/>
        </p:nvPicPr>
        <p:blipFill>
          <a:blip r:embed="rId3"/>
          <a:stretch>
            <a:fillRect/>
          </a:stretch>
        </p:blipFill>
        <p:spPr>
          <a:xfrm>
            <a:off x="304800" y="1943100"/>
            <a:ext cx="8534400" cy="25908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eformed” example comes from mountains. Layers of quartzite, slate, and marble are shown. The layers are cut by joints, but they have also been contorted into folds. A magnified image shows the grains in the quartzite and they are unequal and stretched. Clay flakes are aligned to form a type of foliation called slaty cleavage. It’s shown that the quartzite and slate layers along the outcrop face terminate abruptly at a sloping surface. This surface is a fault."/>
          <p:cNvPicPr>
            <a:picLocks noChangeAspect="1"/>
          </p:cNvPicPr>
          <p:nvPr/>
        </p:nvPicPr>
        <p:blipFill>
          <a:blip r:embed="rId3"/>
          <a:stretch>
            <a:fillRect/>
          </a:stretch>
        </p:blipFill>
        <p:spPr>
          <a:xfrm>
            <a:off x="304800" y="422148"/>
            <a:ext cx="8534400" cy="5632704"/>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plunging anticline of Sheep Mountain, Wyoming, is easy to see because of the lack of vegetation. Resistant rock layers (sandstone) stand out as ridges, whereas weak rock layers (shale) erode away. A block diagram shows how surface exposures relate to underground structure. A plunging anticline has a tilted hinge."/>
          <p:cNvPicPr>
            <a:picLocks noChangeAspect="1"/>
          </p:cNvPicPr>
          <p:nvPr/>
        </p:nvPicPr>
        <p:blipFill>
          <a:blip r:embed="rId3"/>
          <a:stretch>
            <a:fillRect/>
          </a:stretch>
        </p:blipFill>
        <p:spPr>
          <a:xfrm>
            <a:off x="304800" y="1648968"/>
            <a:ext cx="8534400" cy="3560064"/>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Part a explains that during the formation of flexural-slip folds, layers maintain constant thickness, so for the fold to form, layers must bend. To accommodate the bending, each bed slips relative to its neighbor. The leftmost image is a scheme of the bending a stack of layers. The photo of a flexural-slip fold in eastern Ireland is in the middle of part a. The rightmost figure is a geologist’s sketch of the fold in eastern Ireland. The cross-section plane, the bed surface and the fold hinge are labeled on the sketch. Beds protrude from a horizontal surface. Part b explains that during the formation of passive-flow folds, the rock slowly flows. Different points along a line flow at different rates, causing the layer to become folded. The layer’s thickness doesn’t stay constant during the folding. The leftmost image is a scheme of the layer bending. A photo of a passive-flow fold in northern Scotland is to the right of the scheme. The rightmost figure is a geologist’s sketch of that fold. The thickening in the hinge and thinning on the limb are labeled on the sketch."/>
          <p:cNvPicPr>
            <a:picLocks noChangeAspect="1"/>
          </p:cNvPicPr>
          <p:nvPr/>
        </p:nvPicPr>
        <p:blipFill>
          <a:blip r:embed="rId3"/>
          <a:stretch>
            <a:fillRect/>
          </a:stretch>
        </p:blipFill>
        <p:spPr>
          <a:xfrm>
            <a:off x="304800" y="455676"/>
            <a:ext cx="8534400" cy="556564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hree parts. They explain that during the formation of flexural-slip folds, layers maintain constant thickness, so for the fold to form, layers must bend. To accommodate the bending, each bed slips relative to its neighbor. The leftmost image is a scheme of the bending a stack of layers. The second part is a photo of a flexural-slip fold in eastern Ireland. The rightmost figure is a geologist’s sketch of that fold. The cross-section plane, the bed surface and the fold hinge are labeled on the sketch. Beds protrude from a horizontal surface."/>
          <p:cNvPicPr>
            <a:picLocks noChangeAspect="1"/>
          </p:cNvPicPr>
          <p:nvPr/>
        </p:nvPicPr>
        <p:blipFill>
          <a:blip r:embed="rId3"/>
          <a:stretch>
            <a:fillRect/>
          </a:stretch>
        </p:blipFill>
        <p:spPr>
          <a:xfrm>
            <a:off x="304800" y="1842516"/>
            <a:ext cx="8534400" cy="27919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three parts. The leftmost image is a scheme that explains the formation of passive-flow folds. Different points along a line flow at different rates, so the layer becomes folded. But the layer’s thickness doesn’t stay constant during the folding. The photo of a passive-flow fold in northern Scotland is to the right of the scheme. The rightmost figure is a geologist’s sketch of that fold. The thickening in the hinge and thinning on the limb are labeled on the sketch."/>
          <p:cNvPicPr>
            <a:picLocks noChangeAspect="1"/>
          </p:cNvPicPr>
          <p:nvPr/>
        </p:nvPicPr>
        <p:blipFill>
          <a:blip r:embed="rId3"/>
          <a:stretch>
            <a:fillRect/>
          </a:stretch>
        </p:blipFill>
        <p:spPr>
          <a:xfrm>
            <a:off x="304800" y="1857755"/>
            <a:ext cx="8534400" cy="2761488"/>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a, b, c and d. Part a shows the process of the layer folding. If a layer is shortened along its length, it buckles. Part b shows a layer of rock. Two points X and Y (point Y is to the right of point X) are labeled on the figure. If the layer is sheared, one part of the layer moves over another part to produce a fold. After this process point Y is to the left of point X. Part c explains the formation a “ramp” in a rock. When layers move up and over step-shaped faults, they must bend into folds. The step, where the fault cuts layers, is the “ramp.” Part d explains the formation of a monocline. There is a layer with a pre-existing fault. Faulting at depth may push up a block of crust and cause overlying beds to bend into the monocline."/>
          <p:cNvPicPr>
            <a:picLocks noChangeAspect="1"/>
          </p:cNvPicPr>
          <p:nvPr/>
        </p:nvPicPr>
        <p:blipFill>
          <a:blip r:embed="rId3"/>
          <a:stretch>
            <a:fillRect/>
          </a:stretch>
        </p:blipFill>
        <p:spPr>
          <a:xfrm>
            <a:off x="308868" y="1641347"/>
            <a:ext cx="8526264" cy="3194304"/>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process of the layer folding. If a layer is shortened along its length, it buckles."/>
          <p:cNvPicPr>
            <a:picLocks noChangeAspect="1"/>
          </p:cNvPicPr>
          <p:nvPr/>
        </p:nvPicPr>
        <p:blipFill>
          <a:blip r:embed="rId3"/>
          <a:stretch>
            <a:fillRect/>
          </a:stretch>
        </p:blipFill>
        <p:spPr>
          <a:xfrm>
            <a:off x="304800" y="1848611"/>
            <a:ext cx="8534400" cy="2779776"/>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layer of rock. Two points X and Y (point Y is to the right of point X) are labeled on the figure. If the layer is sheared, one part of the layer moves over another part to produce a fold. After this process point Y is to the left of point X."/>
          <p:cNvPicPr>
            <a:picLocks noChangeAspect="1"/>
          </p:cNvPicPr>
          <p:nvPr/>
        </p:nvPicPr>
        <p:blipFill>
          <a:blip r:embed="rId3"/>
          <a:stretch>
            <a:fillRect/>
          </a:stretch>
        </p:blipFill>
        <p:spPr>
          <a:xfrm>
            <a:off x="304800" y="1443227"/>
            <a:ext cx="8534400" cy="3590544"/>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process of the “ramp” formation in a rock. When layers move up and over step-shaped faults, they must bend into folds. The step, where the fault cuts layers, is the “ramp.”"/>
          <p:cNvPicPr>
            <a:picLocks noChangeAspect="1"/>
          </p:cNvPicPr>
          <p:nvPr/>
        </p:nvPicPr>
        <p:blipFill>
          <a:blip r:embed="rId3"/>
          <a:stretch>
            <a:fillRect/>
          </a:stretch>
        </p:blipFill>
        <p:spPr>
          <a:xfrm>
            <a:off x="304800" y="1821179"/>
            <a:ext cx="8534400" cy="283464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layer with a pre-existing fault. Faulting at depth may push up a block of crust and cause overlying beds to bend into a monocline."/>
          <p:cNvPicPr>
            <a:picLocks noChangeAspect="1"/>
          </p:cNvPicPr>
          <p:nvPr/>
        </p:nvPicPr>
        <p:blipFill>
          <a:blip r:embed="rId3"/>
          <a:stretch>
            <a:fillRect/>
          </a:stretch>
        </p:blipFill>
        <p:spPr>
          <a:xfrm>
            <a:off x="304800" y="1653539"/>
            <a:ext cx="8534400" cy="3169920"/>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atellite photo shows eroded folds of a collisional orogen. Ridges consist of durable sandstone bed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ring deformation, rocks can undergo one or more types of the changes. There are parts a, b, and c. A change in location (displacement) is shown in part a. For example, a slip on a fault transported the rock down from where it was deposited. There is greenschist of more than 2.7 billion years old on one side of the rock and quartzite of about 2.2 billion years old on the other side. A change in orientation (rotation around an axis) is shown in part b. As an example consider the rock with the tilted beds. They were horizontal when deposited. A change in shape (distortion) is shown in part c. As an example consider distorted beds. The beds were once horizontal and of constant thickness. They are now distorted."/>
          <p:cNvPicPr>
            <a:picLocks noChangeAspect="1"/>
          </p:cNvPicPr>
          <p:nvPr/>
        </p:nvPicPr>
        <p:blipFill>
          <a:blip r:embed="rId3"/>
          <a:stretch>
            <a:fillRect/>
          </a:stretch>
        </p:blipFill>
        <p:spPr>
          <a:xfrm>
            <a:off x="1551432" y="318516"/>
            <a:ext cx="6041136" cy="5839968"/>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Part a shows a scheme of the development of tectonic foliation in rock. In an undeformed sandstone, the grains of quartz are spherical, and in an undeformed shale, clay flakes lie parallel to the bedding. After deformation quartz grains transform into tiny pancakes, and clay flakes recrystallize and undergo reorientation. Clay flakes become parallel to the slaty cleavage during deformation. After deformation the bedding looks like an arch, and the axial plane trace is vertical. Part b consists of a photo and a geologist’s sketch. The photo shows an example of the slaty cleavage exposed in a stream cut in New York. Relict bedding is still visible, but the rock breaks more easily on the cleavage. This cleavage formed in association with folding. The sketch shows that the bedding looks like an arch, and cleavage is parallel to the axial plane."/>
          <p:cNvPicPr>
            <a:picLocks noChangeAspect="1"/>
          </p:cNvPicPr>
          <p:nvPr/>
        </p:nvPicPr>
        <p:blipFill>
          <a:blip r:embed="rId3"/>
          <a:stretch>
            <a:fillRect/>
          </a:stretch>
        </p:blipFill>
        <p:spPr>
          <a:xfrm>
            <a:off x="304800" y="446532"/>
            <a:ext cx="8534400" cy="5583936"/>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an undeformed sandstone, the grains of quartz are spherical, and in an undeformed shale, clay flakes lie parallel to the bedding. After deformation quartz grains transform into tiny pancakes, and clay flakes recrystallize and undergo reorientation. Clay flakes become parallel to the slaty cleavage during deformation. After deformation the bedding looks like an arch, and the axial plane trace is vertical."/>
          <p:cNvPicPr>
            <a:picLocks noChangeAspect="1"/>
          </p:cNvPicPr>
          <p:nvPr/>
        </p:nvPicPr>
        <p:blipFill>
          <a:blip r:embed="rId3"/>
          <a:stretch>
            <a:fillRect/>
          </a:stretch>
        </p:blipFill>
        <p:spPr>
          <a:xfrm>
            <a:off x="304800" y="2138172"/>
            <a:ext cx="8534400" cy="2200656"/>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and a geologist’s sketch show an example of the slaty cleavage exposed in a stream cut in New York. Relict bedding is still visible, but the rock breaks more easily on the cleavage. This cleavage formed in association with folding. The sketch shows that the bedding looks like an arch, and the cleavage is parallel to the axial plane."/>
          <p:cNvPicPr>
            <a:picLocks noChangeAspect="1"/>
          </p:cNvPicPr>
          <p:nvPr/>
        </p:nvPicPr>
        <p:blipFill>
          <a:blip r:embed="rId3"/>
          <a:stretch>
            <a:fillRect/>
          </a:stretch>
        </p:blipFill>
        <p:spPr>
          <a:xfrm>
            <a:off x="304800" y="1543811"/>
            <a:ext cx="8534400" cy="338937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At some convergent margins, compression between the downgoing and overriding plates uplifts a mountain range in which volcanism occurs. There is a sketch of such shortening which is producing a fold-thrust belt in part a. Subduction may bring in exotic crustal blocks that collide and become incorporated in the orogen. Incoming exotic terrane, Active accretionary prism, Active arc, Older accreted terrane, Suture, Extinct arc, Fold-thrust belt are shown. A detailed cross section of a fold-thrust belt stretching from East to West is presented in part b. It is composed of many thrust sheets pushed to the right. The different colors represent different rock ages. There are Cenozoic clastics, Mesozoic clastics, Upper Paleozoic carbonates, Lower Paleozoic carbonates, Proterozoic clastics, and Precambrian basement. Detachment fault is labeled. Part c contains a photo of the Andes in Chile which formed along a convergent margin. "/>
          <p:cNvPicPr>
            <a:picLocks noChangeAspect="1"/>
          </p:cNvPicPr>
          <p:nvPr/>
        </p:nvPicPr>
        <p:blipFill>
          <a:blip r:embed="rId3"/>
          <a:stretch>
            <a:fillRect/>
          </a:stretch>
        </p:blipFill>
        <p:spPr>
          <a:xfrm>
            <a:off x="304800" y="684276"/>
            <a:ext cx="8534400" cy="5108448"/>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 some convergent margins, compression between the downgoing and overriding plates uplifts a mountain range in which volcanism occurs. There is a sketch of such shortening which is producing a fold-thrust belt. Subduction may bring in exotic crustal blocks that collide and become incorporated in the orogen. Incoming exotic terrane, Active accretionary prism, Active arc, Older accreted terrane, Suture, Extinct arc, Fold-thrust belt are shown."/>
          <p:cNvPicPr>
            <a:picLocks noChangeAspect="1"/>
          </p:cNvPicPr>
          <p:nvPr/>
        </p:nvPicPr>
        <p:blipFill>
          <a:blip r:embed="rId3"/>
          <a:stretch>
            <a:fillRect/>
          </a:stretch>
        </p:blipFill>
        <p:spPr>
          <a:xfrm>
            <a:off x="304800" y="1370076"/>
            <a:ext cx="8534400" cy="3736848"/>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tailed cross section of a fold-thrust belt stretching from East to West is shown, composed of many thrust sheets pushed to the right. The different colors represent different rock ages. There are Cenozoic clastics, Mesozoic clastics, Upper Paleozoic carbonates, Lower Paleozoic carbonates, Proterozoic clastics, and Precambrian basement. Detachment fault is labeled."/>
          <p:cNvPicPr>
            <a:picLocks noChangeAspect="1"/>
          </p:cNvPicPr>
          <p:nvPr/>
        </p:nvPicPr>
        <p:blipFill>
          <a:blip r:embed="rId3"/>
          <a:stretch>
            <a:fillRect/>
          </a:stretch>
        </p:blipFill>
        <p:spPr>
          <a:xfrm>
            <a:off x="304800" y="1482851"/>
            <a:ext cx="8534400" cy="3511296"/>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Andes in Chile formed along a convergent margin."/>
          <p:cNvPicPr>
            <a:picLocks noChangeAspect="1"/>
          </p:cNvPicPr>
          <p:nvPr/>
        </p:nvPicPr>
        <p:blipFill>
          <a:blip r:embed="rId3"/>
          <a:stretch>
            <a:fillRect/>
          </a:stretch>
        </p:blipFill>
        <p:spPr>
          <a:xfrm>
            <a:off x="2090927" y="318516"/>
            <a:ext cx="4962144" cy="5839968"/>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ring collision, intense compression generates fold-thrust belts on the margins of the orogeny. There parts a, b, c, and d. During collision, continents squeeze together and deform. Thrusting brings metamorphic rock up to shallower levels. Continental crust is shown in part a. Fold-thrust belt, Suture, Mountain range, Metamorphic rock, and Fold-thrust belt are marked. Geologists simulate collision in the laboratory using layers of colored sand. Dragging the left side of the model under the right produces structures and uplift, as shown in a sketch of a model in part b. Fault and fold are labeled. A photo of the Earth viewed from space is shown in part c. It’s clear that the Himalayas were uplifted when India collided and pushed into Asia. A map of western portion of the North American Cordillera is shown in part d. It consists of accreted terranes that attached to the continent during the Mesozoic. The Eastern edge of the North America Cordillera is shown. During docking, a distinct terrane called Wrangelia (highlighted in red) was sliced into pieces that were displaced by strike-slip faults. Accreted terranes, Wrangelia, and the North American Crust are separated with the terrane boundary."/>
          <p:cNvPicPr>
            <a:picLocks noChangeAspect="1"/>
          </p:cNvPicPr>
          <p:nvPr/>
        </p:nvPicPr>
        <p:blipFill>
          <a:blip r:embed="rId3"/>
          <a:stretch>
            <a:fillRect/>
          </a:stretch>
        </p:blipFill>
        <p:spPr>
          <a:xfrm>
            <a:off x="1240535" y="318516"/>
            <a:ext cx="6662928" cy="5839968"/>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ring collision, continents squeeze together and deform. Thrusting brings metamorphic rock up to shallower levels. Continental crust is shown. Fold-thrust belt, Suture, Mountain range, Metamorphic rock, and Fold-thrust belt are marked."/>
          <p:cNvPicPr>
            <a:picLocks noChangeAspect="1"/>
          </p:cNvPicPr>
          <p:nvPr/>
        </p:nvPicPr>
        <p:blipFill>
          <a:blip r:embed="rId3"/>
          <a:stretch>
            <a:fillRect/>
          </a:stretch>
        </p:blipFill>
        <p:spPr>
          <a:xfrm>
            <a:off x="304800" y="1345692"/>
            <a:ext cx="8534400" cy="3785616"/>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logists simulate collision in the laboratory using layers of colored sand. Dragging the left side of the model under the right produces structures and uplift, as shown in a sketch of a model. Fault and fold are labeled."/>
          <p:cNvPicPr>
            <a:picLocks noChangeAspect="1"/>
          </p:cNvPicPr>
          <p:nvPr/>
        </p:nvPicPr>
        <p:blipFill>
          <a:blip r:embed="rId3"/>
          <a:stretch>
            <a:fillRect/>
          </a:stretch>
        </p:blipFill>
        <p:spPr>
          <a:xfrm>
            <a:off x="304800" y="915923"/>
            <a:ext cx="8534400" cy="464515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nge in location (displacement) is shown. For example, a slip on a fault transported the rock down from where it was deposited. There is greenschist of more than 2.7 billion years old on one side of the rock and quartzite of about 2.2 billion years old on the other side."/>
          <p:cNvPicPr>
            <a:picLocks noChangeAspect="1"/>
          </p:cNvPicPr>
          <p:nvPr/>
        </p:nvPicPr>
        <p:blipFill>
          <a:blip r:embed="rId3"/>
          <a:stretch>
            <a:fillRect/>
          </a:stretch>
        </p:blipFill>
        <p:spPr>
          <a:xfrm>
            <a:off x="304800" y="1860803"/>
            <a:ext cx="8534400" cy="2755392"/>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ed from space, it’s clear that the Himalayas were uplifted when India collided and pushed into Asia."/>
          <p:cNvPicPr>
            <a:picLocks noChangeAspect="1"/>
          </p:cNvPicPr>
          <p:nvPr/>
        </p:nvPicPr>
        <p:blipFill>
          <a:blip r:embed="rId3"/>
          <a:stretch>
            <a:fillRect/>
          </a:stretch>
        </p:blipFill>
        <p:spPr>
          <a:xfrm>
            <a:off x="304800" y="842772"/>
            <a:ext cx="8534400" cy="4791456"/>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western portion of the North American Cordillera consists of accreted terranes that attached to the continent during the Mesozoic. The Eastern edge of the North America Cordillera is shown. During docking, a distinct terrane called Wrangelia (highlighted in red) was sliced into pieces that were displaced by strike-slip faults. Accreted terranes, Wrangelia, and the North American Crust are separated with the terrane boundary."/>
          <p:cNvPicPr>
            <a:picLocks noChangeAspect="1"/>
          </p:cNvPicPr>
          <p:nvPr/>
        </p:nvPicPr>
        <p:blipFill>
          <a:blip r:embed="rId3"/>
          <a:stretch>
            <a:fillRect/>
          </a:stretch>
        </p:blipFill>
        <p:spPr>
          <a:xfrm>
            <a:off x="2703576" y="318516"/>
            <a:ext cx="3736848" cy="5839968"/>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Mount Everest, Nepal"/>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inental rifts are places where continents are splitting in two. There are parts a and b. Rifting leads to the development of numerous narrow mountain ranges. Rift-margin mountains may also form. A sketch of it is displayed in part a. Basins are low areas that fill with sediment. Ranges are exposed fault-bounded blocks. Rift margins rise to form mountains. There are rotated fault block, detachment fault a magma chamber and a rift volcano. The Basin and Range Province of the western United States formed during Cenozoic rifting. Fault blocks and basins are marked in part b."/>
          <p:cNvPicPr>
            <a:picLocks noChangeAspect="1"/>
          </p:cNvPicPr>
          <p:nvPr/>
        </p:nvPicPr>
        <p:blipFill>
          <a:blip r:embed="rId3"/>
          <a:stretch>
            <a:fillRect/>
          </a:stretch>
        </p:blipFill>
        <p:spPr>
          <a:xfrm>
            <a:off x="2206751" y="318516"/>
            <a:ext cx="4730496" cy="5839968"/>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fting leads to the development of numerous narrow mountain ranges. Rift-margin mountains may also form. A sketch of it is displayed in part a. Basins are low areas that fill with sediment. Ranges are exposed fault-bounded blocks. Rift margins rise to form mountains. There are rotated fault block, detachment fault, a magma chamber and a rift volcano."/>
          <p:cNvPicPr>
            <a:picLocks noChangeAspect="1"/>
          </p:cNvPicPr>
          <p:nvPr/>
        </p:nvPicPr>
        <p:blipFill>
          <a:blip r:embed="rId3"/>
          <a:stretch>
            <a:fillRect/>
          </a:stretch>
        </p:blipFill>
        <p:spPr>
          <a:xfrm>
            <a:off x="304800" y="1275588"/>
            <a:ext cx="8534400" cy="3925824"/>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Basin and Range Province of the western United States formed during Cenozoic rifting. Fault blocks and basins are marked."/>
          <p:cNvPicPr>
            <a:picLocks noChangeAspect="1"/>
          </p:cNvPicPr>
          <p:nvPr/>
        </p:nvPicPr>
        <p:blipFill>
          <a:blip r:embed="rId3"/>
          <a:stretch>
            <a:fillRect/>
          </a:stretch>
        </p:blipFill>
        <p:spPr>
          <a:xfrm>
            <a:off x="304800" y="330707"/>
            <a:ext cx="8534400" cy="5815584"/>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ortant highlands of southern Asia, India and China are shown. The Ganges Plain, the Himalaya Mountains, small, north-south-trending rifts, Kathmandu, the suture between the Indian and Asian Plates, the Karakoram Range, the Tien Shan Mountains, the Tarim Basin, the Qaidam Basin, the Qilian Shan Mountains are in the sketch. The collision of India with Asia has uplifted the Himalayas and Tibet. Portions of China and Southeast Asia have slipped to the east to “escape” the collision. Faults in the central Asia have become active, causing the uplift of ranges such as the the Tien Shan. The development of large thrust faults has uplifted the curving Himalayan chain where Asia begins to thrust over India. India has pushed into Asia which is illustrated with an arrow. There are continental lithosphere components such as continental crust and lithospheric mantle. There is a scheme of thrust and normal faults motion at the Mount Everest (Sagarmatha). Region of thin lithospheric mantle between the Indian and Asian Plates and lithospheric mantle sinking into asthenosphere are shown."/>
          <p:cNvPicPr>
            <a:picLocks noChangeAspect="1"/>
          </p:cNvPicPr>
          <p:nvPr/>
        </p:nvPicPr>
        <p:blipFill>
          <a:blip r:embed="rId3"/>
          <a:stretch>
            <a:fillRect/>
          </a:stretch>
        </p:blipFill>
        <p:spPr>
          <a:xfrm>
            <a:off x="307231" y="565404"/>
            <a:ext cx="8529537" cy="5346191"/>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of the Andes. The lines indicate the velocity of the red dots relative to the interior of South America. The line at the yellow dot indicates relative plate motion of 7 centimeters per year. We can “see” the Andes shorten horizontally at a rate of a couple of centimeters per year, and we can “watch” as mountains along this convergent boundary rise by a couple of millimeters per year. The Nazca Plate, the South American Plate, and the Trench line are labeled."/>
          <p:cNvPicPr>
            <a:picLocks noChangeAspect="1"/>
          </p:cNvPicPr>
          <p:nvPr/>
        </p:nvPicPr>
        <p:blipFill>
          <a:blip r:embed="rId3"/>
          <a:stretch>
            <a:fillRect/>
          </a:stretch>
        </p:blipFill>
        <p:spPr>
          <a:xfrm>
            <a:off x="405384" y="318516"/>
            <a:ext cx="8333232" cy="5839968"/>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shows that metamorphic rocks and igneous rocks form in the internal zone of the range. Sediments fill a basin at the edge of the range. Rocks metamorphosed at depth move toward the surface on faults, due to plastic flow. Igneous pluton intrudes; contact metamorphism takes place around it. Erosion movement, older basement, and detachment are shown. Part b demonstrates that the sedimentary basin develops because the mountain range acts as a weight that pushes down the surface of the lithosphere. There is a sketch with an analogy where the weight (mountain belt) and a basin are shown."/>
          <p:cNvPicPr>
            <a:picLocks noChangeAspect="1"/>
          </p:cNvPicPr>
          <p:nvPr/>
        </p:nvPicPr>
        <p:blipFill>
          <a:blip r:embed="rId3"/>
          <a:stretch>
            <a:fillRect/>
          </a:stretch>
        </p:blipFill>
        <p:spPr>
          <a:xfrm>
            <a:off x="829055" y="318516"/>
            <a:ext cx="7485888" cy="5839968"/>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the internal zone of the range, metamorphic rocks and igneous rocks form. Sediments fill a basin at the edge of the range. Rocks metamorphosed at depth move toward the surface on faults, due to plastic flow. Igneous pluton intrudes; contact metamorphism takes place around it. Erosion movement, older basement, and detachment are shown."/>
          <p:cNvPicPr>
            <a:picLocks noChangeAspect="1"/>
          </p:cNvPicPr>
          <p:nvPr/>
        </p:nvPicPr>
        <p:blipFill>
          <a:blip r:embed="rId3"/>
          <a:stretch>
            <a:fillRect/>
          </a:stretch>
        </p:blipFill>
        <p:spPr>
          <a:xfrm>
            <a:off x="304800" y="1370076"/>
            <a:ext cx="8534400" cy="373684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nge in orientation (rotation around an axis) is shown. As an example consider the rock with the tilted beds. They were horizontal when deposited."/>
          <p:cNvPicPr>
            <a:picLocks noChangeAspect="1"/>
          </p:cNvPicPr>
          <p:nvPr/>
        </p:nvPicPr>
        <p:blipFill>
          <a:blip r:embed="rId3"/>
          <a:stretch>
            <a:fillRect/>
          </a:stretch>
        </p:blipFill>
        <p:spPr>
          <a:xfrm>
            <a:off x="304800" y="1778508"/>
            <a:ext cx="8534400" cy="2919984"/>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edimentary basin develops because the mountain range acts as a weight that pushes down the surface of the lithosphere. There is a sketch with an analogy where the weight (mountain belt) and a basin are shown."/>
          <p:cNvPicPr>
            <a:picLocks noChangeAspect="1"/>
          </p:cNvPicPr>
          <p:nvPr/>
        </p:nvPicPr>
        <p:blipFill>
          <a:blip r:embed="rId3"/>
          <a:stretch>
            <a:fillRect/>
          </a:stretch>
        </p:blipFill>
        <p:spPr>
          <a:xfrm>
            <a:off x="304800" y="1674876"/>
            <a:ext cx="8534400" cy="3127248"/>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The Himalayas as the world’s highest mountain range are shown in part a. The crust beneath them is almost twice the normal thickness. Mount Everest is labeled. Collision thickens the crust which is shown in part b. Asthenosphere, Lithospheric mantle, Moho, Crustal root are labeled in the sketch. Mountains form where the low-density crust is thicker. Part c illustrates this relationship in a bathtub model by lining up a row of floating blocks of different thickness—if all the blocks have the same density, the thicker blocks rise farther above water and protrude deeper below the surface. Because of isostasy, blocks of wood floating in water sink to a depth such that the mass of the water displaced is the same as the mass of the block."/>
          <p:cNvPicPr>
            <a:picLocks noChangeAspect="1"/>
          </p:cNvPicPr>
          <p:nvPr/>
        </p:nvPicPr>
        <p:blipFill>
          <a:blip r:embed="rId3"/>
          <a:stretch>
            <a:fillRect/>
          </a:stretch>
        </p:blipFill>
        <p:spPr>
          <a:xfrm>
            <a:off x="304800" y="629411"/>
            <a:ext cx="8534400" cy="5218176"/>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Himalayas are the world’s highest mountain range. The crust beneath them is almost twice the normal thickness. Mount Everest is labeled."/>
          <p:cNvPicPr>
            <a:picLocks noChangeAspect="1"/>
          </p:cNvPicPr>
          <p:nvPr/>
        </p:nvPicPr>
        <p:blipFill>
          <a:blip r:embed="rId3"/>
          <a:stretch>
            <a:fillRect/>
          </a:stretch>
        </p:blipFill>
        <p:spPr>
          <a:xfrm>
            <a:off x="304800" y="720851"/>
            <a:ext cx="8534400" cy="5035296"/>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lision thickens the crust. Asthenosphere, Lithospheric mantle, Moho, Crustal root are labeled in the sketch. Mountains form where the low-density crust is thicker."/>
          <p:cNvPicPr>
            <a:picLocks noChangeAspect="1"/>
          </p:cNvPicPr>
          <p:nvPr/>
        </p:nvPicPr>
        <p:blipFill>
          <a:blip r:embed="rId3"/>
          <a:stretch>
            <a:fillRect/>
          </a:stretch>
        </p:blipFill>
        <p:spPr>
          <a:xfrm>
            <a:off x="2005583" y="318516"/>
            <a:ext cx="5132832" cy="5839968"/>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c illustrates this relationship in a bathtub model by lining up a row of floating blocks of different thickness—if all the blocks have the same density, the thicker blocks rise farther above water and protrude deeper below the surface. Because of isostasy, blocks of wood floating in water sink to a depth in such a way that the mass of the water displaced is the same as the mass of the block."/>
          <p:cNvPicPr>
            <a:picLocks noChangeAspect="1"/>
          </p:cNvPicPr>
          <p:nvPr/>
        </p:nvPicPr>
        <p:blipFill>
          <a:blip r:embed="rId3"/>
          <a:stretch>
            <a:fillRect/>
          </a:stretch>
        </p:blipFill>
        <p:spPr>
          <a:xfrm>
            <a:off x="304800" y="1702308"/>
            <a:ext cx="8534400" cy="3072384"/>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moval of some or all of the lithospheric mantle from the base of a plate, therefore, causes the surface of the remaining lithosphere to rise to maintain isostasy, even if the thickness of the crustal component remains unchanged There are parts a and b. In part a after collision, the crust and lithospheric mantle have thickened. The lithospheric mantle root is like ballast, holding the surface of the crust down. Deep lithospheric mantle root is shown at lower mountains. A process called delamination is shown in part b. If the lithospheric mantle root detaches and sinks, the surface of the lithosphere may rise, like a ship offloading cargo. Delaminated lithosphere is shown at higher mountains. "/>
          <p:cNvPicPr>
            <a:picLocks noChangeAspect="1"/>
          </p:cNvPicPr>
          <p:nvPr/>
        </p:nvPicPr>
        <p:blipFill>
          <a:blip r:embed="rId3"/>
          <a:stretch>
            <a:fillRect/>
          </a:stretch>
        </p:blipFill>
        <p:spPr>
          <a:xfrm>
            <a:off x="304800" y="1662683"/>
            <a:ext cx="8534400" cy="3151632"/>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osion sculpts the rugged peaks of mountain ranges. In this example, from the Canadian Rockies, glaciers—which have since melted away—carved the major valleys. Landslides bring debris down the cliff faces. Eventually, rivers carry the debris away."/>
          <p:cNvPicPr>
            <a:picLocks noChangeAspect="1"/>
          </p:cNvPicPr>
          <p:nvPr/>
        </p:nvPicPr>
        <p:blipFill>
          <a:blip r:embed="rId3"/>
          <a:stretch>
            <a:fillRect/>
          </a:stretch>
        </p:blipFill>
        <p:spPr>
          <a:xfrm>
            <a:off x="304800" y="1571244"/>
            <a:ext cx="8534400" cy="3334512"/>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logists divide cratons into two provinces: shields, in which Precambrian metamorphic and igneous rocks crop out at the ground surface, and cratonic platforms, where a relatively thin layer of Phanerozoic sediment covers the Precambrian rocks. The North America’s craton consists of a shield, where Precambrian rock is exposed, and a platform, where Phanerozoic sedimentary rock covers the Precambrian. The North American Cordillera includes all mountains west of the craton. The Colorado Plateau is a cratonic region surrounded by mountains. The Rocky Mountains lie east and north of the Colorado Plateau. The Appalachians lie to the east of the craton. The coastal plain is a low area covered by Mesozoic and Cenozoic sediment. The Ouachita Mountains lie south of the craton."/>
          <p:cNvPicPr>
            <a:picLocks noChangeAspect="1"/>
          </p:cNvPicPr>
          <p:nvPr/>
        </p:nvPicPr>
        <p:blipFill>
          <a:blip r:embed="rId3"/>
          <a:stretch>
            <a:fillRect/>
          </a:stretch>
        </p:blipFill>
        <p:spPr>
          <a:xfrm>
            <a:off x="1057655" y="318516"/>
            <a:ext cx="7028688" cy="5839968"/>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the cratonic platform, the pattern of contacts between stratigraphic formations defines regional domes and basins. These are broad areas that gradually sank or rose, respectively, over geologic time. There are parts a and b. A geologic map of the U.S. mid-continent platform region showing the locations of basins and domes is given in part a. The map is divided by zones of different colors which mean the Cretaceous-Tertiary, the Permian, the Pennsylvanian, the Mississippian, the Devonian, the Silurian, the Ordovician, the Cambrian, and the Precambrian basements. The Appalachian Mountains with the Mountain front are marked. The Wisconsin Arch, the Michigan Basin, the Illinois Basin, the Cincinnati Arch, the Appalachian Basin, the Ozark Dome, the Nashville Dome, and the Coastal plain are shown in the map. The Precambrian basement is deeper beneath basins and closer to the surface in arches and domes. A cross section showing how strata thin toward the crest of a dome and thicken toward the center of a basin is given in part b. The cross section is vertically exaggerated. This cross section symbolically represents the Ozark dome and Illinois basin. Dome, basin, ground, basement, and fault are illustrated."/>
          <p:cNvPicPr>
            <a:picLocks noChangeAspect="1"/>
          </p:cNvPicPr>
          <p:nvPr/>
        </p:nvPicPr>
        <p:blipFill>
          <a:blip r:embed="rId3"/>
          <a:stretch>
            <a:fillRect/>
          </a:stretch>
        </p:blipFill>
        <p:spPr>
          <a:xfrm>
            <a:off x="1237488" y="318516"/>
            <a:ext cx="6669024" cy="5839968"/>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eologic map of the U.S. mid-continent platform region is showing the locations of basins and domes. The map is divided by zones of different colors which mean the Cretaceous-Tertiary, the Permian, the Pennsylvanian, the Mississippian, the Devonian, the Silurian, the Ordovician, the Cambrian, and the Precambrian basements. The Appalachian Mountains with the Mountain front are marked. The Wisconsin Arch, the Michigan Basin, the Illinois Basin, the Cincinnati Arch, the Appalachian Basin, the Ozark Dome, the Nashville Dome, and the Coastal plain are shown in the map. The Precambrian basement is deeper beneath basins and closer to the surface in arches and domes."/>
          <p:cNvPicPr>
            <a:picLocks noChangeAspect="1"/>
          </p:cNvPicPr>
          <p:nvPr/>
        </p:nvPicPr>
        <p:blipFill>
          <a:blip r:embed="rId3"/>
          <a:stretch>
            <a:fillRect/>
          </a:stretch>
        </p:blipFill>
        <p:spPr>
          <a:xfrm>
            <a:off x="2819400" y="318516"/>
            <a:ext cx="3505200" cy="583996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153</TotalTime>
  <Words>4761</Words>
  <Application>Microsoft Office PowerPoint</Application>
  <PresentationFormat>On-screen Show (4:3)</PresentationFormat>
  <Paragraphs>302</Paragraphs>
  <Slides>101</Slides>
  <Notes>100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101</vt:i4>
      </vt:variant>
    </vt:vector>
  </HeadingPairs>
  <TitlesOfParts>
    <vt:vector size="109"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47</cp:revision>
  <dcterms:created xsi:type="dcterms:W3CDTF">2016-02-25T07:10:51Z</dcterms:created>
  <dcterms:modified xsi:type="dcterms:W3CDTF">2016-04-14T22:15:07Z</dcterms:modified>
  <cp:category/>
</cp:coreProperties>
</file>