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3" r:id="rId1"/>
  </p:sldMasterIdLst>
  <p:notesMasterIdLst>
    <p:notesMasterId r:id="rId56"/>
  </p:notesMasterIdLst>
  <p:sldIdLst>
    <p:sldId id="258" r:id="rId2"/>
    <p:sldId id="305"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5" r:id="rId19"/>
    <p:sldId id="274" r:id="rId20"/>
    <p:sldId id="276" r:id="rId21"/>
    <p:sldId id="277" r:id="rId22"/>
    <p:sldId id="278" r:id="rId23"/>
    <p:sldId id="279" r:id="rId24"/>
    <p:sldId id="280" r:id="rId25"/>
    <p:sldId id="281" r:id="rId26"/>
    <p:sldId id="282" r:id="rId27"/>
    <p:sldId id="283" r:id="rId28"/>
    <p:sldId id="284" r:id="rId29"/>
    <p:sldId id="307" r:id="rId30"/>
    <p:sldId id="285" r:id="rId31"/>
    <p:sldId id="286" r:id="rId32"/>
    <p:sldId id="287" r:id="rId33"/>
    <p:sldId id="288" r:id="rId34"/>
    <p:sldId id="289" r:id="rId35"/>
    <p:sldId id="290" r:id="rId36"/>
    <p:sldId id="291" r:id="rId37"/>
    <p:sldId id="292" r:id="rId38"/>
    <p:sldId id="308" r:id="rId39"/>
    <p:sldId id="293" r:id="rId40"/>
    <p:sldId id="294" r:id="rId41"/>
    <p:sldId id="295" r:id="rId42"/>
    <p:sldId id="296" r:id="rId43"/>
    <p:sldId id="309" r:id="rId44"/>
    <p:sldId id="297" r:id="rId45"/>
    <p:sldId id="306" r:id="rId46"/>
    <p:sldId id="298" r:id="rId47"/>
    <p:sldId id="299" r:id="rId48"/>
    <p:sldId id="300" r:id="rId49"/>
    <p:sldId id="301" r:id="rId50"/>
    <p:sldId id="302" r:id="rId51"/>
    <p:sldId id="303" r:id="rId52"/>
    <p:sldId id="304" r:id="rId53"/>
    <p:sldId id="310" r:id="rId54"/>
    <p:sldId id="311" r:id="rId55"/>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1AA"/>
    <a:srgbClr val="E88C2A"/>
    <a:srgbClr val="D63F22"/>
    <a:srgbClr val="D22F21"/>
    <a:srgbClr val="EEEFEE"/>
    <a:srgbClr val="006486"/>
    <a:srgbClr val="00688D"/>
    <a:srgbClr val="C14824"/>
    <a:srgbClr val="008B9F"/>
    <a:srgbClr val="504C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01" autoAdjust="0"/>
    <p:restoredTop sz="90929"/>
  </p:normalViewPr>
  <p:slideViewPr>
    <p:cSldViewPr>
      <p:cViewPr varScale="1">
        <p:scale>
          <a:sx n="97" d="100"/>
          <a:sy n="97" d="100"/>
        </p:scale>
        <p:origin x="84" y="22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56" d="100"/>
          <a:sy n="156" d="100"/>
        </p:scale>
        <p:origin x="-564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075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075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075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075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5C856FE-FC20-6448-904C-C4DA41A45E6B}" type="slidenum">
              <a:rPr lang="en-US"/>
              <a:pPr/>
              <a:t>‹#›</a:t>
            </a:fld>
            <a:endParaRPr lang="en-US"/>
          </a:p>
        </p:txBody>
      </p:sp>
    </p:spTree>
    <p:extLst>
      <p:ext uri="{BB962C8B-B14F-4D97-AF65-F5344CB8AC3E}">
        <p14:creationId xmlns:p14="http://schemas.microsoft.com/office/powerpoint/2010/main" val="364109106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mn-ea"/>
        <a:cs typeface="+mn-cs"/>
      </a:defRPr>
    </a:lvl1pPr>
    <a:lvl2pPr marL="457200" algn="l" rtl="0" fontAlgn="base">
      <a:spcBef>
        <a:spcPct val="30000"/>
      </a:spcBef>
      <a:spcAft>
        <a:spcPct val="0"/>
      </a:spcAft>
      <a:defRPr sz="1200" kern="1200">
        <a:solidFill>
          <a:schemeClr val="tx1"/>
        </a:solidFill>
        <a:latin typeface="Times" charset="0"/>
        <a:ea typeface="ＭＳ Ｐゴシック" charset="-128"/>
        <a:cs typeface="+mn-cs"/>
      </a:defRPr>
    </a:lvl2pPr>
    <a:lvl3pPr marL="914400" algn="l" rtl="0" fontAlgn="base">
      <a:spcBef>
        <a:spcPct val="30000"/>
      </a:spcBef>
      <a:spcAft>
        <a:spcPct val="0"/>
      </a:spcAft>
      <a:defRPr sz="1200" kern="1200">
        <a:solidFill>
          <a:schemeClr val="tx1"/>
        </a:solidFill>
        <a:latin typeface="Times" charset="0"/>
        <a:ea typeface="ＭＳ Ｐゴシック" charset="-128"/>
        <a:cs typeface="+mn-cs"/>
      </a:defRPr>
    </a:lvl3pPr>
    <a:lvl4pPr marL="1371600" algn="l" rtl="0" fontAlgn="base">
      <a:spcBef>
        <a:spcPct val="30000"/>
      </a:spcBef>
      <a:spcAft>
        <a:spcPct val="0"/>
      </a:spcAft>
      <a:defRPr sz="1200" kern="1200">
        <a:solidFill>
          <a:schemeClr val="tx1"/>
        </a:solidFill>
        <a:latin typeface="Times" charset="0"/>
        <a:ea typeface="ＭＳ Ｐゴシック" charset="-128"/>
        <a:cs typeface="+mn-cs"/>
      </a:defRPr>
    </a:lvl4pPr>
    <a:lvl5pPr marL="1828800" algn="l" rtl="0" fontAlgn="base">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5C856FE-FC20-6448-904C-C4DA41A45E6B}" type="slidenum">
              <a:rPr lang="en-US" smtClean="0"/>
              <a:pPr/>
              <a:t>1</a:t>
            </a:fld>
            <a:endParaRPr lang="en-US"/>
          </a:p>
        </p:txBody>
      </p:sp>
    </p:spTree>
    <p:extLst>
      <p:ext uri="{BB962C8B-B14F-4D97-AF65-F5344CB8AC3E}">
        <p14:creationId xmlns:p14="http://schemas.microsoft.com/office/powerpoint/2010/main" val="3201848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10.2 </a:t>
            </a:r>
            <a:r>
              <a:rPr lang="en-US" dirty="0" smtClean="0"/>
              <a:t> Interpreting the geologic history of a region, using geologic principles as a guide.</a:t>
            </a:r>
          </a:p>
          <a:p>
            <a:r>
              <a:rPr lang="en-US" dirty="0" smtClean="0"/>
              <a:t>(a) Geologic principles help us unravel the sequence of events leading to the development of the features shown above. Layers 1 to 7 were deposited first. Intrusion of the sill came next, followed by folding, intrusion of the granite </a:t>
            </a:r>
            <a:r>
              <a:rPr lang="en-US" dirty="0" err="1" smtClean="0"/>
              <a:t>pluton</a:t>
            </a:r>
            <a:r>
              <a:rPr lang="en-US" dirty="0" smtClean="0"/>
              <a:t>, faulting, intrusion of the dike, and erosion. (</a:t>
            </a:r>
            <a:r>
              <a:rPr lang="en-US" dirty="0" err="1" smtClean="0"/>
              <a:t>b</a:t>
            </a:r>
            <a:r>
              <a:rPr lang="en-US" dirty="0" smtClean="0"/>
              <a:t>) The sequence of geologic events leading to the geology shown above.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10</a:t>
            </a:fld>
            <a:endParaRPr lang="en-US"/>
          </a:p>
        </p:txBody>
      </p:sp>
    </p:spTree>
    <p:extLst>
      <p:ext uri="{BB962C8B-B14F-4D97-AF65-F5344CB8AC3E}">
        <p14:creationId xmlns:p14="http://schemas.microsoft.com/office/powerpoint/2010/main" val="1881750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10.2a </a:t>
            </a:r>
            <a:r>
              <a:rPr lang="en-US" dirty="0" smtClean="0"/>
              <a:t> Interpreting the geologic history of a region, using geologic principles as a guide.</a:t>
            </a:r>
          </a:p>
          <a:p>
            <a:r>
              <a:rPr lang="en-US" dirty="0" smtClean="0"/>
              <a:t>(a) Geologic principles help us unravel the sequence of events leading to the development of the features shown above. Layers 1 to 7 were deposited first. Intrusion of the sill came next, followed by folding, intrusion of the granite </a:t>
            </a:r>
            <a:r>
              <a:rPr lang="en-US" dirty="0" err="1" smtClean="0"/>
              <a:t>pluton</a:t>
            </a:r>
            <a:r>
              <a:rPr lang="en-US" dirty="0" smtClean="0"/>
              <a:t>, faulting, intrusion of the dike, and erosion.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11</a:t>
            </a:fld>
            <a:endParaRPr lang="en-US"/>
          </a:p>
        </p:txBody>
      </p:sp>
    </p:spTree>
    <p:extLst>
      <p:ext uri="{BB962C8B-B14F-4D97-AF65-F5344CB8AC3E}">
        <p14:creationId xmlns:p14="http://schemas.microsoft.com/office/powerpoint/2010/main" val="1543296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10.2b </a:t>
            </a:r>
            <a:r>
              <a:rPr lang="en-US" dirty="0" smtClean="0"/>
              <a:t> Interpreting the geologic history of a region, using geologic principles as a guide.</a:t>
            </a:r>
          </a:p>
          <a:p>
            <a:r>
              <a:rPr lang="en-US" dirty="0" smtClean="0"/>
              <a:t>(</a:t>
            </a:r>
            <a:r>
              <a:rPr lang="en-US" dirty="0" err="1" smtClean="0"/>
              <a:t>b</a:t>
            </a:r>
            <a:r>
              <a:rPr lang="en-US" dirty="0" smtClean="0"/>
              <a:t>) The sequence of geologic events leading to the geology shown above.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12</a:t>
            </a:fld>
            <a:endParaRPr lang="en-US"/>
          </a:p>
        </p:txBody>
      </p:sp>
    </p:spTree>
    <p:extLst>
      <p:ext uri="{BB962C8B-B14F-4D97-AF65-F5344CB8AC3E}">
        <p14:creationId xmlns:p14="http://schemas.microsoft.com/office/powerpoint/2010/main" val="4059029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10.3 </a:t>
            </a:r>
            <a:r>
              <a:rPr lang="en-US" dirty="0" smtClean="0"/>
              <a:t> The principle of fossil succession.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13</a:t>
            </a:fld>
            <a:endParaRPr lang="en-US"/>
          </a:p>
        </p:txBody>
      </p:sp>
    </p:spTree>
    <p:extLst>
      <p:ext uri="{BB962C8B-B14F-4D97-AF65-F5344CB8AC3E}">
        <p14:creationId xmlns:p14="http://schemas.microsoft.com/office/powerpoint/2010/main" val="2667286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10.4</a:t>
            </a:r>
            <a:r>
              <a:rPr lang="en-US" dirty="0" smtClean="0"/>
              <a:t>  The unconformity at </a:t>
            </a:r>
            <a:r>
              <a:rPr lang="en-US" dirty="0" err="1" smtClean="0"/>
              <a:t>Siccar</a:t>
            </a:r>
            <a:r>
              <a:rPr lang="en-US" dirty="0" smtClean="0"/>
              <a:t> Point, Scotland.</a:t>
            </a:r>
          </a:p>
          <a:p>
            <a:r>
              <a:rPr lang="en-US" dirty="0" smtClean="0"/>
              <a:t>(a) </a:t>
            </a:r>
            <a:r>
              <a:rPr lang="en-US" dirty="0" err="1" smtClean="0"/>
              <a:t>Siccar</a:t>
            </a:r>
            <a:r>
              <a:rPr lang="en-US" dirty="0" smtClean="0"/>
              <a:t> Point juts out into the North Sea. (</a:t>
            </a:r>
            <a:r>
              <a:rPr lang="en-US" dirty="0" err="1" smtClean="0"/>
              <a:t>b</a:t>
            </a:r>
            <a:r>
              <a:rPr lang="en-US" dirty="0" smtClean="0"/>
              <a:t>) The layers above were deposited long after the beds below had been tilted. (</a:t>
            </a:r>
            <a:r>
              <a:rPr lang="en-US" dirty="0" err="1" smtClean="0"/>
              <a:t>c</a:t>
            </a:r>
            <a:r>
              <a:rPr lang="en-US" dirty="0" smtClean="0"/>
              <a:t>) The contact between the two units is an unconformity.</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14</a:t>
            </a:fld>
            <a:endParaRPr lang="en-US"/>
          </a:p>
        </p:txBody>
      </p:sp>
    </p:spTree>
    <p:extLst>
      <p:ext uri="{BB962C8B-B14F-4D97-AF65-F5344CB8AC3E}">
        <p14:creationId xmlns:p14="http://schemas.microsoft.com/office/powerpoint/2010/main" val="737966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10.4a</a:t>
            </a:r>
            <a:r>
              <a:rPr lang="en-US" dirty="0" smtClean="0"/>
              <a:t>  The unconformity at </a:t>
            </a:r>
            <a:r>
              <a:rPr lang="en-US" dirty="0" err="1" smtClean="0"/>
              <a:t>Siccar</a:t>
            </a:r>
            <a:r>
              <a:rPr lang="en-US" dirty="0" smtClean="0"/>
              <a:t> Point, Scotland.</a:t>
            </a:r>
          </a:p>
          <a:p>
            <a:r>
              <a:rPr lang="en-US" dirty="0" smtClean="0"/>
              <a:t>(a) </a:t>
            </a:r>
            <a:r>
              <a:rPr lang="en-US" dirty="0" err="1" smtClean="0"/>
              <a:t>Siccar</a:t>
            </a:r>
            <a:r>
              <a:rPr lang="en-US" dirty="0" smtClean="0"/>
              <a:t> Point juts out into the North Sea.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15</a:t>
            </a:fld>
            <a:endParaRPr lang="en-US"/>
          </a:p>
        </p:txBody>
      </p:sp>
    </p:spTree>
    <p:extLst>
      <p:ext uri="{BB962C8B-B14F-4D97-AF65-F5344CB8AC3E}">
        <p14:creationId xmlns:p14="http://schemas.microsoft.com/office/powerpoint/2010/main" val="35338616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10.4b</a:t>
            </a:r>
            <a:r>
              <a:rPr lang="en-US" dirty="0" smtClean="0"/>
              <a:t>  The unconformity at </a:t>
            </a:r>
            <a:r>
              <a:rPr lang="en-US" dirty="0" err="1" smtClean="0"/>
              <a:t>Siccar</a:t>
            </a:r>
            <a:r>
              <a:rPr lang="en-US" dirty="0" smtClean="0"/>
              <a:t> Point, Scotland.</a:t>
            </a:r>
          </a:p>
          <a:p>
            <a:r>
              <a:rPr lang="en-US" dirty="0" smtClean="0"/>
              <a:t>(</a:t>
            </a:r>
            <a:r>
              <a:rPr lang="en-US" dirty="0" err="1" smtClean="0"/>
              <a:t>b</a:t>
            </a:r>
            <a:r>
              <a:rPr lang="en-US" dirty="0" smtClean="0"/>
              <a:t>) The layers above were deposited long after the beds below had been tilted.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16</a:t>
            </a:fld>
            <a:endParaRPr lang="en-US"/>
          </a:p>
        </p:txBody>
      </p:sp>
    </p:spTree>
    <p:extLst>
      <p:ext uri="{BB962C8B-B14F-4D97-AF65-F5344CB8AC3E}">
        <p14:creationId xmlns:p14="http://schemas.microsoft.com/office/powerpoint/2010/main" val="7532742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10.4c</a:t>
            </a:r>
            <a:r>
              <a:rPr lang="en-US" dirty="0" smtClean="0"/>
              <a:t>  The unconformity at </a:t>
            </a:r>
            <a:r>
              <a:rPr lang="en-US" dirty="0" err="1" smtClean="0"/>
              <a:t>Siccar</a:t>
            </a:r>
            <a:r>
              <a:rPr lang="en-US" dirty="0" smtClean="0"/>
              <a:t> Point, Scotland.</a:t>
            </a:r>
          </a:p>
          <a:p>
            <a:r>
              <a:rPr lang="en-US" dirty="0" smtClean="0"/>
              <a:t>(</a:t>
            </a:r>
            <a:r>
              <a:rPr lang="en-US" dirty="0" err="1" smtClean="0"/>
              <a:t>c</a:t>
            </a:r>
            <a:r>
              <a:rPr lang="en-US" dirty="0" smtClean="0"/>
              <a:t>) The contact between the two units is an unconformity.</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17</a:t>
            </a:fld>
            <a:endParaRPr lang="en-US"/>
          </a:p>
        </p:txBody>
      </p:sp>
    </p:spTree>
    <p:extLst>
      <p:ext uri="{BB962C8B-B14F-4D97-AF65-F5344CB8AC3E}">
        <p14:creationId xmlns:p14="http://schemas.microsoft.com/office/powerpoint/2010/main" val="2936677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10.5a-c</a:t>
            </a:r>
            <a:r>
              <a:rPr lang="en-US" dirty="0" smtClean="0"/>
              <a:t>  The three kinds of unconformities and their formation.</a:t>
            </a:r>
          </a:p>
          <a:p>
            <a:r>
              <a:rPr lang="en-US" dirty="0" smtClean="0"/>
              <a:t>(a) An angular unconformity: (1) layers undergo folding; (2) erosion produces a flat surface; (3) sea level rises and new layers of sediment accumulate. (</a:t>
            </a:r>
            <a:r>
              <a:rPr lang="en-US" dirty="0" err="1" smtClean="0"/>
              <a:t>b</a:t>
            </a:r>
            <a:r>
              <a:rPr lang="en-US" dirty="0" smtClean="0"/>
              <a:t>) A nonconformity: (1) a </a:t>
            </a:r>
            <a:r>
              <a:rPr lang="en-US" dirty="0" err="1" smtClean="0"/>
              <a:t>pluton</a:t>
            </a:r>
            <a:r>
              <a:rPr lang="en-US" dirty="0" smtClean="0"/>
              <a:t> intrudes; (2) erosion cuts down into the crystalline rock; (3) new sedimentary layers accumulate above the erosion surface. (</a:t>
            </a:r>
            <a:r>
              <a:rPr lang="en-US" dirty="0" err="1" smtClean="0"/>
              <a:t>c</a:t>
            </a:r>
            <a:r>
              <a:rPr lang="en-US" dirty="0" smtClean="0"/>
              <a:t>) A </a:t>
            </a:r>
            <a:r>
              <a:rPr lang="en-US" dirty="0" err="1" smtClean="0"/>
              <a:t>disconformity</a:t>
            </a:r>
            <a:r>
              <a:rPr lang="en-US" dirty="0" smtClean="0"/>
              <a:t>: (1) layers of sediment accumulate; (2) sea level drops and an erosion surface forms; (3) sea level rises and new sedimentary layers accumulate.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18</a:t>
            </a:fld>
            <a:endParaRPr lang="en-US"/>
          </a:p>
        </p:txBody>
      </p:sp>
    </p:spTree>
    <p:extLst>
      <p:ext uri="{BB962C8B-B14F-4D97-AF65-F5344CB8AC3E}">
        <p14:creationId xmlns:p14="http://schemas.microsoft.com/office/powerpoint/2010/main" val="16014200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10.5a</a:t>
            </a:r>
            <a:r>
              <a:rPr lang="en-US" dirty="0" smtClean="0"/>
              <a:t>  The three kinds of unconformities and their formation.</a:t>
            </a:r>
          </a:p>
          <a:p>
            <a:r>
              <a:rPr lang="en-US" dirty="0" smtClean="0"/>
              <a:t>(a) An angular unconformity: (1) layers undergo folding; (2) erosion produces a flat surface; (3) sea level rises and new layers of sediment accumulate.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19</a:t>
            </a:fld>
            <a:endParaRPr lang="en-US"/>
          </a:p>
        </p:txBody>
      </p:sp>
    </p:spTree>
    <p:extLst>
      <p:ext uri="{BB962C8B-B14F-4D97-AF65-F5344CB8AC3E}">
        <p14:creationId xmlns:p14="http://schemas.microsoft.com/office/powerpoint/2010/main" val="299882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view from an airplane window of the Colorado Plateau region in Arizona and Utah reveals layer upon layer of strata deposited long ago and now exposed by erosion. These layers preserve a record of Earth’s very long history.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a:t>
            </a:fld>
            <a:endParaRPr lang="en-US"/>
          </a:p>
        </p:txBody>
      </p:sp>
    </p:spTree>
    <p:extLst>
      <p:ext uri="{BB962C8B-B14F-4D97-AF65-F5344CB8AC3E}">
        <p14:creationId xmlns:p14="http://schemas.microsoft.com/office/powerpoint/2010/main" val="30383274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10.5b</a:t>
            </a:r>
            <a:r>
              <a:rPr lang="en-US" dirty="0" smtClean="0"/>
              <a:t>  The three kinds of unconformities and their formation.</a:t>
            </a:r>
          </a:p>
          <a:p>
            <a:r>
              <a:rPr lang="en-US" dirty="0" smtClean="0"/>
              <a:t>(</a:t>
            </a:r>
            <a:r>
              <a:rPr lang="en-US" dirty="0" err="1" smtClean="0"/>
              <a:t>b</a:t>
            </a:r>
            <a:r>
              <a:rPr lang="en-US" dirty="0" smtClean="0"/>
              <a:t>) A nonconformity: (1) a </a:t>
            </a:r>
            <a:r>
              <a:rPr lang="en-US" dirty="0" err="1" smtClean="0"/>
              <a:t>pluton</a:t>
            </a:r>
            <a:r>
              <a:rPr lang="en-US" dirty="0" smtClean="0"/>
              <a:t> intrudes; (2) erosion cuts down into the crystalline rock; (3) new sedimentary layers accumulate above the erosion surface.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20</a:t>
            </a:fld>
            <a:endParaRPr lang="en-US"/>
          </a:p>
        </p:txBody>
      </p:sp>
    </p:spTree>
    <p:extLst>
      <p:ext uri="{BB962C8B-B14F-4D97-AF65-F5344CB8AC3E}">
        <p14:creationId xmlns:p14="http://schemas.microsoft.com/office/powerpoint/2010/main" val="393079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10.5c</a:t>
            </a:r>
            <a:r>
              <a:rPr lang="en-US" dirty="0" smtClean="0"/>
              <a:t>  The three kinds of unconformities and their formation.</a:t>
            </a:r>
          </a:p>
          <a:p>
            <a:r>
              <a:rPr lang="en-US" dirty="0" smtClean="0"/>
              <a:t>(</a:t>
            </a:r>
            <a:r>
              <a:rPr lang="en-US" dirty="0" err="1" smtClean="0"/>
              <a:t>c</a:t>
            </a:r>
            <a:r>
              <a:rPr lang="en-US" dirty="0" smtClean="0"/>
              <a:t>) A </a:t>
            </a:r>
            <a:r>
              <a:rPr lang="en-US" dirty="0" err="1" smtClean="0"/>
              <a:t>disconformity</a:t>
            </a:r>
            <a:r>
              <a:rPr lang="en-US" dirty="0" smtClean="0"/>
              <a:t>: (1) layers of sediment accumulate; (2) sea level drops and an erosion surface forms; (3) sea level rises and new sedimentary layers accumulate.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21</a:t>
            </a:fld>
            <a:endParaRPr lang="en-US"/>
          </a:p>
        </p:txBody>
      </p:sp>
    </p:spTree>
    <p:extLst>
      <p:ext uri="{BB962C8B-B14F-4D97-AF65-F5344CB8AC3E}">
        <p14:creationId xmlns:p14="http://schemas.microsoft.com/office/powerpoint/2010/main" val="3879040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10.5d  </a:t>
            </a:r>
            <a:r>
              <a:rPr lang="en-US" dirty="0" smtClean="0"/>
              <a:t>The three kinds of unconformities and their formation.</a:t>
            </a:r>
          </a:p>
          <a:p>
            <a:r>
              <a:rPr lang="en-US" dirty="0" smtClean="0"/>
              <a:t>(</a:t>
            </a:r>
            <a:r>
              <a:rPr lang="en-US" dirty="0" err="1" smtClean="0"/>
              <a:t>d</a:t>
            </a:r>
            <a:r>
              <a:rPr lang="en-US" dirty="0" smtClean="0"/>
              <a:t>) This road cut in Utah shows a sand-filled channel cut down into floodplain mud. The mud was exposed between floods, and a soil formed on it. When later buried, all the sediment turned into rock; the channel floor is now a </a:t>
            </a:r>
            <a:r>
              <a:rPr lang="en-US" dirty="0" err="1" smtClean="0"/>
              <a:t>disconformity</a:t>
            </a:r>
            <a:r>
              <a:rPr lang="en-US" dirty="0" smtClean="0"/>
              <a:t>, and the ancient soil is now a </a:t>
            </a:r>
            <a:r>
              <a:rPr lang="en-US" dirty="0" err="1" smtClean="0"/>
              <a:t>paleosol</a:t>
            </a:r>
            <a:r>
              <a:rPr lang="en-US" dirty="0" smtClean="0"/>
              <a:t>. Note that the channel cut across the </a:t>
            </a:r>
            <a:r>
              <a:rPr lang="en-US" dirty="0" err="1" smtClean="0"/>
              <a:t>paleosol</a:t>
            </a:r>
            <a:r>
              <a:rPr lang="en-US" dirty="0" smtClean="0"/>
              <a:t>. The </a:t>
            </a:r>
            <a:r>
              <a:rPr lang="en-US" dirty="0" err="1" smtClean="0"/>
              <a:t>paleosol</a:t>
            </a:r>
            <a:r>
              <a:rPr lang="en-US" dirty="0" smtClean="0"/>
              <a:t> also represents a </a:t>
            </a:r>
            <a:r>
              <a:rPr lang="en-US" dirty="0" err="1" smtClean="0"/>
              <a:t>disconformity</a:t>
            </a:r>
            <a:r>
              <a:rPr lang="en-US" dirty="0" smtClean="0"/>
              <a:t>, a time during which deposition did not occur.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22</a:t>
            </a:fld>
            <a:endParaRPr lang="en-US"/>
          </a:p>
        </p:txBody>
      </p:sp>
    </p:spTree>
    <p:extLst>
      <p:ext uri="{BB962C8B-B14F-4D97-AF65-F5344CB8AC3E}">
        <p14:creationId xmlns:p14="http://schemas.microsoft.com/office/powerpoint/2010/main" val="1874763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10.6 </a:t>
            </a:r>
            <a:r>
              <a:rPr lang="en-US" dirty="0" smtClean="0"/>
              <a:t> The </a:t>
            </a:r>
            <a:r>
              <a:rPr lang="en-US" dirty="0" err="1" smtClean="0"/>
              <a:t>stratigraphic</a:t>
            </a:r>
            <a:r>
              <a:rPr lang="en-US" dirty="0" smtClean="0"/>
              <a:t> column and </a:t>
            </a:r>
            <a:r>
              <a:rPr lang="en-US" dirty="0" err="1" smtClean="0"/>
              <a:t>stratigraphic</a:t>
            </a:r>
            <a:r>
              <a:rPr lang="en-US" dirty="0" smtClean="0"/>
              <a:t> formation: examples from the Grand Canyon in Arizona.</a:t>
            </a:r>
          </a:p>
          <a:p>
            <a:r>
              <a:rPr lang="en-US" dirty="0" smtClean="0"/>
              <a:t>(a) The walls of the Grand Canyon expose several formations. The distant cliff face (highlighted with white lines) exposes several formations, indicated in the sketch on the right. (</a:t>
            </a:r>
            <a:r>
              <a:rPr lang="en-US" dirty="0" err="1" smtClean="0"/>
              <a:t>b</a:t>
            </a:r>
            <a:r>
              <a:rPr lang="en-US" dirty="0" smtClean="0"/>
              <a:t>) A formalized </a:t>
            </a:r>
            <a:r>
              <a:rPr lang="en-US" dirty="0" err="1" smtClean="0"/>
              <a:t>stratigraphic</a:t>
            </a:r>
            <a:r>
              <a:rPr lang="en-US" dirty="0" smtClean="0"/>
              <a:t> column for strata of the Grand Canyon. The vertical scale indicates unit thickness. Patterns represent different rock types. The </a:t>
            </a:r>
            <a:r>
              <a:rPr lang="en-US" dirty="0" err="1" smtClean="0"/>
              <a:t>Unkar</a:t>
            </a:r>
            <a:r>
              <a:rPr lang="en-US" dirty="0" smtClean="0"/>
              <a:t> Group is one of three units that together comprise the Grand Canyon </a:t>
            </a:r>
            <a:r>
              <a:rPr lang="en-US" dirty="0" err="1" smtClean="0"/>
              <a:t>Supergroup</a:t>
            </a:r>
            <a:r>
              <a:rPr lang="en-US" dirty="0" smtClean="0"/>
              <a:t>. (</a:t>
            </a:r>
            <a:r>
              <a:rPr lang="en-US" dirty="0" err="1" smtClean="0"/>
              <a:t>c</a:t>
            </a:r>
            <a:r>
              <a:rPr lang="en-US" dirty="0" smtClean="0"/>
              <a:t>) Because of unconformities, the strata represent only a partial record of geologic time. This chart, with a time scale on the vertical axis, shows large gaps in the record.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23</a:t>
            </a:fld>
            <a:endParaRPr lang="en-US"/>
          </a:p>
        </p:txBody>
      </p:sp>
    </p:spTree>
    <p:extLst>
      <p:ext uri="{BB962C8B-B14F-4D97-AF65-F5344CB8AC3E}">
        <p14:creationId xmlns:p14="http://schemas.microsoft.com/office/powerpoint/2010/main" val="56308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10.6a </a:t>
            </a:r>
            <a:r>
              <a:rPr lang="en-US" dirty="0" smtClean="0"/>
              <a:t> The </a:t>
            </a:r>
            <a:r>
              <a:rPr lang="en-US" dirty="0" err="1" smtClean="0"/>
              <a:t>stratigraphic</a:t>
            </a:r>
            <a:r>
              <a:rPr lang="en-US" dirty="0" smtClean="0"/>
              <a:t> column and </a:t>
            </a:r>
            <a:r>
              <a:rPr lang="en-US" dirty="0" err="1" smtClean="0"/>
              <a:t>stratigraphic</a:t>
            </a:r>
            <a:r>
              <a:rPr lang="en-US" dirty="0" smtClean="0"/>
              <a:t> formation: examples from the Grand Canyon in Arizona.</a:t>
            </a:r>
          </a:p>
          <a:p>
            <a:r>
              <a:rPr lang="en-US" dirty="0" smtClean="0"/>
              <a:t>(a) The walls of the Grand Canyon expose several formations. The distant cliff face (highlighted with white lines) exposes several formations, indicated in the sketch on the right.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24</a:t>
            </a:fld>
            <a:endParaRPr lang="en-US"/>
          </a:p>
        </p:txBody>
      </p:sp>
    </p:spTree>
    <p:extLst>
      <p:ext uri="{BB962C8B-B14F-4D97-AF65-F5344CB8AC3E}">
        <p14:creationId xmlns:p14="http://schemas.microsoft.com/office/powerpoint/2010/main" val="29264652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10.6b–</a:t>
            </a:r>
            <a:r>
              <a:rPr lang="en-US" b="1" dirty="0" err="1" smtClean="0"/>
              <a:t>c</a:t>
            </a:r>
            <a:r>
              <a:rPr lang="en-US" b="1" dirty="0" smtClean="0"/>
              <a:t> </a:t>
            </a:r>
            <a:r>
              <a:rPr lang="en-US" dirty="0" smtClean="0"/>
              <a:t> The </a:t>
            </a:r>
            <a:r>
              <a:rPr lang="en-US" dirty="0" err="1" smtClean="0"/>
              <a:t>stratigraphic</a:t>
            </a:r>
            <a:r>
              <a:rPr lang="en-US" dirty="0" smtClean="0"/>
              <a:t> column and </a:t>
            </a:r>
            <a:r>
              <a:rPr lang="en-US" dirty="0" err="1" smtClean="0"/>
              <a:t>stratigraphic</a:t>
            </a:r>
            <a:r>
              <a:rPr lang="en-US" dirty="0" smtClean="0"/>
              <a:t> formation: examples from the Grand Canyon in Arizona.</a:t>
            </a:r>
          </a:p>
          <a:p>
            <a:r>
              <a:rPr lang="en-US" dirty="0" smtClean="0"/>
              <a:t>(</a:t>
            </a:r>
            <a:r>
              <a:rPr lang="en-US" dirty="0" err="1" smtClean="0"/>
              <a:t>b</a:t>
            </a:r>
            <a:r>
              <a:rPr lang="en-US" dirty="0" smtClean="0"/>
              <a:t>) A formalized </a:t>
            </a:r>
            <a:r>
              <a:rPr lang="en-US" dirty="0" err="1" smtClean="0"/>
              <a:t>stratigraphic</a:t>
            </a:r>
            <a:r>
              <a:rPr lang="en-US" dirty="0" smtClean="0"/>
              <a:t> column for strata of the Grand Canyon. The vertical scale indicates unit thickness. Patterns represent different rock types. The </a:t>
            </a:r>
            <a:r>
              <a:rPr lang="en-US" dirty="0" err="1" smtClean="0"/>
              <a:t>Unkar</a:t>
            </a:r>
            <a:r>
              <a:rPr lang="en-US" dirty="0" smtClean="0"/>
              <a:t> Group is one of three units that together comprise the Grand Canyon </a:t>
            </a:r>
            <a:r>
              <a:rPr lang="en-US" dirty="0" err="1" smtClean="0"/>
              <a:t>Supergroup</a:t>
            </a:r>
            <a:r>
              <a:rPr lang="en-US" dirty="0" smtClean="0"/>
              <a:t>. (</a:t>
            </a:r>
            <a:r>
              <a:rPr lang="en-US" dirty="0" err="1" smtClean="0"/>
              <a:t>c</a:t>
            </a:r>
            <a:r>
              <a:rPr lang="en-US" dirty="0" smtClean="0"/>
              <a:t>) Because of unconformities, the strata represent only a partial record of geologic time. This chart, with a time scale on the vertical axis, shows large gaps in the record.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25</a:t>
            </a:fld>
            <a:endParaRPr lang="en-US"/>
          </a:p>
        </p:txBody>
      </p:sp>
    </p:spTree>
    <p:extLst>
      <p:ext uri="{BB962C8B-B14F-4D97-AF65-F5344CB8AC3E}">
        <p14:creationId xmlns:p14="http://schemas.microsoft.com/office/powerpoint/2010/main" val="19964126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10.7 </a:t>
            </a:r>
            <a:r>
              <a:rPr lang="en-US" dirty="0" smtClean="0"/>
              <a:t> The principles of correlation.</a:t>
            </a:r>
          </a:p>
          <a:p>
            <a:r>
              <a:rPr lang="en-US" dirty="0" smtClean="0"/>
              <a:t>(a) </a:t>
            </a:r>
            <a:r>
              <a:rPr lang="en-US" dirty="0" err="1" smtClean="0"/>
              <a:t>Stratigraphic</a:t>
            </a:r>
            <a:r>
              <a:rPr lang="en-US" dirty="0" smtClean="0"/>
              <a:t> columns can be correlated by matching rock types (</a:t>
            </a:r>
            <a:r>
              <a:rPr lang="en-US" dirty="0" err="1" smtClean="0"/>
              <a:t>lithologic</a:t>
            </a:r>
            <a:r>
              <a:rPr lang="en-US" dirty="0" smtClean="0"/>
              <a:t> correlation). The Hamilton Conglomerate is a marker horizon. Because some strata pinch out, Column C contains unconformities. Fossil correlation indicates that the youngest beds in C are </a:t>
            </a:r>
            <a:r>
              <a:rPr lang="en-US" dirty="0" err="1" smtClean="0"/>
              <a:t>Santuit</a:t>
            </a:r>
            <a:r>
              <a:rPr lang="en-US" dirty="0" smtClean="0"/>
              <a:t> Sandstone. (</a:t>
            </a:r>
            <a:r>
              <a:rPr lang="en-US" dirty="0" err="1" smtClean="0"/>
              <a:t>b</a:t>
            </a:r>
            <a:r>
              <a:rPr lang="en-US" dirty="0" smtClean="0"/>
              <a:t>) At the time of deposition, locations A, B, and C (which correlate with the columns in part a) were in different parts of a basin. The basin floor was subsiding fastest at 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26</a:t>
            </a:fld>
            <a:endParaRPr lang="en-US"/>
          </a:p>
        </p:txBody>
      </p:sp>
    </p:spTree>
    <p:extLst>
      <p:ext uri="{BB962C8B-B14F-4D97-AF65-F5344CB8AC3E}">
        <p14:creationId xmlns:p14="http://schemas.microsoft.com/office/powerpoint/2010/main" val="1649392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10.7a </a:t>
            </a:r>
            <a:r>
              <a:rPr lang="en-US" dirty="0" smtClean="0"/>
              <a:t> The principles of correlation.</a:t>
            </a:r>
          </a:p>
          <a:p>
            <a:r>
              <a:rPr lang="en-US" dirty="0" smtClean="0"/>
              <a:t>(a) </a:t>
            </a:r>
            <a:r>
              <a:rPr lang="en-US" dirty="0" err="1" smtClean="0"/>
              <a:t>Stratigraphic</a:t>
            </a:r>
            <a:r>
              <a:rPr lang="en-US" dirty="0" smtClean="0"/>
              <a:t> columns can be correlated by matching rock types (</a:t>
            </a:r>
            <a:r>
              <a:rPr lang="en-US" dirty="0" err="1" smtClean="0"/>
              <a:t>lithologic</a:t>
            </a:r>
            <a:r>
              <a:rPr lang="en-US" dirty="0" smtClean="0"/>
              <a:t> correlation). The Hamilton Conglomerate is a marker horizon. Because some strata pinch out, Column C contains unconformities. Fossil correlation indicates that the youngest beds in C are </a:t>
            </a:r>
            <a:r>
              <a:rPr lang="en-US" dirty="0" err="1" smtClean="0"/>
              <a:t>Santuit</a:t>
            </a:r>
            <a:r>
              <a:rPr lang="en-US" dirty="0" smtClean="0"/>
              <a:t> Sandstone.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27</a:t>
            </a:fld>
            <a:endParaRPr lang="en-US"/>
          </a:p>
        </p:txBody>
      </p:sp>
    </p:spTree>
    <p:extLst>
      <p:ext uri="{BB962C8B-B14F-4D97-AF65-F5344CB8AC3E}">
        <p14:creationId xmlns:p14="http://schemas.microsoft.com/office/powerpoint/2010/main" val="178306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10.7b </a:t>
            </a:r>
            <a:r>
              <a:rPr lang="en-US" dirty="0" smtClean="0"/>
              <a:t> The principles of correlation.</a:t>
            </a:r>
          </a:p>
          <a:p>
            <a:r>
              <a:rPr lang="en-US" dirty="0" smtClean="0"/>
              <a:t>(</a:t>
            </a:r>
            <a:r>
              <a:rPr lang="en-US" dirty="0" err="1" smtClean="0"/>
              <a:t>b</a:t>
            </a:r>
            <a:r>
              <a:rPr lang="en-US" dirty="0" smtClean="0"/>
              <a:t>) At the time of deposition, locations A, B, and C (which correlate with the columns in part a) were in different parts of a basin. The basin floor was subsiding fastest at A.</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28</a:t>
            </a:fld>
            <a:endParaRPr lang="en-US"/>
          </a:p>
        </p:txBody>
      </p:sp>
    </p:spTree>
    <p:extLst>
      <p:ext uri="{BB962C8B-B14F-4D97-AF65-F5344CB8AC3E}">
        <p14:creationId xmlns:p14="http://schemas.microsoft.com/office/powerpoint/2010/main" val="42402822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GRAND CANYON,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29</a:t>
            </a:fld>
            <a:endParaRPr lang="en-US"/>
          </a:p>
        </p:txBody>
      </p:sp>
    </p:spTree>
    <p:extLst>
      <p:ext uri="{BB962C8B-B14F-4D97-AF65-F5344CB8AC3E}">
        <p14:creationId xmlns:p14="http://schemas.microsoft.com/office/powerpoint/2010/main" val="264764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10.1a</a:t>
            </a:r>
            <a:r>
              <a:rPr lang="en-US" dirty="0" smtClean="0"/>
              <a:t>  Examples of the major geologic principles.</a:t>
            </a:r>
          </a:p>
          <a:p>
            <a:r>
              <a:rPr lang="en-US" dirty="0" smtClean="0"/>
              <a:t>(a) </a:t>
            </a:r>
            <a:r>
              <a:rPr lang="en-US" dirty="0" err="1" smtClean="0"/>
              <a:t>Uniformitarianism</a:t>
            </a:r>
            <a:r>
              <a:rPr lang="en-US" dirty="0" smtClean="0"/>
              <a:t>: The processes that form cracks in the dried-up mud puddle on the left also formed the </a:t>
            </a:r>
            <a:r>
              <a:rPr lang="en-US" dirty="0" err="1" smtClean="0"/>
              <a:t>mudcracks</a:t>
            </a:r>
            <a:r>
              <a:rPr lang="en-US" dirty="0" smtClean="0"/>
              <a:t> preserved in the ancient, solid rock on the right. We can see the ancient </a:t>
            </a:r>
            <a:r>
              <a:rPr lang="en-US" dirty="0" err="1" smtClean="0"/>
              <a:t>mudcracks</a:t>
            </a:r>
            <a:r>
              <a:rPr lang="en-US" dirty="0" smtClean="0"/>
              <a:t> because erosion removed the adjacent bed.</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a:t>
            </a:fld>
            <a:endParaRPr lang="en-US"/>
          </a:p>
        </p:txBody>
      </p:sp>
    </p:spTree>
    <p:extLst>
      <p:ext uri="{BB962C8B-B14F-4D97-AF65-F5344CB8AC3E}">
        <p14:creationId xmlns:p14="http://schemas.microsoft.com/office/powerpoint/2010/main" val="33359488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10.8  </a:t>
            </a:r>
            <a:r>
              <a:rPr lang="en-US" dirty="0" smtClean="0"/>
              <a:t>A geologic map depicts the distribution of rock units and structures.</a:t>
            </a:r>
          </a:p>
          <a:p>
            <a:r>
              <a:rPr lang="en-US" dirty="0" smtClean="0"/>
              <a:t>(a) A block diagram provides a three-dimensional representation. Here we see an angular unconformity over folded strata. (</a:t>
            </a:r>
            <a:r>
              <a:rPr lang="en-US" dirty="0" err="1" smtClean="0"/>
              <a:t>b</a:t>
            </a:r>
            <a:r>
              <a:rPr lang="en-US" dirty="0" smtClean="0"/>
              <a:t>) A geologic map shows the distribution of units. Contacts occur between units. Note that the map also shows geologic structures. (</a:t>
            </a:r>
            <a:r>
              <a:rPr lang="en-US" dirty="0" err="1" smtClean="0"/>
              <a:t>c</a:t>
            </a:r>
            <a:r>
              <a:rPr lang="en-US" dirty="0" smtClean="0"/>
              <a:t>) A geologic map of California indicates that the state is underlain by many different rock units. Granite underlies the Sierras, and Quaternary sediments underlie the Great Valley. The black lines are fault traces. (</a:t>
            </a:r>
            <a:r>
              <a:rPr lang="en-US" dirty="0" err="1" smtClean="0"/>
              <a:t>d</a:t>
            </a:r>
            <a:r>
              <a:rPr lang="en-US" dirty="0" smtClean="0"/>
              <a:t>) A modern digital geologic map, displayed on a three-dimensional land surface and linked to cross sections showing geological relationships underground. Each color is a different unit.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30</a:t>
            </a:fld>
            <a:endParaRPr lang="en-US"/>
          </a:p>
        </p:txBody>
      </p:sp>
    </p:spTree>
    <p:extLst>
      <p:ext uri="{BB962C8B-B14F-4D97-AF65-F5344CB8AC3E}">
        <p14:creationId xmlns:p14="http://schemas.microsoft.com/office/powerpoint/2010/main" val="2138744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10.8a  </a:t>
            </a:r>
            <a:r>
              <a:rPr lang="en-US" dirty="0" smtClean="0"/>
              <a:t>A geologic map depicts the distribution of rock units and structures.</a:t>
            </a:r>
          </a:p>
          <a:p>
            <a:r>
              <a:rPr lang="en-US" dirty="0" smtClean="0"/>
              <a:t>(a) A block diagram provides a three-dimensional representation. Here we see an angular unconformity over folded strata.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31</a:t>
            </a:fld>
            <a:endParaRPr lang="en-US"/>
          </a:p>
        </p:txBody>
      </p:sp>
    </p:spTree>
    <p:extLst>
      <p:ext uri="{BB962C8B-B14F-4D97-AF65-F5344CB8AC3E}">
        <p14:creationId xmlns:p14="http://schemas.microsoft.com/office/powerpoint/2010/main" val="21857619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10.8b  </a:t>
            </a:r>
            <a:r>
              <a:rPr lang="en-US" dirty="0" smtClean="0"/>
              <a:t>A geologic map depicts the distribution of rock units and structures.</a:t>
            </a:r>
          </a:p>
          <a:p>
            <a:r>
              <a:rPr lang="en-US" dirty="0" smtClean="0"/>
              <a:t>(</a:t>
            </a:r>
            <a:r>
              <a:rPr lang="en-US" dirty="0" err="1" smtClean="0"/>
              <a:t>b</a:t>
            </a:r>
            <a:r>
              <a:rPr lang="en-US" dirty="0" smtClean="0"/>
              <a:t>) A geologic map shows the distribution of units. Contacts occur between units. Note that the map also shows geologic structures.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32</a:t>
            </a:fld>
            <a:endParaRPr lang="en-US"/>
          </a:p>
        </p:txBody>
      </p:sp>
    </p:spTree>
    <p:extLst>
      <p:ext uri="{BB962C8B-B14F-4D97-AF65-F5344CB8AC3E}">
        <p14:creationId xmlns:p14="http://schemas.microsoft.com/office/powerpoint/2010/main" val="421568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10.8c  </a:t>
            </a:r>
            <a:r>
              <a:rPr lang="en-US" dirty="0" smtClean="0"/>
              <a:t>A geologic map depicts the distribution of rock units and structures.</a:t>
            </a:r>
          </a:p>
          <a:p>
            <a:r>
              <a:rPr lang="en-US" dirty="0" smtClean="0"/>
              <a:t>(</a:t>
            </a:r>
            <a:r>
              <a:rPr lang="en-US" dirty="0" err="1" smtClean="0"/>
              <a:t>c</a:t>
            </a:r>
            <a:r>
              <a:rPr lang="en-US" dirty="0" smtClean="0"/>
              <a:t>) A geologic map of California indicates that the state is underlain by many different rock units. Granite underlies the Sierras, and Quaternary sediments underlie the Great Valley. The black lines are fault traces.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33</a:t>
            </a:fld>
            <a:endParaRPr lang="en-US"/>
          </a:p>
        </p:txBody>
      </p:sp>
    </p:spTree>
    <p:extLst>
      <p:ext uri="{BB962C8B-B14F-4D97-AF65-F5344CB8AC3E}">
        <p14:creationId xmlns:p14="http://schemas.microsoft.com/office/powerpoint/2010/main" val="38567606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10.8d  </a:t>
            </a:r>
            <a:r>
              <a:rPr lang="en-US" dirty="0" smtClean="0"/>
              <a:t>A geologic map depicts the distribution of rock units and structures.</a:t>
            </a:r>
          </a:p>
          <a:p>
            <a:r>
              <a:rPr lang="en-US" dirty="0" smtClean="0"/>
              <a:t>(</a:t>
            </a:r>
            <a:r>
              <a:rPr lang="en-US" dirty="0" err="1" smtClean="0"/>
              <a:t>d</a:t>
            </a:r>
            <a:r>
              <a:rPr lang="en-US" dirty="0" smtClean="0"/>
              <a:t>) A modern digital geologic map, displayed on a three-dimensional land surface and linked to cross sections showing geological relationships underground. Each color is a different unit.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34</a:t>
            </a:fld>
            <a:endParaRPr lang="en-US"/>
          </a:p>
        </p:txBody>
      </p:sp>
    </p:spTree>
    <p:extLst>
      <p:ext uri="{BB962C8B-B14F-4D97-AF65-F5344CB8AC3E}">
        <p14:creationId xmlns:p14="http://schemas.microsoft.com/office/powerpoint/2010/main" val="2854777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10.9 </a:t>
            </a:r>
            <a:r>
              <a:rPr lang="en-US" dirty="0" smtClean="0"/>
              <a:t> Global correlation of strata led to the development of the geologic column. (Not to scale.)</a:t>
            </a:r>
          </a:p>
          <a:p>
            <a:r>
              <a:rPr lang="en-US" dirty="0" smtClean="0"/>
              <a:t>(a) Each of these small columns represents the </a:t>
            </a:r>
            <a:r>
              <a:rPr lang="en-US" dirty="0" err="1" smtClean="0"/>
              <a:t>stratigraphy</a:t>
            </a:r>
            <a:r>
              <a:rPr lang="en-US" dirty="0" smtClean="0"/>
              <a:t> at a given location. By correlating these columns, geologists determined their relative ages, filled in the gaps in the record, and produced the geologic column. (</a:t>
            </a:r>
            <a:r>
              <a:rPr lang="en-US" dirty="0" err="1" smtClean="0"/>
              <a:t>b</a:t>
            </a:r>
            <a:r>
              <a:rPr lang="en-US" dirty="0" smtClean="0"/>
              <a:t>) By correlation, the strata from localities around the world were stacked in a chart representing geologic time to create the geologic column. Geologists assigned names to time intervals, but since the column was built without knowledge of numerical ages, it does not depict the duration of these intervals. Subdivisions of eons in the Precambrian are not shown. The Hadean is not shown because rocks do not preserve a record of it.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35</a:t>
            </a:fld>
            <a:endParaRPr lang="en-US"/>
          </a:p>
        </p:txBody>
      </p:sp>
    </p:spTree>
    <p:extLst>
      <p:ext uri="{BB962C8B-B14F-4D97-AF65-F5344CB8AC3E}">
        <p14:creationId xmlns:p14="http://schemas.microsoft.com/office/powerpoint/2010/main" val="3216240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10.9a </a:t>
            </a:r>
            <a:r>
              <a:rPr lang="en-US" dirty="0" smtClean="0"/>
              <a:t> Global correlation of strata led to the development of the geologic column. (Not to scale.)</a:t>
            </a:r>
          </a:p>
          <a:p>
            <a:r>
              <a:rPr lang="en-US" dirty="0" smtClean="0"/>
              <a:t>(a) Each of these small columns represents the </a:t>
            </a:r>
            <a:r>
              <a:rPr lang="en-US" dirty="0" err="1" smtClean="0"/>
              <a:t>stratigraphy</a:t>
            </a:r>
            <a:r>
              <a:rPr lang="en-US" dirty="0" smtClean="0"/>
              <a:t> at a given location. By correlating these columns, geologists determined their relative ages, filled in the gaps in the record, and produced the geologic column.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36</a:t>
            </a:fld>
            <a:endParaRPr lang="en-US"/>
          </a:p>
        </p:txBody>
      </p:sp>
    </p:spTree>
    <p:extLst>
      <p:ext uri="{BB962C8B-B14F-4D97-AF65-F5344CB8AC3E}">
        <p14:creationId xmlns:p14="http://schemas.microsoft.com/office/powerpoint/2010/main" val="23713611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10.9b </a:t>
            </a:r>
            <a:r>
              <a:rPr lang="en-US" dirty="0" smtClean="0"/>
              <a:t> Global correlation of strata led to the development of the geologic column. (Not to scale.)</a:t>
            </a:r>
          </a:p>
          <a:p>
            <a:r>
              <a:rPr lang="en-US" dirty="0" smtClean="0"/>
              <a:t>(</a:t>
            </a:r>
            <a:r>
              <a:rPr lang="en-US" dirty="0" err="1" smtClean="0"/>
              <a:t>b</a:t>
            </a:r>
            <a:r>
              <a:rPr lang="en-US" dirty="0" smtClean="0"/>
              <a:t>) By correlation, the strata from localities around the world were stacked in a chart representing geologic time to create the geologic column. Geologists assigned names to time intervals, but since the column was built without knowledge of numerical ages, it does not depict the duration of these intervals. Subdivisions of eons in the Precambrian are not shown. The Hadean is not shown because rocks do not preserve a record of it.</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37</a:t>
            </a:fld>
            <a:endParaRPr lang="en-US"/>
          </a:p>
        </p:txBody>
      </p:sp>
    </p:spTree>
    <p:extLst>
      <p:ext uri="{BB962C8B-B14F-4D97-AF65-F5344CB8AC3E}">
        <p14:creationId xmlns:p14="http://schemas.microsoft.com/office/powerpoint/2010/main" val="356719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SEE FOR YOURSELF…</a:t>
            </a:r>
          </a:p>
          <a:p>
            <a:r>
              <a:rPr lang="en-US" dirty="0" smtClean="0"/>
              <a:t>VERMILION CLIFFS, ARIZONA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38</a:t>
            </a:fld>
            <a:endParaRPr lang="en-US"/>
          </a:p>
        </p:txBody>
      </p:sp>
    </p:spTree>
    <p:extLst>
      <p:ext uri="{BB962C8B-B14F-4D97-AF65-F5344CB8AC3E}">
        <p14:creationId xmlns:p14="http://schemas.microsoft.com/office/powerpoint/2010/main" val="3370707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10.10</a:t>
            </a:r>
            <a:r>
              <a:rPr lang="en-US" dirty="0" smtClean="0"/>
              <a:t>  Life evolution in the context of the geologic column. The Earth formed at the beginning of the Hadean Eon.</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39</a:t>
            </a:fld>
            <a:endParaRPr lang="en-US"/>
          </a:p>
        </p:txBody>
      </p:sp>
    </p:spTree>
    <p:extLst>
      <p:ext uri="{BB962C8B-B14F-4D97-AF65-F5344CB8AC3E}">
        <p14:creationId xmlns:p14="http://schemas.microsoft.com/office/powerpoint/2010/main" val="911480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10.1b</a:t>
            </a:r>
            <a:r>
              <a:rPr lang="en-US" dirty="0" smtClean="0"/>
              <a:t>  Examples of the major geologic principles.</a:t>
            </a:r>
          </a:p>
          <a:p>
            <a:r>
              <a:rPr lang="en-US" dirty="0" smtClean="0"/>
              <a:t>(</a:t>
            </a:r>
            <a:r>
              <a:rPr lang="en-US" dirty="0" err="1" smtClean="0"/>
              <a:t>b</a:t>
            </a:r>
            <a:r>
              <a:rPr lang="en-US" dirty="0" smtClean="0"/>
              <a:t>) Original horizontality: Gravity causes sediments to accumulate in horizontal sheets.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a:t>
            </a:fld>
            <a:endParaRPr lang="en-US"/>
          </a:p>
        </p:txBody>
      </p:sp>
    </p:spTree>
    <p:extLst>
      <p:ext uri="{BB962C8B-B14F-4D97-AF65-F5344CB8AC3E}">
        <p14:creationId xmlns:p14="http://schemas.microsoft.com/office/powerpoint/2010/main" val="23123798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10.11</a:t>
            </a:r>
            <a:r>
              <a:rPr lang="en-US" dirty="0" smtClean="0"/>
              <a:t>  Correlation of strata among the national parks of Arizona and Utah.</a:t>
            </a:r>
          </a:p>
          <a:p>
            <a:r>
              <a:rPr lang="en-US" dirty="0" smtClean="0"/>
              <a:t>(a) Different intervals of geologic time are represented by the strata of different parks. (</a:t>
            </a:r>
            <a:r>
              <a:rPr lang="en-US" dirty="0" err="1" smtClean="0"/>
              <a:t>b</a:t>
            </a:r>
            <a:r>
              <a:rPr lang="en-US" dirty="0" smtClean="0"/>
              <a:t>) This cross-section sketch (vertically exaggerated) shows how the </a:t>
            </a:r>
            <a:r>
              <a:rPr lang="en-US" dirty="0" err="1" smtClean="0"/>
              <a:t>Phanerozoic</a:t>
            </a:r>
            <a:r>
              <a:rPr lang="en-US" dirty="0" smtClean="0"/>
              <a:t> strata cover the basement of the Colorado Plateau region. Faults cut and warp these strata, and canyons cut into them. The dashed black line in the inset map represents the cross section seen in the art above.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40</a:t>
            </a:fld>
            <a:endParaRPr lang="en-US"/>
          </a:p>
        </p:txBody>
      </p:sp>
    </p:spTree>
    <p:extLst>
      <p:ext uri="{BB962C8B-B14F-4D97-AF65-F5344CB8AC3E}">
        <p14:creationId xmlns:p14="http://schemas.microsoft.com/office/powerpoint/2010/main" val="20212731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10.11a</a:t>
            </a:r>
            <a:r>
              <a:rPr lang="en-US" dirty="0" smtClean="0"/>
              <a:t>  Correlation of strata among the national parks of Arizona and Utah.</a:t>
            </a:r>
          </a:p>
          <a:p>
            <a:r>
              <a:rPr lang="en-US" dirty="0" smtClean="0"/>
              <a:t>(a) Different intervals of geologic time are represented by the strata of different parks.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41</a:t>
            </a:fld>
            <a:endParaRPr lang="en-US"/>
          </a:p>
        </p:txBody>
      </p:sp>
    </p:spTree>
    <p:extLst>
      <p:ext uri="{BB962C8B-B14F-4D97-AF65-F5344CB8AC3E}">
        <p14:creationId xmlns:p14="http://schemas.microsoft.com/office/powerpoint/2010/main" val="6516937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10.11b</a:t>
            </a:r>
            <a:r>
              <a:rPr lang="en-US" dirty="0" smtClean="0"/>
              <a:t>  Correlation of strata among the national parks of Arizona and Utah.</a:t>
            </a:r>
          </a:p>
          <a:p>
            <a:r>
              <a:rPr lang="en-US" dirty="0" smtClean="0"/>
              <a:t>(</a:t>
            </a:r>
            <a:r>
              <a:rPr lang="en-US" dirty="0" err="1" smtClean="0"/>
              <a:t>b</a:t>
            </a:r>
            <a:r>
              <a:rPr lang="en-US" dirty="0" smtClean="0"/>
              <a:t>) This cross-section sketch (vertically exaggerated) shows how the </a:t>
            </a:r>
            <a:r>
              <a:rPr lang="en-US" dirty="0" err="1" smtClean="0"/>
              <a:t>Phanerozoic</a:t>
            </a:r>
            <a:r>
              <a:rPr lang="en-US" dirty="0" smtClean="0"/>
              <a:t> strata cover the basement of the Colorado Plateau region. Faults cut and warp these strata, and canyons cut into them. The dashed black line in the inset map represents the cross section seen in the art above.</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42</a:t>
            </a:fld>
            <a:endParaRPr lang="en-US"/>
          </a:p>
        </p:txBody>
      </p:sp>
    </p:spTree>
    <p:extLst>
      <p:ext uri="{BB962C8B-B14F-4D97-AF65-F5344CB8AC3E}">
        <p14:creationId xmlns:p14="http://schemas.microsoft.com/office/powerpoint/2010/main" val="27878922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GEOLOGY AT A GLANCE</a:t>
            </a:r>
          </a:p>
          <a:p>
            <a:r>
              <a:rPr lang="en-US" dirty="0" smtClean="0"/>
              <a:t>The Record in Rocks: Reconstructing Geologic History</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43</a:t>
            </a:fld>
            <a:endParaRPr lang="en-US"/>
          </a:p>
        </p:txBody>
      </p:sp>
    </p:spTree>
    <p:extLst>
      <p:ext uri="{BB962C8B-B14F-4D97-AF65-F5344CB8AC3E}">
        <p14:creationId xmlns:p14="http://schemas.microsoft.com/office/powerpoint/2010/main" val="21012709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10.12</a:t>
            </a:r>
            <a:r>
              <a:rPr lang="en-US" dirty="0" smtClean="0"/>
              <a:t>  The concept of a half-life, in the context of</a:t>
            </a:r>
          </a:p>
          <a:p>
            <a:r>
              <a:rPr lang="en-US" dirty="0" err="1" smtClean="0"/>
              <a:t>radiaoctive</a:t>
            </a:r>
            <a:r>
              <a:rPr lang="en-US" dirty="0" smtClean="0"/>
              <a:t> decay.</a:t>
            </a:r>
          </a:p>
          <a:p>
            <a:r>
              <a:rPr lang="en-US" dirty="0" smtClean="0"/>
              <a:t>(a) This graph shows how the number of parent isotopes decreases and the number of daughter isotopes increases as time passes. The rate of change decreases with time. (</a:t>
            </a:r>
            <a:r>
              <a:rPr lang="en-US" dirty="0" err="1" smtClean="0"/>
              <a:t>b</a:t>
            </a:r>
            <a:r>
              <a:rPr lang="en-US" dirty="0" smtClean="0"/>
              <a:t>) The ratio of parent-to-daughter isotopes changes with the passage of each successive half-life. (</a:t>
            </a:r>
            <a:r>
              <a:rPr lang="en-US" dirty="0" err="1" smtClean="0"/>
              <a:t>c</a:t>
            </a:r>
            <a:r>
              <a:rPr lang="en-US" dirty="0" smtClean="0"/>
              <a:t>) In a cluster of isotopes undergoing decay, there is no way to predict which parent will decay next.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44</a:t>
            </a:fld>
            <a:endParaRPr lang="en-US"/>
          </a:p>
        </p:txBody>
      </p:sp>
    </p:spTree>
    <p:extLst>
      <p:ext uri="{BB962C8B-B14F-4D97-AF65-F5344CB8AC3E}">
        <p14:creationId xmlns:p14="http://schemas.microsoft.com/office/powerpoint/2010/main" val="19141336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TABLE 10.1 </a:t>
            </a:r>
            <a:r>
              <a:rPr lang="en-US" dirty="0" smtClean="0"/>
              <a:t> Isotopes Used in the Isotopic Dating of Rock</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45</a:t>
            </a:fld>
            <a:endParaRPr lang="en-US"/>
          </a:p>
        </p:txBody>
      </p:sp>
    </p:spTree>
    <p:extLst>
      <p:ext uri="{BB962C8B-B14F-4D97-AF65-F5344CB8AC3E}">
        <p14:creationId xmlns:p14="http://schemas.microsoft.com/office/powerpoint/2010/main" val="36853274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10.13</a:t>
            </a:r>
            <a:r>
              <a:rPr lang="en-US" dirty="0" smtClean="0"/>
              <a:t>  In an isotopic dating laboratory, samples are analyzed using a mass spectrometer. This instrument measures the ratio of parent-to-daughter isotopes.</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46</a:t>
            </a:fld>
            <a:endParaRPr lang="en-US"/>
          </a:p>
        </p:txBody>
      </p:sp>
    </p:spTree>
    <p:extLst>
      <p:ext uri="{BB962C8B-B14F-4D97-AF65-F5344CB8AC3E}">
        <p14:creationId xmlns:p14="http://schemas.microsoft.com/office/powerpoint/2010/main" val="22826847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10.14</a:t>
            </a:r>
            <a:r>
              <a:rPr lang="en-US" dirty="0" smtClean="0"/>
              <a:t>  Ways to determine numerical ages.</a:t>
            </a:r>
          </a:p>
          <a:p>
            <a:r>
              <a:rPr lang="en-US" dirty="0" smtClean="0"/>
              <a:t>(a) Patterns of tree rings are like bar codes. Each ring in this slice of wood represents the growth of one year. (</a:t>
            </a:r>
            <a:r>
              <a:rPr lang="en-US" dirty="0" err="1" smtClean="0"/>
              <a:t>b</a:t>
            </a:r>
            <a:r>
              <a:rPr lang="en-US" dirty="0" smtClean="0"/>
              <a:t>) </a:t>
            </a:r>
            <a:r>
              <a:rPr lang="en-US" dirty="0" err="1" smtClean="0"/>
              <a:t>Dendrochronology</a:t>
            </a:r>
            <a:r>
              <a:rPr lang="en-US" dirty="0" smtClean="0"/>
              <a:t> is based on the correlation of tree rings. Each of the columns in the diagram represents a core drilled out of a tree. Distinctive clusters of closely spaced rings indicate dry seasons. By correlation, researchers extend the climate record back in time before the oldest living tree started to grow. (</a:t>
            </a:r>
            <a:r>
              <a:rPr lang="en-US" dirty="0" err="1" smtClean="0"/>
              <a:t>c</a:t>
            </a:r>
            <a:r>
              <a:rPr lang="en-US" dirty="0" smtClean="0"/>
              <a:t>) Dust settling during the summer highlights boundaries between snow layers, now turned to ice in this Oregon glacier.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47</a:t>
            </a:fld>
            <a:endParaRPr lang="en-US"/>
          </a:p>
        </p:txBody>
      </p:sp>
    </p:spTree>
    <p:extLst>
      <p:ext uri="{BB962C8B-B14F-4D97-AF65-F5344CB8AC3E}">
        <p14:creationId xmlns:p14="http://schemas.microsoft.com/office/powerpoint/2010/main" val="1782326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10.14a</a:t>
            </a:r>
            <a:r>
              <a:rPr lang="en-US" dirty="0" smtClean="0"/>
              <a:t>  Ways to determine numerical ages.</a:t>
            </a:r>
          </a:p>
          <a:p>
            <a:r>
              <a:rPr lang="en-US" dirty="0" smtClean="0"/>
              <a:t>(a) Patterns of tree rings are like bar codes. Each ring in this slice of wood represents the growth of one year.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48</a:t>
            </a:fld>
            <a:endParaRPr lang="en-US"/>
          </a:p>
        </p:txBody>
      </p:sp>
    </p:spTree>
    <p:extLst>
      <p:ext uri="{BB962C8B-B14F-4D97-AF65-F5344CB8AC3E}">
        <p14:creationId xmlns:p14="http://schemas.microsoft.com/office/powerpoint/2010/main" val="26174882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10.14b</a:t>
            </a:r>
            <a:r>
              <a:rPr lang="en-US" dirty="0" smtClean="0"/>
              <a:t>  Ways to determine numerical ages.</a:t>
            </a:r>
          </a:p>
          <a:p>
            <a:r>
              <a:rPr lang="en-US" dirty="0" smtClean="0"/>
              <a:t>(</a:t>
            </a:r>
            <a:r>
              <a:rPr lang="en-US" dirty="0" err="1" smtClean="0"/>
              <a:t>b</a:t>
            </a:r>
            <a:r>
              <a:rPr lang="en-US" dirty="0" smtClean="0"/>
              <a:t>) </a:t>
            </a:r>
            <a:r>
              <a:rPr lang="en-US" dirty="0" err="1" smtClean="0"/>
              <a:t>Dendrochronology</a:t>
            </a:r>
            <a:r>
              <a:rPr lang="en-US" dirty="0" smtClean="0"/>
              <a:t> is based on the correlation of tree rings. Each of the columns in the diagram represents a core drilled out of a tree. Distinctive clusters of closely spaced rings indicate dry seasons. By correlation, researchers extend the climate record back in time before the oldest living tree started to grow. </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49</a:t>
            </a:fld>
            <a:endParaRPr lang="en-US"/>
          </a:p>
        </p:txBody>
      </p:sp>
    </p:spTree>
    <p:extLst>
      <p:ext uri="{BB962C8B-B14F-4D97-AF65-F5344CB8AC3E}">
        <p14:creationId xmlns:p14="http://schemas.microsoft.com/office/powerpoint/2010/main" val="2592329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10.1c</a:t>
            </a:r>
            <a:r>
              <a:rPr lang="en-US" dirty="0" smtClean="0"/>
              <a:t>  Examples of the major geologic principles.</a:t>
            </a:r>
          </a:p>
          <a:p>
            <a:r>
              <a:rPr lang="en-US" dirty="0" smtClean="0"/>
              <a:t>(</a:t>
            </a:r>
            <a:r>
              <a:rPr lang="en-US" dirty="0" err="1" smtClean="0"/>
              <a:t>c</a:t>
            </a:r>
            <a:r>
              <a:rPr lang="en-US" dirty="0" smtClean="0"/>
              <a:t>) Superposition: In a sequence of strata, the oldest bed is on the bottom, and the youngest on top. Pouring sand into a glass illustrates this point.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a:t>
            </a:fld>
            <a:endParaRPr lang="en-US"/>
          </a:p>
        </p:txBody>
      </p:sp>
    </p:spTree>
    <p:extLst>
      <p:ext uri="{BB962C8B-B14F-4D97-AF65-F5344CB8AC3E}">
        <p14:creationId xmlns:p14="http://schemas.microsoft.com/office/powerpoint/2010/main" val="33028538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10.14c</a:t>
            </a:r>
            <a:r>
              <a:rPr lang="en-US" dirty="0" smtClean="0"/>
              <a:t>  Ways to determine numerical ages.</a:t>
            </a:r>
          </a:p>
          <a:p>
            <a:r>
              <a:rPr lang="en-US" dirty="0" smtClean="0"/>
              <a:t>(</a:t>
            </a:r>
            <a:r>
              <a:rPr lang="en-US" dirty="0" err="1" smtClean="0"/>
              <a:t>c</a:t>
            </a:r>
            <a:r>
              <a:rPr lang="en-US" dirty="0" smtClean="0"/>
              <a:t>) Dust settling during the summer highlights boundaries between snow layers, now turned to ice in this Oregon glacier.</a:t>
            </a:r>
          </a:p>
          <a:p>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50</a:t>
            </a:fld>
            <a:endParaRPr lang="en-US"/>
          </a:p>
        </p:txBody>
      </p:sp>
    </p:spTree>
    <p:extLst>
      <p:ext uri="{BB962C8B-B14F-4D97-AF65-F5344CB8AC3E}">
        <p14:creationId xmlns:p14="http://schemas.microsoft.com/office/powerpoint/2010/main" val="11670569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10.15  </a:t>
            </a:r>
            <a:r>
              <a:rPr lang="en-US" dirty="0" smtClean="0"/>
              <a:t>The Cretaceous sandstone bed was deposited on the granite, so it must be younger than 125 Ma. The dike cuts the bed, so the bed must be older than 80 Ma. Thus, the Cretaceous bed was deposited between 125 and 80 Ma. The Paleocene sandstone was </a:t>
            </a:r>
            <a:r>
              <a:rPr lang="en-US" dirty="0" err="1" smtClean="0"/>
              <a:t>unconformably</a:t>
            </a:r>
            <a:r>
              <a:rPr lang="en-US" dirty="0" smtClean="0"/>
              <a:t> deposited over the dike and lies beneath a 50-million-year-old layer of ash. Therefore, it must have been deposited between 80 and 50 Ma.</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51</a:t>
            </a:fld>
            <a:endParaRPr lang="en-US"/>
          </a:p>
        </p:txBody>
      </p:sp>
    </p:spTree>
    <p:extLst>
      <p:ext uri="{BB962C8B-B14F-4D97-AF65-F5344CB8AC3E}">
        <p14:creationId xmlns:p14="http://schemas.microsoft.com/office/powerpoint/2010/main" val="28859967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10.16 </a:t>
            </a:r>
            <a:r>
              <a:rPr lang="en-US" dirty="0" smtClean="0"/>
              <a:t> The geologic time scale assigns numerical ages to the intervals on the geologic column. Note that we have to change to a larger scale to portray the ages of intervals higher in the column, because these are shorter subdivisions. This time scale utilizes numbers favored by the International Commission on </a:t>
            </a:r>
            <a:r>
              <a:rPr lang="en-US" dirty="0" err="1" smtClean="0"/>
              <a:t>Stratigraphy</a:t>
            </a:r>
            <a:r>
              <a:rPr lang="en-US" dirty="0" smtClean="0"/>
              <a:t>.</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52</a:t>
            </a:fld>
            <a:endParaRPr lang="en-US"/>
          </a:p>
        </p:txBody>
      </p:sp>
    </p:spTree>
    <p:extLst>
      <p:ext uri="{BB962C8B-B14F-4D97-AF65-F5344CB8AC3E}">
        <p14:creationId xmlns:p14="http://schemas.microsoft.com/office/powerpoint/2010/main" val="4372256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Another View  </a:t>
            </a:r>
            <a:r>
              <a:rPr lang="en-US" dirty="0" smtClean="0"/>
              <a:t>The pages of Earth history stand on end in Namibia, southwestern Africa. Here, in a false-color image, the </a:t>
            </a:r>
            <a:r>
              <a:rPr lang="en-US" dirty="0" err="1" smtClean="0"/>
              <a:t>Ugab</a:t>
            </a:r>
            <a:r>
              <a:rPr lang="en-US" dirty="0" smtClean="0"/>
              <a:t> River cuts across layer upon layer of strata that were tilted to near vertical by a Precambrian mountain-building event. Subsequent erosion exposed the strata, and the desert climate keeps it clear of vegetation. The field of view is 45 km.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53</a:t>
            </a:fld>
            <a:endParaRPr lang="en-US"/>
          </a:p>
        </p:txBody>
      </p:sp>
    </p:spTree>
    <p:extLst>
      <p:ext uri="{BB962C8B-B14F-4D97-AF65-F5344CB8AC3E}">
        <p14:creationId xmlns:p14="http://schemas.microsoft.com/office/powerpoint/2010/main" val="24139402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Page 363</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54</a:t>
            </a:fld>
            <a:endParaRPr lang="en-US"/>
          </a:p>
        </p:txBody>
      </p:sp>
    </p:spTree>
    <p:extLst>
      <p:ext uri="{BB962C8B-B14F-4D97-AF65-F5344CB8AC3E}">
        <p14:creationId xmlns:p14="http://schemas.microsoft.com/office/powerpoint/2010/main" val="604051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10.1d</a:t>
            </a:r>
            <a:r>
              <a:rPr lang="en-US" dirty="0" smtClean="0"/>
              <a:t>  Examples of the major geologic principles.</a:t>
            </a:r>
          </a:p>
          <a:p>
            <a:r>
              <a:rPr lang="en-US" dirty="0" smtClean="0"/>
              <a:t>(</a:t>
            </a:r>
            <a:r>
              <a:rPr lang="en-US" dirty="0" err="1" smtClean="0"/>
              <a:t>d</a:t>
            </a:r>
            <a:r>
              <a:rPr lang="en-US" dirty="0" smtClean="0"/>
              <a:t>) Lateral continuity: Layers can be continuous over broad areas when first deposited. Erosion may later remove part of a layer.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6</a:t>
            </a:fld>
            <a:endParaRPr lang="en-US"/>
          </a:p>
        </p:txBody>
      </p:sp>
    </p:spTree>
    <p:extLst>
      <p:ext uri="{BB962C8B-B14F-4D97-AF65-F5344CB8AC3E}">
        <p14:creationId xmlns:p14="http://schemas.microsoft.com/office/powerpoint/2010/main" val="3737608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10.1e</a:t>
            </a:r>
            <a:r>
              <a:rPr lang="en-US" dirty="0" smtClean="0"/>
              <a:t>  Examples of the major geologic principles.</a:t>
            </a:r>
          </a:p>
          <a:p>
            <a:r>
              <a:rPr lang="en-US" dirty="0" smtClean="0"/>
              <a:t>(</a:t>
            </a:r>
            <a:r>
              <a:rPr lang="en-US" dirty="0" err="1" smtClean="0"/>
              <a:t>e</a:t>
            </a:r>
            <a:r>
              <a:rPr lang="en-US" dirty="0" smtClean="0"/>
              <a:t>) Cross-cutting relations: The dike cuts across the lower three sedimentary beds, so the dike is younger. The top bed buries the dike, so it is younger than the dike.</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7</a:t>
            </a:fld>
            <a:endParaRPr lang="en-US"/>
          </a:p>
        </p:txBody>
      </p:sp>
    </p:spTree>
    <p:extLst>
      <p:ext uri="{BB962C8B-B14F-4D97-AF65-F5344CB8AC3E}">
        <p14:creationId xmlns:p14="http://schemas.microsoft.com/office/powerpoint/2010/main" val="410378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10.1f</a:t>
            </a:r>
            <a:r>
              <a:rPr lang="en-US" dirty="0" smtClean="0"/>
              <a:t>  Examples of the major geologic principles.</a:t>
            </a:r>
          </a:p>
          <a:p>
            <a:r>
              <a:rPr lang="en-US" dirty="0" smtClean="0"/>
              <a:t>(</a:t>
            </a:r>
            <a:r>
              <a:rPr lang="en-US" dirty="0" err="1" smtClean="0"/>
              <a:t>f</a:t>
            </a:r>
            <a:r>
              <a:rPr lang="en-US" dirty="0" smtClean="0"/>
              <a:t>) Baked contacts: The </a:t>
            </a:r>
            <a:r>
              <a:rPr lang="en-US" dirty="0" err="1" smtClean="0"/>
              <a:t>pluton</a:t>
            </a:r>
            <a:r>
              <a:rPr lang="en-US" dirty="0" smtClean="0"/>
              <a:t> baked the adjacent rock, so the adjacent rock is older.</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8</a:t>
            </a:fld>
            <a:endParaRPr lang="en-US"/>
          </a:p>
        </p:txBody>
      </p:sp>
    </p:spTree>
    <p:extLst>
      <p:ext uri="{BB962C8B-B14F-4D97-AF65-F5344CB8AC3E}">
        <p14:creationId xmlns:p14="http://schemas.microsoft.com/office/powerpoint/2010/main" val="3636410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FIGURE 10.1g</a:t>
            </a:r>
            <a:r>
              <a:rPr lang="en-US" dirty="0" smtClean="0"/>
              <a:t> Examples of the major geologic principles.</a:t>
            </a:r>
          </a:p>
          <a:p>
            <a:r>
              <a:rPr lang="en-US" dirty="0" smtClean="0"/>
              <a:t>(</a:t>
            </a:r>
            <a:r>
              <a:rPr lang="en-US" dirty="0" err="1" smtClean="0"/>
              <a:t>g</a:t>
            </a:r>
            <a:r>
              <a:rPr lang="en-US" dirty="0" smtClean="0"/>
              <a:t>) By the principle of inclusions, the pebbles of basalt in a conglomerate must be older than the conglomerate and xenoliths of sandstone must be older than the basalt containing them.</a:t>
            </a:r>
            <a:endParaRPr lang="en-US" dirty="0"/>
          </a:p>
        </p:txBody>
      </p:sp>
      <p:sp>
        <p:nvSpPr>
          <p:cNvPr id="4" name="Slide Number Placeholder 3"/>
          <p:cNvSpPr>
            <a:spLocks noGrp="1"/>
          </p:cNvSpPr>
          <p:nvPr>
            <p:ph type="sldNum" sz="quarter" idx="10"/>
          </p:nvPr>
        </p:nvSpPr>
        <p:spPr/>
        <p:txBody>
          <a:bodyPr/>
          <a:lstStyle/>
          <a:p>
            <a:fld id="{55C856FE-FC20-6448-904C-C4DA41A45E6B}" type="slidenum">
              <a:rPr lang="en-US" smtClean="0"/>
              <a:pPr/>
              <a:t>9</a:t>
            </a:fld>
            <a:endParaRPr lang="en-US"/>
          </a:p>
        </p:txBody>
      </p:sp>
    </p:spTree>
    <p:extLst>
      <p:ext uri="{BB962C8B-B14F-4D97-AF65-F5344CB8AC3E}">
        <p14:creationId xmlns:p14="http://schemas.microsoft.com/office/powerpoint/2010/main" val="1583595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a:t>
            </a:r>
            <a:r>
              <a:rPr lang="en-US" sz="1200" dirty="0">
                <a:latin typeface="Arial"/>
                <a:cs typeface="Arial"/>
              </a:rPr>
              <a:t>Edition </a:t>
            </a:r>
          </a:p>
          <a:p>
            <a:pPr algn="r"/>
            <a:r>
              <a:rPr lang="en-US" sz="1200" dirty="0">
                <a:latin typeface="Arial"/>
                <a:cs typeface="Arial"/>
              </a:rPr>
              <a:t>Copyright © </a:t>
            </a:r>
            <a:r>
              <a:rPr lang="en-US" sz="1200" dirty="0" smtClean="0">
                <a:latin typeface="Arial"/>
                <a:cs typeface="Arial"/>
              </a:rPr>
              <a:t>2016 </a:t>
            </a:r>
            <a:r>
              <a:rPr lang="en-US" sz="1200" dirty="0">
                <a:latin typeface="Arial"/>
                <a:cs typeface="Arial"/>
              </a:rPr>
              <a:t>W. W. Norton &amp; Company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Box 5"/>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p:cNvSpPr txBox="1"/>
          <p:nvPr userDrawn="1"/>
        </p:nvSpPr>
        <p:spPr>
          <a:xfrm>
            <a:off x="5029200" y="6396335"/>
            <a:ext cx="4114800" cy="461665"/>
          </a:xfrm>
          <a:prstGeom prst="rect">
            <a:avLst/>
          </a:prstGeom>
          <a:noFill/>
        </p:spPr>
        <p:txBody>
          <a:bodyPr wrap="square" rtlCol="0" anchor="b">
            <a:spAutoFit/>
          </a:bodyPr>
          <a:lstStyle/>
          <a:p>
            <a:pPr algn="r"/>
            <a:r>
              <a:rPr lang="en-US" sz="1200" i="1" dirty="0" smtClean="0">
                <a:latin typeface="Arial"/>
                <a:cs typeface="Arial"/>
              </a:rPr>
              <a:t>Essentials of Geology,</a:t>
            </a:r>
            <a:r>
              <a:rPr lang="en-US" sz="1200" i="1" baseline="0" dirty="0" smtClean="0">
                <a:latin typeface="Arial"/>
                <a:cs typeface="Arial"/>
              </a:rPr>
              <a:t> </a:t>
            </a:r>
            <a:r>
              <a:rPr lang="en-US" sz="1200" dirty="0" smtClean="0">
                <a:latin typeface="Arial"/>
                <a:cs typeface="Arial"/>
              </a:rPr>
              <a:t>Fifth Edition </a:t>
            </a:r>
          </a:p>
          <a:p>
            <a:pPr algn="r"/>
            <a:r>
              <a:rPr lang="en-US" sz="1200" dirty="0" smtClean="0">
                <a:latin typeface="Arial"/>
                <a:cs typeface="Arial"/>
              </a:rPr>
              <a:t>Copyright © 2016 W. W. Norton &amp; Company</a:t>
            </a:r>
            <a:endParaRPr lang="en-US" sz="1200" dirty="0">
              <a:latin typeface="Arial"/>
              <a:cs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bwMode="auto">
          <a:xfrm>
            <a:off x="685800" y="228600"/>
            <a:ext cx="7772400" cy="1524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5" name="Rectangle 3"/>
          <p:cNvSpPr>
            <a:spLocks noGrp="1" noChangeArrowheads="1"/>
          </p:cNvSpPr>
          <p:nvPr>
            <p:ph type="body" idx="1"/>
          </p:nvPr>
        </p:nvSpPr>
        <p:spPr bwMode="auto">
          <a:xfrm>
            <a:off x="685800" y="1905000"/>
            <a:ext cx="7772400" cy="4191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717" name="Rectangle 5"/>
          <p:cNvSpPr>
            <a:spLocks noGrp="1" noChangeArrowheads="1"/>
          </p:cNvSpPr>
          <p:nvPr>
            <p:ph type="ftr" sz="quarter" idx="3"/>
          </p:nvPr>
        </p:nvSpPr>
        <p:spPr bwMode="auto">
          <a:xfrm>
            <a:off x="685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endParaRPr lang="en-US"/>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2pPr>
      <a:lvl3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3pPr>
      <a:lvl4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4pPr>
      <a:lvl5pPr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5pPr>
      <a:lvl6pPr marL="4572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6pPr>
      <a:lvl7pPr marL="9144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7pPr>
      <a:lvl8pPr marL="13716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8pPr>
      <a:lvl9pPr marL="1828800" algn="ctr" rtl="0" fontAlgn="base">
        <a:spcBef>
          <a:spcPct val="0"/>
        </a:spcBef>
        <a:spcAft>
          <a:spcPct val="0"/>
        </a:spcAft>
        <a:defRPr sz="4400">
          <a:solidFill>
            <a:schemeClr val="tx2"/>
          </a:solidFill>
          <a:latin typeface="Trebuchet MS" charset="0"/>
          <a:ea typeface="ヒラギノ角ゴ Pro W3" charset="-128"/>
          <a:cs typeface="ヒラギノ角ゴ Pro W3" charset="-128"/>
        </a:defRPr>
      </a:lvl9pPr>
    </p:titleStyle>
    <p:bodyStyle>
      <a:lvl1pPr marL="342900" indent="-342900" algn="l" rtl="0" fontAlgn="base">
        <a:spcBef>
          <a:spcPct val="20000"/>
        </a:spcBef>
        <a:spcAft>
          <a:spcPct val="0"/>
        </a:spcAft>
        <a:buFont typeface="Wingdings" charset="2"/>
        <a:buChar char="s"/>
        <a:defRPr sz="3200">
          <a:solidFill>
            <a:schemeClr val="tx1"/>
          </a:solidFill>
          <a:latin typeface="+mn-lt"/>
          <a:ea typeface="+mn-ea"/>
          <a:cs typeface="+mn-cs"/>
        </a:defRPr>
      </a:lvl1pPr>
      <a:lvl2pPr marL="742950" indent="-285750" algn="l" rtl="0" fontAlgn="base">
        <a:spcBef>
          <a:spcPct val="20000"/>
        </a:spcBef>
        <a:spcAft>
          <a:spcPct val="0"/>
        </a:spcAft>
        <a:buFont typeface="Wingdings" charset="2"/>
        <a:buChar char="s"/>
        <a:defRPr sz="2800">
          <a:solidFill>
            <a:schemeClr val="tx1"/>
          </a:solidFill>
          <a:latin typeface="+mn-lt"/>
          <a:ea typeface="+mn-ea"/>
          <a:cs typeface="+mn-cs"/>
        </a:defRPr>
      </a:lvl2pPr>
      <a:lvl3pPr marL="1143000" indent="-228600" algn="l" rtl="0" fontAlgn="base">
        <a:spcBef>
          <a:spcPct val="20000"/>
        </a:spcBef>
        <a:spcAft>
          <a:spcPct val="0"/>
        </a:spcAft>
        <a:buFont typeface="Wingdings" charset="2"/>
        <a:buChar char="s"/>
        <a:defRPr sz="2400">
          <a:solidFill>
            <a:schemeClr val="tx1"/>
          </a:solidFill>
          <a:latin typeface="+mn-lt"/>
          <a:ea typeface="+mn-ea"/>
          <a:cs typeface="+mn-cs"/>
        </a:defRPr>
      </a:lvl3pPr>
      <a:lvl4pPr marL="1600200" indent="-228600" algn="l" rtl="0" fontAlgn="base">
        <a:spcBef>
          <a:spcPct val="20000"/>
        </a:spcBef>
        <a:spcAft>
          <a:spcPct val="0"/>
        </a:spcAft>
        <a:buFont typeface="Wingdings" charset="2"/>
        <a:buChar char="s"/>
        <a:defRPr sz="2000">
          <a:solidFill>
            <a:schemeClr val="tx1"/>
          </a:solidFill>
          <a:latin typeface="+mn-lt"/>
          <a:ea typeface="+mn-ea"/>
          <a:cs typeface="+mn-cs"/>
        </a:defRPr>
      </a:lvl4pPr>
      <a:lvl5pPr marL="2057400" indent="-228600" algn="l" rtl="0" fontAlgn="base">
        <a:spcBef>
          <a:spcPct val="20000"/>
        </a:spcBef>
        <a:spcAft>
          <a:spcPct val="0"/>
        </a:spcAft>
        <a:buFont typeface="Wingdings"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5" name="Rectangle 25"/>
          <p:cNvSpPr>
            <a:spLocks noGrp="1" noChangeArrowheads="1"/>
          </p:cNvSpPr>
          <p:nvPr/>
        </p:nvSpPr>
        <p:spPr bwMode="auto">
          <a:xfrm>
            <a:off x="1371600" y="4572000"/>
            <a:ext cx="6400800" cy="1524000"/>
          </a:xfrm>
          <a:prstGeom prst="rect">
            <a:avLst/>
          </a:prstGeom>
          <a:noFill/>
          <a:ln w="9525">
            <a:noFill/>
            <a:miter lim="800000"/>
            <a:headEnd/>
            <a:tailEnd/>
          </a:ln>
          <a:effectLst/>
        </p:spPr>
        <p:txBody>
          <a:bodyPr>
            <a:prstTxWarp prst="textNoShape">
              <a:avLst/>
            </a:prstTxWarp>
          </a:bodyPr>
          <a:lstStyle/>
          <a:p>
            <a:pPr algn="ctr"/>
            <a:r>
              <a:rPr lang="en-US" sz="2800" b="1" dirty="0">
                <a:solidFill>
                  <a:schemeClr val="tx2"/>
                </a:solidFill>
                <a:latin typeface="Verdana" charset="0"/>
              </a:rPr>
              <a:t>Chapter</a:t>
            </a:r>
            <a:r>
              <a:rPr lang="en-US" sz="2800" b="1" dirty="0" smtClean="0">
                <a:solidFill>
                  <a:schemeClr val="tx2"/>
                </a:solidFill>
                <a:latin typeface="Verdana" charset="0"/>
              </a:rPr>
              <a:t> 10</a:t>
            </a:r>
          </a:p>
          <a:p>
            <a:pPr algn="ctr"/>
            <a:r>
              <a:rPr lang="en-US" sz="2800" dirty="0" smtClean="0">
                <a:solidFill>
                  <a:schemeClr val="tx2"/>
                </a:solidFill>
                <a:latin typeface="Verdana" charset="0"/>
              </a:rPr>
              <a:t>Deep Time: How Old Is Old?</a:t>
            </a:r>
            <a:endParaRPr lang="en-US" sz="2800" dirty="0">
              <a:solidFill>
                <a:schemeClr val="tx2"/>
              </a:solidFill>
              <a:latin typeface="Verdana" charset="0"/>
            </a:endParaRPr>
          </a:p>
        </p:txBody>
      </p:sp>
      <p:sp>
        <p:nvSpPr>
          <p:cNvPr id="102426" name="Text Box 26"/>
          <p:cNvSpPr txBox="1">
            <a:spLocks noChangeArrowheads="1"/>
          </p:cNvSpPr>
          <p:nvPr/>
        </p:nvSpPr>
        <p:spPr bwMode="auto">
          <a:xfrm>
            <a:off x="0" y="6477000"/>
            <a:ext cx="9144000" cy="274638"/>
          </a:xfrm>
          <a:prstGeom prst="rect">
            <a:avLst/>
          </a:prstGeom>
          <a:noFill/>
          <a:ln w="9525">
            <a:noFill/>
            <a:miter lim="800000"/>
            <a:headEnd/>
            <a:tailEnd/>
          </a:ln>
          <a:effectLst/>
        </p:spPr>
        <p:txBody>
          <a:bodyPr>
            <a:prstTxWarp prst="textNoShape">
              <a:avLst/>
            </a:prstTxWarp>
            <a:spAutoFit/>
          </a:bodyPr>
          <a:lstStyle/>
          <a:p>
            <a:pPr algn="ctr"/>
            <a:r>
              <a:rPr lang="en-US" sz="1200" b="1" dirty="0">
                <a:solidFill>
                  <a:schemeClr val="tx2"/>
                </a:solidFill>
                <a:latin typeface="Verdana" charset="0"/>
              </a:rPr>
              <a:t>©</a:t>
            </a:r>
            <a:r>
              <a:rPr lang="en-US" sz="1200" b="1" dirty="0" smtClean="0">
                <a:solidFill>
                  <a:schemeClr val="tx2"/>
                </a:solidFill>
                <a:latin typeface="Verdana" charset="0"/>
              </a:rPr>
              <a:t>2016 </a:t>
            </a:r>
            <a:r>
              <a:rPr lang="en-US" sz="1200" b="1" dirty="0">
                <a:solidFill>
                  <a:schemeClr val="tx2"/>
                </a:solidFill>
                <a:latin typeface="Verdana" charset="0"/>
              </a:rPr>
              <a:t>W. W. Norton &amp; Company, Inc.</a:t>
            </a:r>
          </a:p>
        </p:txBody>
      </p:sp>
      <p:sp>
        <p:nvSpPr>
          <p:cNvPr id="102427" name="Text Box 27"/>
          <p:cNvSpPr txBox="1">
            <a:spLocks noChangeArrowheads="1"/>
          </p:cNvSpPr>
          <p:nvPr/>
        </p:nvSpPr>
        <p:spPr bwMode="auto">
          <a:xfrm>
            <a:off x="933450" y="914400"/>
            <a:ext cx="7277100" cy="457200"/>
          </a:xfrm>
          <a:prstGeom prst="rect">
            <a:avLst/>
          </a:prstGeom>
          <a:noFill/>
          <a:ln w="9525">
            <a:noFill/>
            <a:miter lim="800000"/>
            <a:headEnd/>
            <a:tailEnd/>
          </a:ln>
          <a:effectLst/>
        </p:spPr>
        <p:txBody>
          <a:bodyPr>
            <a:prstTxWarp prst="textNoShape">
              <a:avLst/>
            </a:prstTxWarp>
            <a:spAutoFit/>
          </a:bodyPr>
          <a:lstStyle/>
          <a:p>
            <a:pPr algn="ctr"/>
            <a:r>
              <a:rPr lang="en-US">
                <a:solidFill>
                  <a:schemeClr val="tx2"/>
                </a:solidFill>
                <a:latin typeface="Verdana" charset="0"/>
              </a:rPr>
              <a:t>Stephen Marshak</a:t>
            </a:r>
          </a:p>
        </p:txBody>
      </p:sp>
      <p:sp>
        <p:nvSpPr>
          <p:cNvPr id="102428" name="Text Box 28"/>
          <p:cNvSpPr txBox="1">
            <a:spLocks noChangeArrowheads="1"/>
          </p:cNvSpPr>
          <p:nvPr/>
        </p:nvSpPr>
        <p:spPr bwMode="auto">
          <a:xfrm>
            <a:off x="3213894" y="3413125"/>
            <a:ext cx="2716212" cy="396875"/>
          </a:xfrm>
          <a:prstGeom prst="rect">
            <a:avLst/>
          </a:prstGeom>
          <a:noFill/>
          <a:ln w="9525">
            <a:noFill/>
            <a:miter lim="800000"/>
            <a:headEnd/>
            <a:tailEnd/>
          </a:ln>
          <a:effectLst/>
        </p:spPr>
        <p:txBody>
          <a:bodyPr>
            <a:prstTxWarp prst="textNoShape">
              <a:avLst/>
            </a:prstTxWarp>
            <a:spAutoFit/>
          </a:bodyPr>
          <a:lstStyle/>
          <a:p>
            <a:pPr algn="ctr"/>
            <a:r>
              <a:rPr lang="en-US" sz="2000" b="1">
                <a:solidFill>
                  <a:schemeClr val="tx2"/>
                </a:solidFill>
                <a:latin typeface="Verdana" charset="0"/>
              </a:rPr>
              <a:t>FIFTH EDITION</a:t>
            </a:r>
            <a:endParaRPr lang="en-US">
              <a:solidFill>
                <a:schemeClr val="tx2"/>
              </a:solidFill>
              <a:ea typeface="ＭＳ Ｐゴシック" charset="-128"/>
              <a:cs typeface="ＭＳ Ｐゴシック" charset="-128"/>
            </a:endParaRPr>
          </a:p>
        </p:txBody>
      </p:sp>
      <p:sp>
        <p:nvSpPr>
          <p:cNvPr id="102429" name="Line 29"/>
          <p:cNvSpPr>
            <a:spLocks noChangeShapeType="1"/>
          </p:cNvSpPr>
          <p:nvPr/>
        </p:nvSpPr>
        <p:spPr bwMode="auto">
          <a:xfrm>
            <a:off x="0" y="7620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0" name="Line 30"/>
          <p:cNvSpPr>
            <a:spLocks noChangeShapeType="1"/>
          </p:cNvSpPr>
          <p:nvPr/>
        </p:nvSpPr>
        <p:spPr bwMode="auto">
          <a:xfrm>
            <a:off x="0" y="3962400"/>
            <a:ext cx="9144000" cy="0"/>
          </a:xfrm>
          <a:prstGeom prst="line">
            <a:avLst/>
          </a:prstGeom>
          <a:noFill/>
          <a:ln w="25400" cap="flat" cmpd="sng" algn="ctr">
            <a:solidFill>
              <a:srgbClr val="E88C2A"/>
            </a:solidFill>
            <a:prstDash val="solid"/>
            <a:round/>
            <a:headEnd type="none" w="med" len="med"/>
            <a:tailEnd type="none" w="med" len="med"/>
          </a:ln>
          <a:effectLst/>
        </p:spPr>
        <p:txBody>
          <a:bodyPr wrap="none" anchor="ctr">
            <a:prstTxWarp prst="textNoShape">
              <a:avLst/>
            </a:prstTxWarp>
          </a:bodyPr>
          <a:lstStyle/>
          <a:p>
            <a:endParaRPr lang="en-US"/>
          </a:p>
        </p:txBody>
      </p:sp>
      <p:sp>
        <p:nvSpPr>
          <p:cNvPr id="102431" name="Rectangle 31"/>
          <p:cNvSpPr>
            <a:spLocks noGrp="1" noChangeArrowheads="1"/>
          </p:cNvSpPr>
          <p:nvPr/>
        </p:nvSpPr>
        <p:spPr bwMode="auto">
          <a:xfrm>
            <a:off x="0" y="1447800"/>
            <a:ext cx="9144000" cy="1905000"/>
          </a:xfrm>
          <a:prstGeom prst="rect">
            <a:avLst/>
          </a:prstGeom>
          <a:noFill/>
          <a:ln w="9525">
            <a:noFill/>
            <a:miter lim="800000"/>
            <a:headEnd/>
            <a:tailEnd/>
          </a:ln>
          <a:effectLst/>
        </p:spPr>
        <p:txBody>
          <a:bodyPr anchor="ctr">
            <a:prstTxWarp prst="textNoShape">
              <a:avLst/>
            </a:prstTxWarp>
          </a:bodyPr>
          <a:lstStyle/>
          <a:p>
            <a:pPr algn="ctr"/>
            <a:r>
              <a:rPr lang="en-US" sz="4400" b="1" dirty="0" smtClean="0">
                <a:solidFill>
                  <a:schemeClr val="tx2"/>
                </a:solidFill>
                <a:latin typeface="Verdana" charset="0"/>
              </a:rPr>
              <a:t>ESSENTIALS OF</a:t>
            </a:r>
          </a:p>
          <a:p>
            <a:pPr algn="ctr"/>
            <a:r>
              <a:rPr lang="en-US" sz="6800" b="1" dirty="0" smtClean="0">
                <a:solidFill>
                  <a:srgbClr val="E88C2A"/>
                </a:solidFill>
                <a:latin typeface="Verdana" charset="0"/>
              </a:rPr>
              <a:t>Geology</a:t>
            </a:r>
            <a:endParaRPr lang="en-US" sz="6800" b="1" dirty="0">
              <a:solidFill>
                <a:srgbClr val="E88C2A"/>
              </a:solidFill>
              <a:latin typeface="Verdana"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ologic formation of a region is illustrated by a ground strata scheme, labeled as “a”, and a figure showing several steps of its development, labeled as “b.” The scheme shows following layers, numbered 1 to 7 bottom-up: limestone, shale, sandstone, another shale, another sandstone, one more shale, and one more sandstone. A sill lies between the fourth and the fifth layers. A basalt dike pierces all of the layers and exposes to the land surface. A granite pluton spreads over layers from the first to the seventh. The borderline of the pluton is a baked contact. Some pieces of the fifth sandstone are isolated inside of the pluton. Parts of all of the layers are shifted along the line of a fault. The first step of the figure shows layers from the first to the seventh alternating horizontally: the land surface, labeled as “8”, lying above them- all of them beneath the water. The second step shows an intrusion of an igneous sill between the fourth and the fifth layers. The water is removed. In the third step, folding, uplift, and erosion take place. In the fourth step, an igneous pluton of magma cuts older rock. In the fifth step, faulting cuts the strata and the pluton. In the sixth step, a dike intrudes all of the features and exposes through a volcano. In the seventh step, erosion forms the present land surface. All steps take place over time."/>
          <p:cNvPicPr>
            <a:picLocks noChangeAspect="1"/>
          </p:cNvPicPr>
          <p:nvPr/>
        </p:nvPicPr>
        <p:blipFill>
          <a:blip r:embed="rId3"/>
          <a:stretch>
            <a:fillRect/>
          </a:stretch>
        </p:blipFill>
        <p:spPr>
          <a:xfrm>
            <a:off x="905255" y="320619"/>
            <a:ext cx="7333488" cy="583576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shows following layers, numbered 1 to 7 bottom-up: limestone, shale, sandstone, another shale, another sandstone, one more shale, and one more sandstone. A sill lies between the fourth and the fifth layers. A basalt dike pierces all of the layers and exposes to the land surface. A granite pluton spreads over layers from the first to the seventh. The borderline of the pluton is a baked contact. Some pieces of the fifth sandstone are isolated inside of the pluton. Parts of all of the layers are shifted along the line of a fault."/>
          <p:cNvPicPr>
            <a:picLocks noChangeAspect="1"/>
          </p:cNvPicPr>
          <p:nvPr/>
        </p:nvPicPr>
        <p:blipFill>
          <a:blip r:embed="rId3"/>
          <a:stretch>
            <a:fillRect/>
          </a:stretch>
        </p:blipFill>
        <p:spPr>
          <a:xfrm>
            <a:off x="304800" y="370332"/>
            <a:ext cx="8534400" cy="573633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consists of seven steps of the geologic development. The first step of the figure shows layers from the first to the seventh alternating horizontally: the land surface, labeled as “8”, lying above them- all of them beneath the water. The second step shows an intrusion of an igneous sill between the fourth and the fifth layers. The water is removed. In the third step, folding, uplift, and erosion take place. In the fourth step, an igneous pluton of magma cuts older rock. In the fifth step, faulting cuts the strata and the pluton. In the sixth step, a dike intrudes all of the features and exposes through a volcano. In the seventh step, erosion forms the present land surface. All steps take place over time."/>
          <p:cNvPicPr>
            <a:picLocks noChangeAspect="1"/>
          </p:cNvPicPr>
          <p:nvPr/>
        </p:nvPicPr>
        <p:blipFill>
          <a:blip r:embed="rId3"/>
          <a:stretch>
            <a:fillRect/>
          </a:stretch>
        </p:blipFill>
        <p:spPr>
          <a:xfrm>
            <a:off x="908303" y="318516"/>
            <a:ext cx="7327392" cy="5839968"/>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cture of different ground strata, numbered 1 to 7 bottom-up, a picture of a man excavating the first layer, and a table of fossil species, labeled “A” to “F”, from the oldest to the youngest. Each species has a limited range in a succession of strata. Ranges of different fossils may overlap. Brackets indicate the range of a species. Fossil A successes in strata 1 and 2. Fossil B successes in strata 2 and 3. Fossil C successes in strata 3, 4, 5, and 6. Fossil D successes in stratum 5. Fossil E successes in strata 6, 7, and 8. Fossil F successes in strata 8, 9, and 10."/>
          <p:cNvPicPr>
            <a:picLocks noChangeAspect="1"/>
          </p:cNvPicPr>
          <p:nvPr/>
        </p:nvPicPr>
        <p:blipFill>
          <a:blip r:embed="rId3"/>
          <a:stretch>
            <a:fillRect/>
          </a:stretch>
        </p:blipFill>
        <p:spPr>
          <a:xfrm>
            <a:off x="2615183" y="318516"/>
            <a:ext cx="3913632" cy="583996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labeled as “a” and “b”, and a scheme, labeled as “c”. Image a shows Siccar Point just out into the North Sea. Image b shows a zoomed segment of image a, representing different layers. Scheme c, labeled as “what a geologist sees”, illustrates image b divided into with two parts: Devonian “Old Red Sandstone,” colored in red; and Silurian sandstone and shale, colored in gray. The contact between the two parts is an unconformity."/>
          <p:cNvPicPr>
            <a:picLocks noChangeAspect="1"/>
          </p:cNvPicPr>
          <p:nvPr/>
        </p:nvPicPr>
        <p:blipFill>
          <a:blip r:embed="rId3"/>
          <a:stretch>
            <a:fillRect/>
          </a:stretch>
        </p:blipFill>
        <p:spPr>
          <a:xfrm>
            <a:off x="304800" y="1775460"/>
            <a:ext cx="8534400" cy="292608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of Siccar Point just out into the North Sea."/>
          <p:cNvPicPr>
            <a:picLocks noChangeAspect="1"/>
          </p:cNvPicPr>
          <p:nvPr/>
        </p:nvPicPr>
        <p:blipFill>
          <a:blip r:embed="rId3"/>
          <a:stretch>
            <a:fillRect/>
          </a:stretch>
        </p:blipFill>
        <p:spPr>
          <a:xfrm>
            <a:off x="2410967" y="318516"/>
            <a:ext cx="4322064" cy="5839968"/>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n image a zoomed segment of an image of Siccar Point, representing different layers."/>
          <p:cNvPicPr>
            <a:picLocks noChangeAspect="1"/>
          </p:cNvPicPr>
          <p:nvPr/>
        </p:nvPicPr>
        <p:blipFill>
          <a:blip r:embed="rId3"/>
          <a:stretch>
            <a:fillRect/>
          </a:stretch>
        </p:blipFill>
        <p:spPr>
          <a:xfrm>
            <a:off x="618744" y="318516"/>
            <a:ext cx="7906512" cy="583996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scheme, labeled as “what a geologist sees”, illustrates an image a zoomed segment of Siccar Point divided into with two parts: Devonian “Old Red Sandstone,” colored in red; and Silurian sandstone and shale, colored in gray. The contact between the two parts is an unconformity."/>
          <p:cNvPicPr>
            <a:picLocks noChangeAspect="1"/>
          </p:cNvPicPr>
          <p:nvPr/>
        </p:nvPicPr>
        <p:blipFill>
          <a:blip r:embed="rId3"/>
          <a:stretch>
            <a:fillRect/>
          </a:stretch>
        </p:blipFill>
        <p:spPr>
          <a:xfrm>
            <a:off x="701040" y="318516"/>
            <a:ext cx="7741920" cy="583996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ree kinds of unconformities formation over time are shown in three times each: an angular unconformity, nonconformity, and a disconformity. An angular unconformity formation over time is shown in three times. Mountains form and layers fold in the first time, and then erosion removes the Highland. Future erosion surface level is shown by horizontal dashed line crossing several layers beneath the surface. At the second time, all layers above the erosion surface are removed. Sea level rises higher than erosion surface at the third time, and new strata are accumulated beneath it. The contact between new horizontal levels and old folded levels is an angular unconformity. At time 1 of nonconformity formation, granite pluton intrudes several horizontal layers beneath the surface. A horizontal dashed line inside of the pluton shows future erosion surface. All cover above the erosion surface is removed at time 2 of nonconformity formation, so basement lies exposed at the Earth’s surface. Sea level rises and new strata accumulate at time 3, and the contact between new strata and granite basement is the nonconformity. At time 1 of disconformity formation, several horizontal layers lie beneath the water, and a horizontal dashed line indicates future erosion surface. Sea level drops at time 2 of disconformity formation, and flat-lying strata are eroded. At time 3 of disconformity formation, sea level rises and new strata accumulate beneath the water. The contact between new, Jurassic layer and old, Devonian layer is the disconformity."/>
          <p:cNvPicPr>
            <a:picLocks noChangeAspect="1"/>
          </p:cNvPicPr>
          <p:nvPr/>
        </p:nvPicPr>
        <p:blipFill>
          <a:blip r:embed="rId3"/>
          <a:stretch>
            <a:fillRect/>
          </a:stretch>
        </p:blipFill>
        <p:spPr>
          <a:xfrm>
            <a:off x="758952" y="320534"/>
            <a:ext cx="7626096" cy="583593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ngular unconformity formation over time is shown in three times. Mountains form and layers fold in the first time, and then erosion removes the Highland. Future erosion surface level is shown by horizontal dashed line crossing several layers beneath the surface. At the second time, all layers above the erosion surface are removed. Sea level rises higher than erosion surface at the third time, and new strata are accumulated beneath it. The contact between new horizontal levels and old folded levels is an angular unconformity."/>
          <p:cNvPicPr>
            <a:picLocks noChangeAspect="1"/>
          </p:cNvPicPr>
          <p:nvPr/>
        </p:nvPicPr>
        <p:blipFill>
          <a:blip r:embed="rId3"/>
          <a:stretch>
            <a:fillRect/>
          </a:stretch>
        </p:blipFill>
        <p:spPr>
          <a:xfrm>
            <a:off x="304800" y="2132076"/>
            <a:ext cx="8534400" cy="221284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shows the view from an airplane window of the Colorado Plateau region in Arizona and Utah."/>
          <p:cNvPicPr>
            <a:picLocks noChangeAspect="1"/>
          </p:cNvPicPr>
          <p:nvPr/>
        </p:nvPicPr>
        <p:blipFill>
          <a:blip r:embed="rId3"/>
          <a:stretch>
            <a:fillRect/>
          </a:stretch>
        </p:blipFill>
        <p:spPr>
          <a:xfrm>
            <a:off x="371855" y="318516"/>
            <a:ext cx="8400288" cy="583996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ngular nonconformity formation over time is shown in three times. At time 1, granite pluton intrudes several horizontal layers beneath the surface. A horizontal dashed line inside of the pluton shows future erosion surface. All cover above the erosion surface is removed at time 2, so basement lies exposed at the Earth’s surface. Sea level rises and new strata accumulate at time 3, and the contact between new strata and granite basement is the nonconformity."/>
          <p:cNvPicPr>
            <a:picLocks noChangeAspect="1"/>
          </p:cNvPicPr>
          <p:nvPr/>
        </p:nvPicPr>
        <p:blipFill>
          <a:blip r:embed="rId3"/>
          <a:stretch>
            <a:fillRect/>
          </a:stretch>
        </p:blipFill>
        <p:spPr>
          <a:xfrm>
            <a:off x="304800" y="2025396"/>
            <a:ext cx="8534400" cy="2426208"/>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ngular disconformity formation over time is shown in three times. At time 1, several horizontal layers lie beneath the water, and a horizontal dashed line indicates future erosion surface. Sea level drops at time 2, and flat-lying strata are eroded. At time 3, sea level rises and new strata accumulate beneath the water. The contact between new, Jurassic layer and old, Devonian layer is the disconformity."/>
          <p:cNvPicPr>
            <a:picLocks noChangeAspect="1"/>
          </p:cNvPicPr>
          <p:nvPr/>
        </p:nvPicPr>
        <p:blipFill>
          <a:blip r:embed="rId3"/>
          <a:stretch>
            <a:fillRect/>
          </a:stretch>
        </p:blipFill>
        <p:spPr>
          <a:xfrm>
            <a:off x="304800" y="2125979"/>
            <a:ext cx="8534400" cy="222504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road cut in Utah and a rock wall along it at the picture. Part of the wall is interrupted by another one, which has a shape of a curve. The curved part is subscribed as a channel. The whole wall is red, but the surrounding is darker than the channel. A paleosol horizon intrudes between the channel and the other part of the wall. The paleosol horizon is grey. The line of contact between the channel and the wall’s basement is subscribed as unconformity surface."/>
          <p:cNvPicPr>
            <a:picLocks noChangeAspect="1"/>
          </p:cNvPicPr>
          <p:nvPr/>
        </p:nvPicPr>
        <p:blipFill>
          <a:blip r:embed="rId3"/>
          <a:stretch>
            <a:fillRect/>
          </a:stretch>
        </p:blipFill>
        <p:spPr>
          <a:xfrm>
            <a:off x="420623" y="318516"/>
            <a:ext cx="8302752" cy="5839968"/>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of the figure, labeled from “a” to “c”. Part a, is a photo of Grand Canyon in Arizona with a scheme of light rock layer at the top of the Canyon zoomed. The scheme shows different horizontal layers beneath the light layer of Kaibab Limestone, up-bottom: Toroweap Formation, Coconino Sandstone, Hermit Shale, Hermit Shale, Surprise Canyon, Redwall, Temple Butte, Muav Limestone, Bright Angel, Tapeats, and Vishnu Schist. Zoroaster Granite pluton and Unkar Group diagonal layer intrude the Vishnu Schist. Part b is a formalized stratigraphic column for strata of the Grand Canyon. Up-down: Kaibab Limestone, Toroweap Formation, Coconino Sandstone, and Hermit Shale belong to Permian; Supai Group belongs to Pennsylvanian; Surprise Canyon Formation and Redwall Limestone belong to Mississippian; Temple Butte Formation is Devonian; Muav Limestone, Bright Angel Shale, and Tapeats Sandstone belong to Cambrian; Grand Canyon Supergroup, Zoroaster Granite, and Vishnu Schist belong to Precambrian. The toroweap formation consists mostly of sandstone. Supai Group consists mostly of shale and siltstone. Surprise Canyon and Temple Butte Formations consist mostly of limestone. Grand Canyon Supergroup consists mostly of siltstone and gneiss. Most layers have a thickness between 150 and 300 meters. The irregular right edge of layers represents the relative resistance of units to erosion. Part c is a timescale of the actual intervals of time, for which there is a rock record in Grand Canyon. At the time scale, Permian and Pennsylvanian belong to Supai-Kaibab; Redwall limestone belong to Redwall, and Cambrian belong to Tapeats-Muav, all of them between 0 and 0.5 billion years ago. Grand Canyon Supergroup belonged to Unkar Group between 0.5 and 1 billion years ago, and Zoroaster Granite with Vishnu Schist are dated over 1.5 billion years ago. There are no rocks preserved at the timescale between our time and Supai-Kaibab; Supai-Kaibab and Redwall; Redwall and Tapeats-Muav; Tapeats-Muav and Unkar Group; Unkar Group and Zoroaster Granite."/>
          <p:cNvPicPr>
            <a:picLocks noChangeAspect="1"/>
          </p:cNvPicPr>
          <p:nvPr/>
        </p:nvPicPr>
        <p:blipFill>
          <a:blip r:embed="rId3"/>
          <a:stretch>
            <a:fillRect/>
          </a:stretch>
        </p:blipFill>
        <p:spPr>
          <a:xfrm>
            <a:off x="2008632" y="320020"/>
            <a:ext cx="5126736" cy="583695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Grand Canyon in Arizona with a scheme of light rock layer at the top of the Canyon zoomed. The scheme shows different horizontal layers beneath the light layer of Kaibab Limestone, up-bottom: Toroweap Formation, Coconino Sandstone, Hermit Shale, Hermit Shale, Surprise Canyon, Redwall, Temple Butte, Muav Limestone, Bright Angel, Tapeats, and Vishnu Schist. Zoroaster Granite pluton and Unkar Group diagonal layer intrude the Vishnu Schist."/>
          <p:cNvPicPr>
            <a:picLocks noChangeAspect="1"/>
          </p:cNvPicPr>
          <p:nvPr/>
        </p:nvPicPr>
        <p:blipFill>
          <a:blip r:embed="rId3"/>
          <a:stretch>
            <a:fillRect/>
          </a:stretch>
        </p:blipFill>
        <p:spPr>
          <a:xfrm>
            <a:off x="304800" y="1190244"/>
            <a:ext cx="8534400" cy="409651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in the figure. The first part is a formalized stratigraphic column for strata of the Grand Canyon. Up-down: Kaibab Limestone, Toroweap Formation, Coconino Sandstone, and Hermit Shale belong to Permian; Supai Group belonged to Pennsylvanian; Surprise Canyon Formation and Redwall Limestone belong to Mississippian; Temple Butte Formation is Devonian; Muav Limestone, Bright Angel Shale, and Tapeats Sandstone belong to Cambrian; Grand Canyon Supergroup, Zoroaster Granite, and Vishnu Schist belonged to Precambrian. The toroweap formation consists primarily of sandstone. Supai Group consists mostly of shale and siltstone. Surprise Canyon and Temple Butte Formations consist mostly of limestone. Grand Canyon Supergroup consists mainly of siltstone and gneiss. Most layers have a thickness between 150 and 300 meters. The irregular right edge of layers represents the relative resistance of units to erosion. The second part is a timescale of the actual intervals of time, for which there is a rock record in Grand Canyon. At the time scale, Permian and Pennsylvanian belong to Supai-Kaibab; Redwall limestone belonged to Redwall, and Cambrian belong to Tapeats-Muav, all of them between 0 and 0.5 billion years ago. Grand Canyon Supergroup belonged to Unkar Group between 0.5 and 1 billion years ago, and Zoroaster Granite with Vishnu Schist are dated over 1.5 billion years ago. There are no rocks preserved at the timescale between our time and Supai-Kaibab; Supai-Kaibab and Redwall; Redwall and Tapeats-Muav; Tapeats-Muav and Unkar Group; Unkar Group and Zoroaster Granite."/>
          <p:cNvPicPr>
            <a:picLocks noChangeAspect="1"/>
          </p:cNvPicPr>
          <p:nvPr/>
        </p:nvPicPr>
        <p:blipFill>
          <a:blip r:embed="rId3"/>
          <a:stretch>
            <a:fillRect/>
          </a:stretch>
        </p:blipFill>
        <p:spPr>
          <a:xfrm>
            <a:off x="411479" y="318516"/>
            <a:ext cx="8321040" cy="5839968"/>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figures are illustrating the principles of correlation of the stratigraphic columns, labeled as a, and b. Figure a represents three stratigraphic columns, labeled from “A” to “C”. Column A consists of Santuit Sandstone, Milo Limestone, Oswaldo Sandstone, Hamilton Conglomerate, Emma Shale, Rufus Limestone, David Sandstone, and a metamorphic basement, up-down. There are fossils, labeled as “X”, “Y”, and “Z”, in Santuit Sandstone, Oswaldo Sandstone, and David Sandstone respectively. The connection between David Sandstone and the metamorphic basement is an unconformity. Column B is a projection of column A, where the Sandstones and the basement expand, and all other parts restrict. In column C, the Limestones disappear, and unconformities take their places. Figure b illustrates the same process, as figure A does, proceeding from left to right in strata beneath the water surface. Projections of columns from the figure a, are marked with solid lines on strata."/>
          <p:cNvPicPr>
            <a:picLocks noChangeAspect="1"/>
          </p:cNvPicPr>
          <p:nvPr/>
        </p:nvPicPr>
        <p:blipFill>
          <a:blip r:embed="rId3"/>
          <a:stretch>
            <a:fillRect/>
          </a:stretch>
        </p:blipFill>
        <p:spPr>
          <a:xfrm>
            <a:off x="2935223" y="318516"/>
            <a:ext cx="3273552" cy="5839968"/>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represents three stratigraphic columns, labeled from “A” to “C”. Column A consists of Santuit Sandstone, Milo Limestone, Oswaldo Sandstone, Hamilton Conglomerate, Emma Shale, Rufus Limestone, David Sandstone, and a metamorphic basement, up-down. There are fossils, labeled as “X”, “Y”, and “Z”, in Santuit Sandstone, Oswaldo Sandstone, and David Sandstone respectively. The connection between David Sandstone and the metamorphic basement is an unconformity. Column B is a projection of column A, where the Sandstones and the basement expand, and all other parts restrict. In column C, the Limestones disappear, and unconformities take their places."/>
          <p:cNvPicPr>
            <a:picLocks noChangeAspect="1"/>
          </p:cNvPicPr>
          <p:nvPr/>
        </p:nvPicPr>
        <p:blipFill>
          <a:blip r:embed="rId3"/>
          <a:stretch>
            <a:fillRect/>
          </a:stretch>
        </p:blipFill>
        <p:spPr>
          <a:xfrm>
            <a:off x="1947672" y="318516"/>
            <a:ext cx="5248656" cy="5839968"/>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the process of sandstone strata expansion restricting other strata. The process proceeds from left to right in strata beneath the water surface. Projections of 3 columns, labeled as “A”, “B”, and “C”, on strata are marked with solid lines."/>
          <p:cNvPicPr>
            <a:picLocks noChangeAspect="1"/>
          </p:cNvPicPr>
          <p:nvPr/>
        </p:nvPicPr>
        <p:blipFill>
          <a:blip r:embed="rId3"/>
          <a:stretch>
            <a:fillRect/>
          </a:stretch>
        </p:blipFill>
        <p:spPr>
          <a:xfrm>
            <a:off x="304800" y="769620"/>
            <a:ext cx="8534400" cy="493776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of the view of the Grand Canyon in Arizona from a plan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images of mudcracks. The left image shows present-day mudcracks formed in a clay-rich segment of a dried-up mud puddle. The right image shows ancient mudcracks in a solid rock wall."/>
          <p:cNvPicPr>
            <a:picLocks noChangeAspect="1"/>
          </p:cNvPicPr>
          <p:nvPr/>
        </p:nvPicPr>
        <p:blipFill>
          <a:blip r:embed="rId3"/>
          <a:stretch>
            <a:fillRect/>
          </a:stretch>
        </p:blipFill>
        <p:spPr>
          <a:xfrm>
            <a:off x="304800" y="2186939"/>
            <a:ext cx="8534400" cy="210312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parts, labeled a to c, in the figure. Part a is a block diagram showing several wavy concentric strata folded, two horizontal strata overlapping part of them above, and an unconformity between them. A grey stratum exposing to the surface twice is labeled as syncline at its lowest part, and as anticline near the point of the explosion. Part b is a geologic map showing the same view looking straight down. Vertical strips represent all strata exposed. The strip above the syncline is restricting crosswise. A syncline hinge is right of the strip. There are a strike and dip markers on the syncline hinge, and on a strip left of the restricting strip. The strip of anticline hinge is spreading wider. All strips widths are below 5 kilometers. Part c is a geologic map of California. Quaternary sediments a mostly spread at the Great Valley and north of it. Tertiary sedimentary rocks are mostly spread near the ocean shore. Tertiary and Quaternary volcanic rocks are mostly spread northeast of the Great Valley. Mesozoic sedimentary rocks are mostly spread round the Great Valley and northwest of it. Serpentinized ultramafic rocks are mostly spread north of the Great Valley. Granitic rocks (mostly Mesozoic) are mostly spread near the ocean at the Sierra Nevada and at the shore southeast of it. Older metamorphic and sedimentary rocks (Precambrian, Paleozoic, and Mesozoic) are mostly spread north of the Great Valley. Part d is a modern three-dimensional geological map with cross-section. The map is multicolored."/>
          <p:cNvPicPr>
            <a:picLocks noChangeAspect="1"/>
          </p:cNvPicPr>
          <p:nvPr/>
        </p:nvPicPr>
        <p:blipFill>
          <a:blip r:embed="rId3"/>
          <a:stretch>
            <a:fillRect/>
          </a:stretch>
        </p:blipFill>
        <p:spPr>
          <a:xfrm>
            <a:off x="1743455" y="318905"/>
            <a:ext cx="5657088" cy="5839189"/>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block diagram showing several wavy concentric strata folded, two horizontal strata overlapping part of them above, and an unconformity between them. A grey stratum exposing to the surface twice is labeled as syncline at its lowest part, and as anticline near the point of the explosion."/>
          <p:cNvPicPr>
            <a:picLocks noChangeAspect="1"/>
          </p:cNvPicPr>
          <p:nvPr/>
        </p:nvPicPr>
        <p:blipFill>
          <a:blip r:embed="rId3"/>
          <a:stretch>
            <a:fillRect/>
          </a:stretch>
        </p:blipFill>
        <p:spPr>
          <a:xfrm>
            <a:off x="929640" y="318516"/>
            <a:ext cx="7284720" cy="58399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geologic map showing the top view of unconformity between several strata. Vertical strips represent all strata exposed. The strip above the syncline is restricting crosswise. A syncline hinge is right of the strip. There are a strike and dip markers on the syncline hinge, and on a strip left of the restricting strip. The strip of anticline hinge is spreading wider. Two horizontal strata partially overlap strata exposed. The border between them is the unconformity. All strips widths are below 5 kilometers."/>
          <p:cNvPicPr>
            <a:picLocks noChangeAspect="1"/>
          </p:cNvPicPr>
          <p:nvPr/>
        </p:nvPicPr>
        <p:blipFill>
          <a:blip r:embed="rId3"/>
          <a:stretch>
            <a:fillRect/>
          </a:stretch>
        </p:blipFill>
        <p:spPr>
          <a:xfrm>
            <a:off x="597408" y="318516"/>
            <a:ext cx="7949184" cy="5839968"/>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geologic map of California. Quaternary sediments are mostly spread at the Great Valley and north of it. Tertiary sedimentary rocks are mostly spread near the ocean shore. Tertiary and Quaternary volcanic rocks are mostly spread northeast of the Great Valley. Mesozoic sedimentary rocks are mostly spread round the Great Valley and northwest of it. Serpentinized ultramafic rocks are mostly spread north of the Great Valley. Granitic rocks (mostly Mesozoic) are mostly spread near the ocean at the Sierra Nevada and at the shore southeast of it. Older metamorphic and sedimentary rocks (Precambrian, Paleozoic, and Mesozoic) are mostly spread north of the Great Valley."/>
          <p:cNvPicPr>
            <a:picLocks noChangeAspect="1"/>
          </p:cNvPicPr>
          <p:nvPr/>
        </p:nvPicPr>
        <p:blipFill>
          <a:blip r:embed="rId3"/>
          <a:stretch>
            <a:fillRect/>
          </a:stretch>
        </p:blipFill>
        <p:spPr>
          <a:xfrm>
            <a:off x="2380488" y="318516"/>
            <a:ext cx="4383024" cy="583996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modern three-dimensional geological map with cross-section. The map is multicolored."/>
          <p:cNvPicPr>
            <a:picLocks noChangeAspect="1"/>
          </p:cNvPicPr>
          <p:nvPr/>
        </p:nvPicPr>
        <p:blipFill>
          <a:blip r:embed="rId3"/>
          <a:stretch>
            <a:fillRect/>
          </a:stretch>
        </p:blipFill>
        <p:spPr>
          <a:xfrm>
            <a:off x="1277111" y="318516"/>
            <a:ext cx="6589776" cy="5839968"/>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in the figure, labeled as a and b. Part a is a world map with columns representing stratigraphy in different locations with numbers. The column corresponding to a point south of the center of North America contains numbers 1 to 4. The column corresponding to a point north of the center of North America contains numbers 15 to 17. The column corresponding to a point south of the center of South America contains numbers 9 to 11. The column corresponding to a point north of the center of South America contains numbers 3 to 7. The column corresponding to the very south point of Africa contains numbers 6 to 10. The column corresponding to a point in Central Europe contains numbers 9 to 13. The column corresponding to a point near the Ural Mountains contains numbers 11 to 15. The column corresponding to a point in Southern Asia contains numbers 15 to 19. The column corresponding to a point in Australia contains numbers 13 to 16. Part b is a chart representing geologic time to create the geologic column. There are 5 columns in the chart, so an eon, an era, a period, and an epoch are given for each stratum number in the first column. 1 and 2 belong to Archean and Proterozoic Eons respectively. Strata 3 to 19 belong to Phanerozoic eon. Paleozoic era contains strata 3 to 8. They belong to Cambrian, Ordovician, Silurian, Devonian, and Carboniferous (Pennsylvanian and Mississippian) periods respectively. Strata 9 to 11 belong to Mesozoic era. They also belong to Triassic, Jurassic, and Cretaceous periods respectively. Cenozoic era contains strata 12 to 19. Strata 12 to 14 belong to Paleogene period, and to Paleocene, Eocene, and Oligocene epochs respectively. Stratum 15 belongs to the Tertiary period. Neogene period contains strata 16 and 17, which belong to Miocene and Pliocene epochs respectively. Strata 18 and 19 belong to Quaternary period, and to Pleistocene and Holocene epochs respectively."/>
          <p:cNvPicPr>
            <a:picLocks noChangeAspect="1"/>
          </p:cNvPicPr>
          <p:nvPr/>
        </p:nvPicPr>
        <p:blipFill>
          <a:blip r:embed="rId3"/>
          <a:stretch>
            <a:fillRect/>
          </a:stretch>
        </p:blipFill>
        <p:spPr>
          <a:xfrm>
            <a:off x="350520" y="318516"/>
            <a:ext cx="8442960" cy="5839968"/>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world map with columns representing stratigraphy in different locations with numbers. The column corresponding to a point south of the center of North America contains numbers 1 to 4. The column corresponding to a point north of the center of North America contains numbers 15 to 17. The column corresponding to a point south of the center of South America contains numbers 9 to 11. The column corresponding to a point north of the center of South America contains numbers 3 to 7. The column corresponding to the very south point of Africa contains numbers 6 to 10. The column corresponding to a point in Central Europe contains numbers 9 to 13. The column corresponding to a point near the Ural Mountains contains numbers 11 to 15. The column corresponding to a point in Southern Asia contains numbers 15 to 19. The column corresponding to a point in Australia contains numbers 13 to 16."/>
          <p:cNvPicPr>
            <a:picLocks noChangeAspect="1"/>
          </p:cNvPicPr>
          <p:nvPr/>
        </p:nvPicPr>
        <p:blipFill>
          <a:blip r:embed="rId3"/>
          <a:stretch>
            <a:fillRect/>
          </a:stretch>
        </p:blipFill>
        <p:spPr>
          <a:xfrm>
            <a:off x="304800" y="431292"/>
            <a:ext cx="8534400" cy="561441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hart representing geologic time to create the geologic column. There are 5 columns in the chart, so an eon, an era, a period, and an epoch are given for each stratum number in the first column. 1 and 2 belong to Archean and Proterozoic Eons respectively. Strata 3 to 19 belong to Phanerozoic eon. Paleozoic era contains strata 3 to 8. They belong to Cambrian, Ordovician, Silurian, Devonian, and Carboniferous (Pennsylvanian and Mississippian) periods respectively. Strata 9 to 11 belong to Mesozoic era. They also belong to Triassic, Jurassic, and Cretaceous periods respectively. Cenozoic era contains strata 12 to 19. Strata 12 to 14 belong to Paleogene period, and to Paleocene, Eocene, and Oligocene epochs respectively. Stratum 15 belongs to the Tertiary period. Neogene period contains strata 16 and 17, which belong to Miocene and Pliocene epochs respectively. Strata 18 and 19 belong to Quaternary period, and to Pleistocene and Holocene epochs respectively."/>
          <p:cNvPicPr>
            <a:picLocks noChangeAspect="1"/>
          </p:cNvPicPr>
          <p:nvPr/>
        </p:nvPicPr>
        <p:blipFill>
          <a:blip r:embed="rId3"/>
          <a:stretch>
            <a:fillRect/>
          </a:stretch>
        </p:blipFill>
        <p:spPr>
          <a:xfrm>
            <a:off x="2456688" y="318516"/>
            <a:ext cx="4230624" cy="5839968"/>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hoto of the view of the Vermilion Cliffs in Arizona from a plane."/>
          <p:cNvPicPr>
            <a:picLocks noChangeAspect="1"/>
          </p:cNvPicPr>
          <p:nvPr/>
        </p:nvPicPr>
        <p:blipFill>
          <a:blip r:embed="rId3"/>
          <a:stretch>
            <a:fillRect/>
          </a:stretch>
        </p:blipFill>
        <p:spPr>
          <a:xfrm>
            <a:off x="1737360" y="318516"/>
            <a:ext cx="5669280" cy="5839968"/>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llustrates course of life’s evolution throughout Earth history. After the Big Bang goes Hadean eon and Archean eon, when the origin of life appears. Complex life appears during Proterozoic eon. Shells appear in Cambrian period. Cephalopoda appear in Ordovician period. Land plants, amphibians, trees, and insects appear during Silurian, Devonian, Carboriferous, and Permian periods respectively. Age of dinosaurs consists of Triassic, Jurassic, and Cretaceous periods. Age of mammals include Paleocene, Eocene, Oligocene, Miocene, Pliocene, Pleistocene, and Holocene periods. Cloven-hoofed animals, mammoths and humans appear in Pliocene, Pleistocene, and Holocene periods."/>
          <p:cNvPicPr>
            <a:picLocks noChangeAspect="1"/>
          </p:cNvPicPr>
          <p:nvPr/>
        </p:nvPicPr>
        <p:blipFill>
          <a:blip r:embed="rId3"/>
          <a:stretch>
            <a:fillRect/>
          </a:stretch>
        </p:blipFill>
        <p:spPr>
          <a:xfrm>
            <a:off x="1572767" y="321296"/>
            <a:ext cx="5998464" cy="583440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of the figure – a left one and a right one. The left part is a picture of modern sediments, exposed at low tide, on the coast of France, with several boats lying on the ground. The right part consists of a picture of a man standing near horizontal sandstone beds in Wisconsin and a scheme. The scheme labeled as “what a geologist sees” represents the same sandstone beds by layers from up-bottom: the youngest bed, bedding plane, cross beds, and the oldest bed."/>
          <p:cNvPicPr>
            <a:picLocks noChangeAspect="1"/>
          </p:cNvPicPr>
          <p:nvPr/>
        </p:nvPicPr>
        <p:blipFill>
          <a:blip r:embed="rId3"/>
          <a:stretch>
            <a:fillRect/>
          </a:stretch>
        </p:blipFill>
        <p:spPr>
          <a:xfrm>
            <a:off x="304800" y="1476755"/>
            <a:ext cx="8534400" cy="352348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of the figure illustrating the correlation of strata among the national parks of Arizona and Utah, labeled as a and b. Part a is a strata versus geologic periods correlation with images illustrating strata. Strata of the Bryce Canyon or the Cedar Breaks, up - down: the Wasatch or Claron Formation, belonging to the Tertiary period; the Kaiparowits Formation, the Wahweap Sandstone, the straight Cliffs Sandstone, the Tropic Shale, and the Dakota Sandstone, belonging to Cretaceous period; the Winsor Formation, the Curtis Formation, the Entrada Sandstone, the Carmel Formation, and the Navajo Sandstone, belonging to Jurassic Period. Strata of the Zion Canyon or the Painted Desert, up - down: the Carmel Formation and the Navajo Sandstone, belonging to Jurassic period; the Kayenta Formation, the Wingate Sandstone, the Chinle Formation, and the Moenkopi Formation, belonging to Triassic period; the Kaibab Limestone, belonging to Permian period. Strata of the Grand Canyon, up - down: the Moenkopi Formation, belonging to Triassic period; the Kaibab Limestone, the Toroweap Formation, the Coconino Sandstone, and the Hermite Shale, belonging to Permian period; the Supai Formation, belonging to Pennsylvanian period; the Redwall Limestone, belonging to Mississippian period; the Temple Butte Limestone, belonging to Devonian period. There are another strata below them, up - down: the Muav Formation, the Bright Angel Shale, and the Tapeats Sandstone, belonging to Cambrian period; the Vishnu Schist with the Unkar Group and the Zoroaster Granite pluton, belonging to Precambrian period. There are images representing the Navajo Sandstone in the Zion Canyon, the Supai Formation in the Grand Canyon, the Easatch Formation in the Bryce Canyon, and the Chinle Formation in the Painted Desert. Part b shows a cross-sectional sketch and a map of Nevada, Utah, California, and Arizona. The sketch shows sequence of the Cedar Breaks, the Bryce Canyon, the Zion Canyon, the Vermilion Cliffs, the Painted Desert, and the Grand Canyon with their strata prolonging from one location to the other. Several faults cut strata between the Vermilion Cliffs and the Painted Desert, and between the Painted Desert and the Grand Canyon. The map shows all of the locations above by red dots. There is a black dashed line on the map, going from the northwest to the southeast through the Zion."/>
          <p:cNvPicPr>
            <a:picLocks noChangeAspect="1"/>
          </p:cNvPicPr>
          <p:nvPr/>
        </p:nvPicPr>
        <p:blipFill>
          <a:blip r:embed="rId3"/>
          <a:stretch>
            <a:fillRect/>
          </a:stretch>
        </p:blipFill>
        <p:spPr>
          <a:xfrm>
            <a:off x="2118360" y="322753"/>
            <a:ext cx="4907280" cy="5831494"/>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strata versus geologic periods’ correlation with images illustrating strata. Strata of the Bryce Canyon or the Cedar Breaks, up - down: the Wasatch or Claron Formation, belonging to Tertiary period; the Kaiparowits Formation, the Wahweap Sandstone, the straight Cliffs Sandstone, the Tropic Shale, and the Dakota Sandstone, belonging to Cretaceous period; the Winsor Formation, the Curtis Formation, the Entrada Sandstone, the Carmel Formation, and the Navajo Sandstone, belonging to Jurassic Period. Strata of the Zion Canyon or the Painted Desert, up - down: the Carmel Formation and the Navajo Sandstone, belonging to Jurassic period; the Kayenta Formation, the Wingate Sandstone, the Chinle Formation, and the Moenkopi Formation, belonging to Triassic period; the Kaibab Limestone, belonging to Permian period. Strata of the Grand Canyon, up - down: the Moenkopi Formation, belonging to Triassic period; the Kaibab Limestone, the Toroweap Formation, the Coconino Sandstone, and the Hermite Shale, belonging to Permian period; the Supai Formation, belonging to Pennsylvanian period; the Redwall Limestone, belonging to Mississippian period; the Temple Butte Limestone, belonging to Devonian period. There are another strata below them, up - down: the Muav Formation, the Bright Angel Shale, and the Tapeats Sandstone, belonging to Cambrian period; the Vishnu Schist with the Unkar Group and the Zoroaster Granite pluton, belonging to Precambrian period. There are images representing the Navajo Sandstone in the Zion Canyon, the Supai Formation in the Grand Canyon, the Easatch Formation in the Bryce Canyon, and the Chinle Formation in the Painted Desert."/>
          <p:cNvPicPr>
            <a:picLocks noChangeAspect="1"/>
          </p:cNvPicPr>
          <p:nvPr/>
        </p:nvPicPr>
        <p:blipFill>
          <a:blip r:embed="rId3"/>
          <a:stretch>
            <a:fillRect/>
          </a:stretch>
        </p:blipFill>
        <p:spPr>
          <a:xfrm>
            <a:off x="829055" y="318516"/>
            <a:ext cx="7485888" cy="5839968"/>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shows a cross-section sketch and a map of Nevada, Utah, California, and Arizona. The sketch shows sequence of the Cedar Breaks, the Bryce Canyon, the Zion Canyon, the Vermilion Cliffs, the Painted Desert, and the Grand Canyon with their strata prolonging from one location to the other. Several faults cut strata between the Vermilion Cliffs and the Painted Desert, and between the Painted Desert and the Grand Canyon. The map shows all of the locations above by red dots. There is a black dashed line on the map, going from the northwest to the southeast through the Zion."/>
          <p:cNvPicPr>
            <a:picLocks noChangeAspect="1"/>
          </p:cNvPicPr>
          <p:nvPr/>
        </p:nvPicPr>
        <p:blipFill>
          <a:blip r:embed="rId3"/>
          <a:stretch>
            <a:fillRect/>
          </a:stretch>
        </p:blipFill>
        <p:spPr>
          <a:xfrm>
            <a:off x="304800" y="1491995"/>
            <a:ext cx="8534400" cy="3493008"/>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 section of several horizontal geologic strata with images of events corresponding to their formation. A fault scrap – a consequence of recent faulting, crosses the top stratum. A picture of a reef in warm seas refers to the limestone stratum. Sand dunes in a desert refers to the cross-bedded sandstone. An evaporated lake in a desert corresponds to gypsum beds in the sandstone. An explosive volcanic eruption corresponds to an ignimbrite (welded tuff) stratum. A picture of sand and mud deposited in a river channel and bordering floodplain refers to the redbeds stratum. Flows from a volcano corresponds to the basalt lava stratum. There is an illustration of isotopic dating of mineral crystal referring to the picture of volcano. Debris eroded from a cliff form the conglomerate stratum There is an unconformity beneath the conglomerate stratum. Deposits of a pebble beach form another conglomerate stratum. The gneiss basement is formed by a metamorphism at depth beneath a mountain belt. A granite pluton intrudes the basement. It is the intrusion of silicic magma at depth. The pluton is surrounded by a metamorphic aureole. A basalt dike intrudes all of the strata and exposes to the surface. The dike is a result of igneous activity. There are several pictures of fossils for determining relative age: a trilobite, a cephalopod, and a brachiopod."/>
          <p:cNvPicPr>
            <a:picLocks noChangeAspect="1"/>
          </p:cNvPicPr>
          <p:nvPr/>
        </p:nvPicPr>
        <p:blipFill>
          <a:blip r:embed="rId3"/>
          <a:stretch>
            <a:fillRect/>
          </a:stretch>
        </p:blipFill>
        <p:spPr>
          <a:xfrm>
            <a:off x="304800" y="536447"/>
            <a:ext cx="8534400" cy="5404104"/>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in the figure, labeled a to c. Part a is a number of half-lives versus number of isotopes graph for parent and daughter isotopes. 16 parent isotopes correspond to 0 half-lives, 8 parent isotopes correspond to 1 half-lives, 4 parent isotopes correspond to 2 half-lives, 2 parent isotopes correspond to 3 half-lives, and 1 parent isotope corresponds to 4 half-lives. At the same time 0 daughter isotopes correspond to 0 half-lives, 8 daughter isotopes correspond to 1 half-lives, 12 daughter isotopes correspond to 2 half-lives, 14 daughter isotopes correspond to 3 half-lives, and 15 daughter isotopes correspond to 4 half-lives. Part b is a sequence of 5 tables 4 by 4 of squares representing isotopes. The squares for parent isotopes are green, and the squares for daughter isotopes are blue. At the first table, there are 16 parent isotopes and 0 daughter isotopes. At the second table, there are 8 parent isotopes and 8 daughter isotopes. At the third table, there are 4 parent isotopes and 12 daughter isotopes. At the fourth table, there are 2 parent isotopes and 14 daughter isotopes. At the fifth table, there are 1 parent isotopes and 15 daughter isotopes. Part c is a sequence of 5 isotope clusters, where bubbles represent isotopes. The bubbles for parent isotopes are green, and the bubbles for daughter isotopes are blue. At the first cluster, there are 16 parent isotopes and 0 daughter isotopes. At the second cluster, there are 8 parent isotopes and 8 daughter isotopes. At the third cluster, there are 4 parent isotopes and 12 daughter isotopes. At the fourth cluster, there are 2 parent isotopes and 14 daughter isotopes. At the fifth cluster, there are 1 parent isotopes and 15 daughter isotopes. There is no pattern in order of bubble color change."/>
          <p:cNvPicPr>
            <a:picLocks noChangeAspect="1"/>
          </p:cNvPicPr>
          <p:nvPr/>
        </p:nvPicPr>
        <p:blipFill>
          <a:blip r:embed="rId3"/>
          <a:stretch>
            <a:fillRect/>
          </a:stretch>
        </p:blipFill>
        <p:spPr>
          <a:xfrm>
            <a:off x="2569464" y="318516"/>
            <a:ext cx="4005072" cy="5839968"/>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table 10.1 presents isotopes used in the isotopic dating of rock. For each pair of parent and daughter isotopes, there is a half-life and a list of minerals containing the isotopes. In every pair, the parent isotope comes first. Samarium 147 and neodymium 143 have a half-life of 106 billion years, garnets and micas contains them. Rubidium 87 and strontium 87 have a half-life of 48.8 billion years; potassium-bearing minerals (mica, feldspar, and hornblende) contains them. Uranium 238 and lead 206 have a half-life of 4.5 billion years; uranium-bearing minerals (zircon, uraninite) contains them. Potassium 40 and argon 40 have a half-life of 1.3 billion; potassium-bearing minerals contains them. Uranium 235 and lead 207 have a half-life of 713 million years; uranium-bearing minerals contain them."/>
          <p:cNvPicPr>
            <a:picLocks noChangeAspect="1"/>
          </p:cNvPicPr>
          <p:nvPr/>
        </p:nvPicPr>
        <p:blipFill>
          <a:blip r:embed="rId3"/>
          <a:stretch>
            <a:fillRect/>
          </a:stretch>
        </p:blipFill>
        <p:spPr>
          <a:xfrm>
            <a:off x="338328" y="2269235"/>
            <a:ext cx="8467344" cy="1938528"/>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men working in an isotopic dating laboratory on the photo. The laboratory includes a large mass spectrometer."/>
          <p:cNvPicPr>
            <a:picLocks noChangeAspect="1"/>
          </p:cNvPicPr>
          <p:nvPr/>
        </p:nvPicPr>
        <p:blipFill>
          <a:blip r:embed="rId3"/>
          <a:stretch>
            <a:fillRect/>
          </a:stretch>
        </p:blipFill>
        <p:spPr>
          <a:xfrm>
            <a:off x="307847" y="303276"/>
            <a:ext cx="8528304" cy="5870448"/>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hree parts in the figure, labeled as a, b, and c. Part a is a photo of a tree’s cross section showing the tree rings. Part b consists of a picture and a diagram. The picture illustrates 3 steps of a tree existence: the living tree, the dead tree, and the buried tree. The diagram consists of four columns: three for the existence steps, and one composing them with the time scale. Each column is a sector of tree rings, some of them colored. The colored bands represent distinctive sets of rings. The composite tree ring record, based on correlation of ring patterns, consists of rings representing all periods of tree’s existence. The periods from today to the birth of the buried tree go up - down. Part c is a photo of brown dust settlings ice-bound into a glacier."/>
          <p:cNvPicPr>
            <a:picLocks noChangeAspect="1"/>
          </p:cNvPicPr>
          <p:nvPr/>
        </p:nvPicPr>
        <p:blipFill>
          <a:blip r:embed="rId3"/>
          <a:stretch>
            <a:fillRect/>
          </a:stretch>
        </p:blipFill>
        <p:spPr>
          <a:xfrm>
            <a:off x="655320" y="318516"/>
            <a:ext cx="7833360" cy="5839968"/>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photo a of a tree’s cross section showing the tree rings."/>
          <p:cNvPicPr>
            <a:picLocks noChangeAspect="1"/>
          </p:cNvPicPr>
          <p:nvPr/>
        </p:nvPicPr>
        <p:blipFill>
          <a:blip r:embed="rId3"/>
          <a:stretch>
            <a:fillRect/>
          </a:stretch>
        </p:blipFill>
        <p:spPr>
          <a:xfrm>
            <a:off x="304800" y="428244"/>
            <a:ext cx="8534400" cy="5620512"/>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icture and a diagram in the figure. The picture illustrates 3 steps of a tree existence: the living tree, the dead tree, and the buried tree. The diagram consists of four columns: three for the existence steps, and one composing them with the time scale. Each column is a sector of tree rings, some of them colored. The colored bands represent distinctive sets of rings. The composite tree ring record, based on correlation of ring patterns, consists of rings representing all periods of the tree’s existence. The periods from today to the birth of buried tree go up - down."/>
          <p:cNvPicPr>
            <a:picLocks noChangeAspect="1"/>
          </p:cNvPicPr>
          <p:nvPr/>
        </p:nvPicPr>
        <p:blipFill>
          <a:blip r:embed="rId3"/>
          <a:stretch>
            <a:fillRect/>
          </a:stretch>
        </p:blipFill>
        <p:spPr>
          <a:xfrm>
            <a:off x="2362200" y="318516"/>
            <a:ext cx="4419600" cy="5839968"/>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glass filling up with sand in three steps. At the first step, labeled as time 1, the bottom quarter of the glass is filled up with yellow sand. At the second step, labeled as time 2, another quarter of the glass is filled up with red sand. At the third step, labeled as time 3, another quarter of the glass is filled up with gray sand. At the time 3, the top layer of the sand is labeled as “youngest”, and the bottom layer of the sand is labeled as “oldest”."/>
          <p:cNvPicPr>
            <a:picLocks noChangeAspect="1"/>
          </p:cNvPicPr>
          <p:nvPr/>
        </p:nvPicPr>
        <p:blipFill>
          <a:blip r:embed="rId3"/>
          <a:stretch>
            <a:fillRect/>
          </a:stretch>
        </p:blipFill>
        <p:spPr>
          <a:xfrm>
            <a:off x="338328" y="318516"/>
            <a:ext cx="8467344" cy="5839968"/>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photo of brown dust settlings ice-bound into a glacier."/>
          <p:cNvPicPr>
            <a:picLocks noChangeAspect="1"/>
          </p:cNvPicPr>
          <p:nvPr/>
        </p:nvPicPr>
        <p:blipFill>
          <a:blip r:embed="rId3"/>
          <a:stretch>
            <a:fillRect/>
          </a:stretch>
        </p:blipFill>
        <p:spPr>
          <a:xfrm>
            <a:off x="304800" y="437388"/>
            <a:ext cx="8534400" cy="5602224"/>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figure is a cross section of horizontal strata with a picture of man standing at its basement. Some of strata are labeled: volcanic ash, Paleocene sandstone, Cretaceous sandstone (with fossil bones), and granite (going up - down). The volcanic ash is dated as 50 million years ago, and the granite is dated as 125 million years ago. There is an unconformity between the Paleocene sandstone and the layer beneath it. A basalt dike intrudes layers up to the unconformity. The dike is dated as 80 million years ago."/>
          <p:cNvPicPr>
            <a:picLocks noChangeAspect="1"/>
          </p:cNvPicPr>
          <p:nvPr/>
        </p:nvPicPr>
        <p:blipFill>
          <a:blip r:embed="rId3"/>
          <a:stretch>
            <a:fillRect/>
          </a:stretch>
        </p:blipFill>
        <p:spPr>
          <a:xfrm>
            <a:off x="822959" y="318516"/>
            <a:ext cx="7498080" cy="5839968"/>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here are 4 columns with different time scale in the figure. All columns assign numerical ages to the geologic intervals. The scale is larger for newer times. The Hadean eon lies below 4.1 billion years ago. Eoarchean, Paleoarchean, Mesoarchean, and Neoarchean eras belong to the Archean eon. The eras cover intervals 3600 to 4100, 3200 to 3600, 2800 to 3200, and 2500 to 2800 million years ago respectively. Paleoproterozoic, Mesoproterozoic, and Neoproterozoic eras belong to the Proterozoic eon. The eras cover intervals 1600 to 2500, 1000 to 1600, and 542 to 1000 million years ago respectively. Paleozoic, Mesozoic, and Cenozoic eras belong to the Phanerozoic eon. Cambrian, Ordovician, Silurian, Devonian, Carboniferous, and Permian periods belong to the Paleozoic era. The periods cover intervals 488.3 to 542, 443.7 to 488.3, 416 to 443.7, 359.2 to 416, 299 to 359.2, and 251 to 359.2 million years ago. The Carboniferous period consists of Pennsylvanian and Mississippian parts, covering intervals 299 to 318.1 and 318.1 to 359.2 million years ago respectively. The Mesozoic era consists of Triassic, Jurassic, and Cretaceous periods. They cover intervals 199.6 to 251, 145.5 to 199.6, and 65.5 to 145.5 million years ago respectively. Paleogene, Neogene, and Quaternary periods composed to the Cenozoic era. Paleogene and Neogene composed to the Tertiary. Paleocene, Eocene, and Oligocene epochs belong to the Paleogene period. They cover intervals 55.8 to 65.5, 33.9 to 55.8, and 23 to 33.9 million years ago respectively. The Neogene period consist of Miocene and Pliocene epochs. The epochs cover intervals 5.3 to 23 and 2.6 to 5.3 million years ago. The Quaternary period consists of Pleistocene and Holocene epochs. They cover intervals 0.012 to 2.6 and 0 to 0.012 million years ago."/>
          <p:cNvPicPr>
            <a:picLocks noChangeAspect="1"/>
          </p:cNvPicPr>
          <p:nvPr/>
        </p:nvPicPr>
        <p:blipFill>
          <a:blip r:embed="rId3"/>
          <a:stretch>
            <a:fillRect/>
          </a:stretch>
        </p:blipFill>
        <p:spPr>
          <a:xfrm>
            <a:off x="1869948" y="304800"/>
            <a:ext cx="5404104" cy="5961888"/>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is a false-color top view of the Ugab River."/>
          <p:cNvPicPr>
            <a:picLocks noChangeAspect="1"/>
          </p:cNvPicPr>
          <p:nvPr/>
        </p:nvPicPr>
        <p:blipFill>
          <a:blip r:embed="rId3"/>
          <a:stretch>
            <a:fillRect/>
          </a:stretch>
        </p:blipFill>
        <p:spPr>
          <a:xfrm>
            <a:off x="304800" y="391667"/>
            <a:ext cx="8534400" cy="569366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photo of a woman standing next to a rock wall, and a scheme of the same landscape, labeled as “What a Geologist Sees”. The rock wall includes three strata; one of them is horizontal, and two others are diagonal. Trees hide the upper diagonal stratum. The scheme shows the upper diagonal stratum as the Lower Devonian limestone, dated as 415 million years ago. The lower diagonal stratum is labeled as Latest Silurian dolostone and limestone, dated approximately 420 million years ago. The horizontal layer is labeled as the Middle Ordovician shale and sandstone, dated approximately 470 million years ago. There is an unconformity between the lower diagonal layer and the horizontal layer, labeled as a gap of 50 million years."/>
          <p:cNvPicPr>
            <a:picLocks noChangeAspect="1"/>
          </p:cNvPicPr>
          <p:nvPr/>
        </p:nvPicPr>
        <p:blipFill>
          <a:blip r:embed="rId3"/>
          <a:stretch>
            <a:fillRect/>
          </a:stretch>
        </p:blipFill>
        <p:spPr>
          <a:xfrm>
            <a:off x="304800" y="1610867"/>
            <a:ext cx="8534400" cy="3255264"/>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picture consists of two parts. In the first part, labeled as “at the time of deposition”, there are several horizontal ground layers beneath water near a seashore. The second part, labeled as “today”, is a section of the layers zoomed. Segments of the layers in the second part were sequentially removed up-bottom by a river bottom over time."/>
          <p:cNvPicPr>
            <a:picLocks noChangeAspect="1"/>
          </p:cNvPicPr>
          <p:nvPr/>
        </p:nvPicPr>
        <p:blipFill>
          <a:blip r:embed="rId3"/>
          <a:stretch>
            <a:fillRect/>
          </a:stretch>
        </p:blipFill>
        <p:spPr>
          <a:xfrm>
            <a:off x="304800" y="1229867"/>
            <a:ext cx="8534400" cy="401726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dike cutting through three multicolored horizontal layers of the crust."/>
          <p:cNvPicPr>
            <a:picLocks noChangeAspect="1"/>
          </p:cNvPicPr>
          <p:nvPr/>
        </p:nvPicPr>
        <p:blipFill>
          <a:blip r:embed="rId3"/>
          <a:stretch>
            <a:fillRect/>
          </a:stretch>
        </p:blipFill>
        <p:spPr>
          <a:xfrm>
            <a:off x="304800" y="1330451"/>
            <a:ext cx="8534400" cy="3816096"/>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is a shapeless pluton piercing three multicolored horizontal layers of the crust. The borderline between the pluton and the layers is labeled as “baked contact”."/>
          <p:cNvPicPr>
            <a:picLocks noChangeAspect="1"/>
          </p:cNvPicPr>
          <p:nvPr/>
        </p:nvPicPr>
        <p:blipFill>
          <a:blip r:embed="rId3"/>
          <a:stretch>
            <a:fillRect/>
          </a:stretch>
        </p:blipFill>
        <p:spPr>
          <a:xfrm>
            <a:off x="304800" y="1431035"/>
            <a:ext cx="8534400" cy="361492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re are two parts of the picture. In the first part, there are three multicolored horizontal layers of the crust and a horizontal flow piercing one of them. There are several separated rocks above the flow. In the second part, there are the same layers, but a sill replaces the flow. The sill contains separated segments of the pierced ground layer."/>
          <p:cNvPicPr>
            <a:picLocks noChangeAspect="1"/>
          </p:cNvPicPr>
          <p:nvPr/>
        </p:nvPicPr>
        <p:blipFill>
          <a:blip r:embed="rId3"/>
          <a:stretch>
            <a:fillRect/>
          </a:stretch>
        </p:blipFill>
        <p:spPr>
          <a:xfrm>
            <a:off x="304800" y="2037588"/>
            <a:ext cx="8534400" cy="2401824"/>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 2004:Templates:Presentations:Designs:Borealis</Template>
  <TotalTime>134</TotalTime>
  <Words>2999</Words>
  <Application>Microsoft Office PowerPoint</Application>
  <PresentationFormat>On-screen Show (4:3)</PresentationFormat>
  <Paragraphs>159</Paragraphs>
  <Slides>54</Slides>
  <Notes>54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54</vt:i4>
      </vt:variant>
    </vt:vector>
  </HeadingPairs>
  <TitlesOfParts>
    <vt:vector size="62" baseType="lpstr">
      <vt:lpstr>ＭＳ Ｐゴシック</vt:lpstr>
      <vt:lpstr>Arial</vt:lpstr>
      <vt:lpstr>Times</vt:lpstr>
      <vt:lpstr>Trebuchet MS</vt:lpstr>
      <vt:lpstr>Verdana</vt:lpstr>
      <vt:lpstr>Wingdings</vt:lpstr>
      <vt:lpstr>ヒラギノ角ゴ Pro W3</vt:lpstr>
      <vt:lpstr>Borealis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Sumanas, Inc.</Manager>
  <Company>© W. W. Norton &amp; Company, Inc.</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Essentials of Geology</dc:title>
  <dc:subject/>
  <dc:creator>Stephen Marshak</dc:creator>
  <cp:keywords/>
  <dc:description/>
  <cp:lastModifiedBy>Anna Mekhanova</cp:lastModifiedBy>
  <cp:revision>46</cp:revision>
  <dcterms:created xsi:type="dcterms:W3CDTF">2016-01-27T02:59:17Z</dcterms:created>
  <dcterms:modified xsi:type="dcterms:W3CDTF">2016-04-14T22:33:50Z</dcterms:modified>
  <cp:category/>
</cp:coreProperties>
</file>