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60"/>
  </p:notesMasterIdLst>
  <p:sldIdLst>
    <p:sldId id="258" r:id="rId2"/>
    <p:sldId id="311"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312"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13" r:id="rId54"/>
    <p:sldId id="308" r:id="rId55"/>
    <p:sldId id="309" r:id="rId56"/>
    <p:sldId id="310" r:id="rId57"/>
    <p:sldId id="314" r:id="rId58"/>
    <p:sldId id="315"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97" d="100"/>
          <a:sy n="97" d="100"/>
        </p:scale>
        <p:origin x="84"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36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16661994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1994674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11.3 </a:t>
            </a:r>
            <a:r>
              <a:rPr lang="en-US" dirty="0" smtClean="0"/>
              <a:t> </a:t>
            </a:r>
            <a:r>
              <a:rPr lang="en-US" dirty="0" err="1" smtClean="0"/>
              <a:t>Archean</a:t>
            </a:r>
            <a:r>
              <a:rPr lang="en-US" dirty="0" smtClean="0"/>
              <a:t> life forms.</a:t>
            </a:r>
          </a:p>
          <a:p>
            <a:r>
              <a:rPr lang="en-US" dirty="0" smtClean="0"/>
              <a:t>(a) These shapes in 3.2-Ga </a:t>
            </a:r>
            <a:r>
              <a:rPr lang="en-US" dirty="0" err="1" smtClean="0"/>
              <a:t>chert</a:t>
            </a:r>
            <a:r>
              <a:rPr lang="en-US" dirty="0" smtClean="0"/>
              <a:t> from South America are thought to be fossil bacteria or </a:t>
            </a:r>
            <a:r>
              <a:rPr lang="en-US" dirty="0" err="1" smtClean="0"/>
              <a:t>archaea</a:t>
            </a:r>
            <a:r>
              <a:rPr lang="en-US" dirty="0" smtClean="0"/>
              <a:t>. (</a:t>
            </a:r>
            <a:r>
              <a:rPr lang="en-US" dirty="0" err="1" smtClean="0"/>
              <a:t>b</a:t>
            </a:r>
            <a:r>
              <a:rPr lang="en-US" dirty="0" smtClean="0"/>
              <a:t>) This weathered outcrop of 1.85-Ga </a:t>
            </a:r>
            <a:r>
              <a:rPr lang="en-US" dirty="0" err="1" smtClean="0"/>
              <a:t>dolostone</a:t>
            </a:r>
            <a:r>
              <a:rPr lang="en-US" dirty="0" smtClean="0"/>
              <a:t> near Marquette, Michigan, reveals the layer-like structure of </a:t>
            </a:r>
            <a:r>
              <a:rPr lang="en-US" dirty="0" err="1" smtClean="0"/>
              <a:t>stromatolites</a:t>
            </a:r>
            <a:r>
              <a:rPr lang="en-US" dirty="0" smtClean="0"/>
              <a:t>. The delicate ridges represent the fossilized remnants of bacterial mats. Similar </a:t>
            </a:r>
            <a:r>
              <a:rPr lang="en-US" dirty="0" err="1" smtClean="0"/>
              <a:t>stromatolites</a:t>
            </a:r>
            <a:r>
              <a:rPr lang="en-US" dirty="0" smtClean="0"/>
              <a:t> also occur in exposures of </a:t>
            </a:r>
            <a:r>
              <a:rPr lang="en-US" dirty="0" err="1" smtClean="0"/>
              <a:t>Archean</a:t>
            </a:r>
            <a:r>
              <a:rPr lang="en-US" dirty="0" smtClean="0"/>
              <a:t> rocks.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3458165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11.3a </a:t>
            </a:r>
            <a:r>
              <a:rPr lang="en-US" dirty="0" smtClean="0"/>
              <a:t> </a:t>
            </a:r>
            <a:r>
              <a:rPr lang="en-US" dirty="0" err="1" smtClean="0"/>
              <a:t>Archean</a:t>
            </a:r>
            <a:r>
              <a:rPr lang="en-US" dirty="0" smtClean="0"/>
              <a:t> life forms.</a:t>
            </a:r>
          </a:p>
          <a:p>
            <a:r>
              <a:rPr lang="en-US" dirty="0" smtClean="0"/>
              <a:t>(a) These shapes in 3.2-Ga </a:t>
            </a:r>
            <a:r>
              <a:rPr lang="en-US" dirty="0" err="1" smtClean="0"/>
              <a:t>chert</a:t>
            </a:r>
            <a:r>
              <a:rPr lang="en-US" dirty="0" smtClean="0"/>
              <a:t> from South America are thought to be fossil bacteria or </a:t>
            </a:r>
            <a:r>
              <a:rPr lang="en-US" dirty="0" err="1" smtClean="0"/>
              <a:t>archaea</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4206838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11.3b </a:t>
            </a:r>
            <a:r>
              <a:rPr lang="en-US" dirty="0" smtClean="0"/>
              <a:t> </a:t>
            </a:r>
            <a:r>
              <a:rPr lang="en-US" dirty="0" err="1" smtClean="0"/>
              <a:t>Archean</a:t>
            </a:r>
            <a:r>
              <a:rPr lang="en-US" dirty="0" smtClean="0"/>
              <a:t> life forms.</a:t>
            </a:r>
          </a:p>
          <a:p>
            <a:r>
              <a:rPr lang="en-US" dirty="0" smtClean="0"/>
              <a:t>(</a:t>
            </a:r>
            <a:r>
              <a:rPr lang="en-US" dirty="0" err="1" smtClean="0"/>
              <a:t>b</a:t>
            </a:r>
            <a:r>
              <a:rPr lang="en-US" dirty="0" smtClean="0"/>
              <a:t>) This weathered outcrop of 1.85-Ga </a:t>
            </a:r>
            <a:r>
              <a:rPr lang="en-US" dirty="0" err="1" smtClean="0"/>
              <a:t>dolostone</a:t>
            </a:r>
            <a:r>
              <a:rPr lang="en-US" dirty="0" smtClean="0"/>
              <a:t> near Marquette, Michigan, reveals the layer-like structure of </a:t>
            </a:r>
            <a:r>
              <a:rPr lang="en-US" dirty="0" err="1" smtClean="0"/>
              <a:t>stromatolites</a:t>
            </a:r>
            <a:r>
              <a:rPr lang="en-US" dirty="0" smtClean="0"/>
              <a:t>. The delicate ridges represent the fossilized remnants of bacterial mats. Similar </a:t>
            </a:r>
            <a:r>
              <a:rPr lang="en-US" dirty="0" err="1" smtClean="0"/>
              <a:t>stromatolites</a:t>
            </a:r>
            <a:r>
              <a:rPr lang="en-US" dirty="0" smtClean="0"/>
              <a:t> also occur in exposures of </a:t>
            </a:r>
            <a:r>
              <a:rPr lang="en-US" dirty="0" err="1" smtClean="0"/>
              <a:t>Archean</a:t>
            </a:r>
            <a:r>
              <a:rPr lang="en-US" dirty="0" smtClean="0"/>
              <a:t> rocks.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590927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11.4 </a:t>
            </a:r>
            <a:r>
              <a:rPr lang="en-US" dirty="0" smtClean="0"/>
              <a:t> Major crustal provinces of Earth. The black lines indicate the borders of regions underlain by Precambrian crust. Shields are regions where broad areas of Precambrian rocks are exposed.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2667034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11.5a </a:t>
            </a:r>
            <a:r>
              <a:rPr lang="en-US" dirty="0" smtClean="0"/>
              <a:t> North America’s </a:t>
            </a:r>
            <a:r>
              <a:rPr lang="en-US" dirty="0" err="1" smtClean="0"/>
              <a:t>craton</a:t>
            </a:r>
            <a:r>
              <a:rPr lang="en-US" dirty="0" smtClean="0"/>
              <a:t>, and the blocks and belts that comprise it.</a:t>
            </a:r>
          </a:p>
          <a:p>
            <a:r>
              <a:rPr lang="en-US" dirty="0" smtClean="0"/>
              <a:t>(a) The </a:t>
            </a:r>
            <a:r>
              <a:rPr lang="en-US" dirty="0" err="1" smtClean="0"/>
              <a:t>craton</a:t>
            </a:r>
            <a:r>
              <a:rPr lang="en-US" dirty="0" smtClean="0"/>
              <a:t> lies between the Cordillera and the Appalachians. Precambrian rocks crop out in the shield, and are covered by sedimentary strata in the platform.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22767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11.5b </a:t>
            </a:r>
            <a:r>
              <a:rPr lang="en-US" dirty="0" smtClean="0"/>
              <a:t> North America’s </a:t>
            </a:r>
            <a:r>
              <a:rPr lang="en-US" dirty="0" err="1" smtClean="0"/>
              <a:t>craton</a:t>
            </a:r>
            <a:r>
              <a:rPr lang="en-US" dirty="0" smtClean="0"/>
              <a:t>, and the blocks and belts that comprise it.</a:t>
            </a:r>
          </a:p>
          <a:p>
            <a:r>
              <a:rPr lang="en-US" dirty="0" smtClean="0"/>
              <a:t>(</a:t>
            </a:r>
            <a:r>
              <a:rPr lang="en-US" dirty="0" err="1" smtClean="0"/>
              <a:t>b</a:t>
            </a:r>
            <a:r>
              <a:rPr lang="en-US" dirty="0" smtClean="0"/>
              <a:t>) The </a:t>
            </a:r>
            <a:r>
              <a:rPr lang="en-US" dirty="0" err="1" smtClean="0"/>
              <a:t>craton</a:t>
            </a:r>
            <a:r>
              <a:rPr lang="en-US" dirty="0" smtClean="0"/>
              <a:t> consists of many different blocks, each of which has a name. Most of Canada, and the northwestern United States, had assembled by 1.8 Ga. Belts of younger </a:t>
            </a:r>
            <a:r>
              <a:rPr lang="en-US" dirty="0" err="1" smtClean="0"/>
              <a:t>terranes</a:t>
            </a:r>
            <a:r>
              <a:rPr lang="en-US" dirty="0" smtClean="0"/>
              <a:t> accreted to southeastern margin nucleus between 1.8 and 1.1 Ga.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26277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11.6</a:t>
            </a:r>
            <a:r>
              <a:rPr lang="en-US" dirty="0" smtClean="0"/>
              <a:t>  Supercontinents in the late Precambrian.</a:t>
            </a:r>
          </a:p>
          <a:p>
            <a:r>
              <a:rPr lang="en-US" dirty="0" smtClean="0"/>
              <a:t>(a) </a:t>
            </a:r>
            <a:r>
              <a:rPr lang="en-US" dirty="0" err="1" smtClean="0"/>
              <a:t>Rodinia</a:t>
            </a:r>
            <a:r>
              <a:rPr lang="en-US" dirty="0" smtClean="0"/>
              <a:t> formed around 1 </a:t>
            </a:r>
            <a:r>
              <a:rPr lang="en-US" dirty="0" err="1" smtClean="0"/>
              <a:t>Ga</a:t>
            </a:r>
            <a:r>
              <a:rPr lang="en-US" dirty="0" smtClean="0"/>
              <a:t> and lasted until about 700 Ma. North America and Greenland together comprise </a:t>
            </a:r>
            <a:r>
              <a:rPr lang="en-US" dirty="0" err="1" smtClean="0"/>
              <a:t>Laurentia</a:t>
            </a:r>
            <a:r>
              <a:rPr lang="en-US" dirty="0" smtClean="0"/>
              <a:t>. (</a:t>
            </a:r>
            <a:r>
              <a:rPr lang="en-US" dirty="0" err="1" smtClean="0"/>
              <a:t>b</a:t>
            </a:r>
            <a:r>
              <a:rPr lang="en-US" dirty="0" smtClean="0"/>
              <a:t>) According to one model, by 570 Ma </a:t>
            </a:r>
            <a:r>
              <a:rPr lang="en-US" dirty="0" err="1" smtClean="0"/>
              <a:t>Rodinia</a:t>
            </a:r>
            <a:r>
              <a:rPr lang="en-US" dirty="0" smtClean="0"/>
              <a:t> had broken apart; continents that once lay to the west of </a:t>
            </a:r>
            <a:r>
              <a:rPr lang="en-US" dirty="0" err="1" smtClean="0"/>
              <a:t>Laurentia</a:t>
            </a:r>
            <a:r>
              <a:rPr lang="en-US" dirty="0" smtClean="0"/>
              <a:t> ended up to the east of Africa. The resulting supercontinent, </a:t>
            </a:r>
            <a:r>
              <a:rPr lang="en-US" dirty="0" err="1" smtClean="0"/>
              <a:t>Pannotia</a:t>
            </a:r>
            <a:r>
              <a:rPr lang="en-US" dirty="0" smtClean="0"/>
              <a:t>, broke up soon after it formed.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2532383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11.7</a:t>
            </a:r>
            <a:r>
              <a:rPr lang="en-US" dirty="0" smtClean="0"/>
              <a:t>  Major changes in the Earth System during the </a:t>
            </a:r>
            <a:r>
              <a:rPr lang="en-US" dirty="0" err="1" smtClean="0"/>
              <a:t>Proterozoic</a:t>
            </a:r>
            <a:r>
              <a:rPr lang="en-US" dirty="0" smtClean="0"/>
              <a:t> Eon.</a:t>
            </a:r>
          </a:p>
          <a:p>
            <a:r>
              <a:rPr lang="en-US" dirty="0" smtClean="0"/>
              <a:t>(a) </a:t>
            </a:r>
            <a:r>
              <a:rPr lang="en-US" i="1" dirty="0" err="1" smtClean="0"/>
              <a:t>Dickinsonia</a:t>
            </a:r>
            <a:r>
              <a:rPr lang="en-US" dirty="0" smtClean="0"/>
              <a:t>, a fossil of the </a:t>
            </a:r>
            <a:r>
              <a:rPr lang="en-US" dirty="0" err="1" smtClean="0"/>
              <a:t>Ediacaran</a:t>
            </a:r>
            <a:r>
              <a:rPr lang="en-US" dirty="0" smtClean="0"/>
              <a:t> fauna. These complex, soft-bodied marine organisms appeared in the late </a:t>
            </a:r>
            <a:r>
              <a:rPr lang="en-US" dirty="0" err="1" smtClean="0"/>
              <a:t>Proterozoic</a:t>
            </a:r>
            <a:r>
              <a:rPr lang="en-US" dirty="0" smtClean="0"/>
              <a:t>. This specimen is 10 cm long. (</a:t>
            </a:r>
            <a:r>
              <a:rPr lang="en-US" dirty="0" err="1" smtClean="0"/>
              <a:t>b</a:t>
            </a:r>
            <a:r>
              <a:rPr lang="en-US" dirty="0" smtClean="0"/>
              <a:t>) An outcrop of BIF in the Iron Ranges of Michigan. The red stripes are jasper (red </a:t>
            </a:r>
            <a:r>
              <a:rPr lang="en-US" dirty="0" err="1" smtClean="0"/>
              <a:t>chert</a:t>
            </a:r>
            <a:r>
              <a:rPr lang="en-US" dirty="0" smtClean="0"/>
              <a:t>) and the gray stripes are hematite. The rock was folded during a mountain-building event long after deposition. (</a:t>
            </a:r>
            <a:r>
              <a:rPr lang="en-US" dirty="0" err="1" smtClean="0"/>
              <a:t>c</a:t>
            </a:r>
            <a:r>
              <a:rPr lang="en-US" dirty="0" smtClean="0"/>
              <a:t>) Layers of </a:t>
            </a:r>
            <a:r>
              <a:rPr lang="en-US" dirty="0" err="1" smtClean="0"/>
              <a:t>Proterozoic</a:t>
            </a:r>
            <a:r>
              <a:rPr lang="en-US" dirty="0" smtClean="0"/>
              <a:t> glacial till crop out in Africa, indicating that low-latitude landmasses were glaciated during the </a:t>
            </a:r>
            <a:r>
              <a:rPr lang="en-US" dirty="0" err="1" smtClean="0"/>
              <a:t>Proterozoic</a:t>
            </a:r>
            <a:r>
              <a:rPr lang="en-US" dirty="0" smtClean="0"/>
              <a:t>. (</a:t>
            </a:r>
            <a:r>
              <a:rPr lang="en-US" dirty="0" err="1" smtClean="0"/>
              <a:t>d</a:t>
            </a:r>
            <a:r>
              <a:rPr lang="en-US" dirty="0" smtClean="0"/>
              <a:t>) This planet may have frozen over completely to form “snowball Earth.” Glaciers first grew on land, and eventually the sea surface froze over.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26793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11.7a</a:t>
            </a:r>
            <a:r>
              <a:rPr lang="en-US" dirty="0" smtClean="0"/>
              <a:t>  Major changes in the Earth System during the </a:t>
            </a:r>
            <a:r>
              <a:rPr lang="en-US" dirty="0" err="1" smtClean="0"/>
              <a:t>Proterozoic</a:t>
            </a:r>
            <a:r>
              <a:rPr lang="en-US" dirty="0" smtClean="0"/>
              <a:t> Eon.</a:t>
            </a:r>
          </a:p>
          <a:p>
            <a:r>
              <a:rPr lang="en-US" dirty="0" smtClean="0"/>
              <a:t>(a) </a:t>
            </a:r>
            <a:r>
              <a:rPr lang="en-US" i="1" dirty="0" err="1" smtClean="0"/>
              <a:t>Dickinsonia</a:t>
            </a:r>
            <a:r>
              <a:rPr lang="en-US" dirty="0" smtClean="0"/>
              <a:t>, a fossil of the </a:t>
            </a:r>
            <a:r>
              <a:rPr lang="en-US" dirty="0" err="1" smtClean="0"/>
              <a:t>Ediacaran</a:t>
            </a:r>
            <a:r>
              <a:rPr lang="en-US" dirty="0" smtClean="0"/>
              <a:t> fauna. These complex, soft-bodied marine organisms appeared in the late </a:t>
            </a:r>
            <a:r>
              <a:rPr lang="en-US" dirty="0" err="1" smtClean="0"/>
              <a:t>Proterozoic</a:t>
            </a:r>
            <a:r>
              <a:rPr lang="en-US" dirty="0" smtClean="0"/>
              <a:t>. This specimen is 10 cm long.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2742961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11.7b</a:t>
            </a:r>
            <a:r>
              <a:rPr lang="en-US" dirty="0" smtClean="0"/>
              <a:t>  Major changes in the Earth System during the </a:t>
            </a:r>
            <a:r>
              <a:rPr lang="en-US" dirty="0" err="1" smtClean="0"/>
              <a:t>Proterozoic</a:t>
            </a:r>
            <a:r>
              <a:rPr lang="en-US" dirty="0" smtClean="0"/>
              <a:t> Eon.</a:t>
            </a:r>
          </a:p>
          <a:p>
            <a:r>
              <a:rPr lang="en-US" dirty="0" smtClean="0"/>
              <a:t>(</a:t>
            </a:r>
            <a:r>
              <a:rPr lang="en-US" dirty="0" err="1" smtClean="0"/>
              <a:t>b</a:t>
            </a:r>
            <a:r>
              <a:rPr lang="en-US" dirty="0" smtClean="0"/>
              <a:t>) An outcrop of BIF in the Iron Ranges of Michigan. The red stripes are jasper (red </a:t>
            </a:r>
            <a:r>
              <a:rPr lang="en-US" dirty="0" err="1" smtClean="0"/>
              <a:t>chert</a:t>
            </a:r>
            <a:r>
              <a:rPr lang="en-US" dirty="0" smtClean="0"/>
              <a:t>) and the gray stripes are hematite. The rock was folded during a mountain-building event long after deposition.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06307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presence of these </a:t>
            </a:r>
            <a:r>
              <a:rPr lang="en-US" dirty="0" err="1" smtClean="0"/>
              <a:t>fossiliferous</a:t>
            </a:r>
            <a:r>
              <a:rPr lang="en-US" dirty="0" smtClean="0"/>
              <a:t> limestone beds in Illinois tells us that the middle of North America was once covered by a shallow sea. The dip of the strata tells us that long after the sediment turned to rock, tectonics deformed this part of the continent. Much later, uplift and erosion exposed the rock. Clearly, the Earth has a history!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2749768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11.7c</a:t>
            </a:r>
            <a:r>
              <a:rPr lang="en-US" dirty="0" smtClean="0"/>
              <a:t>  Major changes in the Earth System during the </a:t>
            </a:r>
            <a:r>
              <a:rPr lang="en-US" dirty="0" err="1" smtClean="0"/>
              <a:t>Proterozoic</a:t>
            </a:r>
            <a:r>
              <a:rPr lang="en-US" dirty="0" smtClean="0"/>
              <a:t> Eon.</a:t>
            </a:r>
          </a:p>
          <a:p>
            <a:r>
              <a:rPr lang="en-US" dirty="0" smtClean="0"/>
              <a:t>(</a:t>
            </a:r>
            <a:r>
              <a:rPr lang="en-US" dirty="0" err="1" smtClean="0"/>
              <a:t>c</a:t>
            </a:r>
            <a:r>
              <a:rPr lang="en-US" dirty="0" smtClean="0"/>
              <a:t>) Layers of </a:t>
            </a:r>
            <a:r>
              <a:rPr lang="en-US" dirty="0" err="1" smtClean="0"/>
              <a:t>Proterozoic</a:t>
            </a:r>
            <a:r>
              <a:rPr lang="en-US" dirty="0" smtClean="0"/>
              <a:t> glacial till crop out in Africa, indicating that low-latitude landmasses were glaciated during the </a:t>
            </a:r>
            <a:r>
              <a:rPr lang="en-US" dirty="0" err="1" smtClean="0"/>
              <a:t>Proterozoic</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852068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11.7d</a:t>
            </a:r>
            <a:r>
              <a:rPr lang="en-US" dirty="0" smtClean="0"/>
              <a:t>  Major changes in the Earth System during the </a:t>
            </a:r>
            <a:r>
              <a:rPr lang="en-US" dirty="0" err="1" smtClean="0"/>
              <a:t>Proterozoic</a:t>
            </a:r>
            <a:r>
              <a:rPr lang="en-US" dirty="0" smtClean="0"/>
              <a:t> Eon.</a:t>
            </a:r>
          </a:p>
          <a:p>
            <a:r>
              <a:rPr lang="en-US" dirty="0" smtClean="0"/>
              <a:t>(</a:t>
            </a:r>
            <a:r>
              <a:rPr lang="en-US" dirty="0" err="1" smtClean="0"/>
              <a:t>d</a:t>
            </a:r>
            <a:r>
              <a:rPr lang="en-US" dirty="0" smtClean="0"/>
              <a:t>) This planet may have frozen over completely to form “snowball Earth.” Glaciers first grew on land, and eventually the sea surface froze over.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1693645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11.8 </a:t>
            </a:r>
            <a:r>
              <a:rPr lang="en-US" dirty="0" smtClean="0"/>
              <a:t> Land and sea in the early Paleozoic Era.</a:t>
            </a:r>
          </a:p>
          <a:p>
            <a:r>
              <a:rPr lang="en-US" dirty="0" smtClean="0"/>
              <a:t>(a) The distribution of continents in the Cambrian Period (510 Ma), as viewed looking down on the South Pole. (</a:t>
            </a:r>
            <a:r>
              <a:rPr lang="en-US" dirty="0" err="1" smtClean="0"/>
              <a:t>b</a:t>
            </a:r>
            <a:r>
              <a:rPr lang="en-US" dirty="0" smtClean="0"/>
              <a:t>) A </a:t>
            </a:r>
            <a:r>
              <a:rPr lang="en-US" dirty="0" err="1" smtClean="0"/>
              <a:t>paleogeographic</a:t>
            </a:r>
            <a:r>
              <a:rPr lang="en-US" dirty="0" smtClean="0"/>
              <a:t> map of North America shows the regions of dry land and shallow sea in the Late Cambrian Period. (</a:t>
            </a:r>
            <a:r>
              <a:rPr lang="en-US" dirty="0" err="1" smtClean="0"/>
              <a:t>c</a:t>
            </a:r>
            <a:r>
              <a:rPr lang="en-US" dirty="0" smtClean="0"/>
              <a:t>) During the Middle Ordovician Period, shallow seas covered much of North America. A volcanic arc formed off the east coast.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3219204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11.8a </a:t>
            </a:r>
            <a:r>
              <a:rPr lang="en-US" dirty="0" smtClean="0"/>
              <a:t> Land and sea in the early Paleozoic Era.</a:t>
            </a:r>
          </a:p>
          <a:p>
            <a:r>
              <a:rPr lang="en-US" dirty="0" smtClean="0"/>
              <a:t>(a) The distribution of continents in the Cambrian Period (510 Ma), as viewed looking down on the South Pole.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282945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b</a:t>
            </a:r>
            <a:r>
              <a:rPr lang="en-US" dirty="0" smtClean="0"/>
              <a:t>) A </a:t>
            </a:r>
            <a:r>
              <a:rPr lang="en-US" dirty="0" err="1" smtClean="0"/>
              <a:t>paleogeographic</a:t>
            </a:r>
            <a:r>
              <a:rPr lang="en-US" dirty="0" smtClean="0"/>
              <a:t> map of North America shows the regions of dry land and shallow sea in the Late Cambrian Period.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929922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11.8c </a:t>
            </a:r>
            <a:r>
              <a:rPr lang="en-US" dirty="0" smtClean="0"/>
              <a:t> Land and sea in the early Paleozoic Era.</a:t>
            </a:r>
          </a:p>
          <a:p>
            <a:r>
              <a:rPr lang="en-US" dirty="0" smtClean="0"/>
              <a:t>(</a:t>
            </a:r>
            <a:r>
              <a:rPr lang="en-US" dirty="0" err="1" smtClean="0"/>
              <a:t>c</a:t>
            </a:r>
            <a:r>
              <a:rPr lang="en-US" dirty="0" smtClean="0"/>
              <a:t>) During the Middle Ordovician Period, shallow seas covered much of North America. A volcanic arc formed off the east coast.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2493907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11.9</a:t>
            </a:r>
            <a:r>
              <a:rPr lang="en-US" dirty="0" smtClean="0"/>
              <a:t>  A museum diorama illustrates what early Paleozoic marine organisms may have looked like.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200143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11.10</a:t>
            </a:r>
            <a:r>
              <a:rPr lang="en-US" dirty="0" smtClean="0"/>
              <a:t>  </a:t>
            </a:r>
            <a:r>
              <a:rPr lang="en-US" dirty="0" err="1" smtClean="0"/>
              <a:t>Paleogeography</a:t>
            </a:r>
            <a:r>
              <a:rPr lang="en-US" dirty="0" smtClean="0"/>
              <a:t> and fossils of Silurian and Devonian time.</a:t>
            </a:r>
          </a:p>
          <a:p>
            <a:r>
              <a:rPr lang="en-US" dirty="0" smtClean="0"/>
              <a:t>(a) During the Silurian and Devonian Periods, </a:t>
            </a:r>
            <a:r>
              <a:rPr lang="en-US" dirty="0" err="1" smtClean="0"/>
              <a:t>Laurentia</a:t>
            </a:r>
            <a:r>
              <a:rPr lang="en-US" dirty="0" smtClean="0"/>
              <a:t> collided with </a:t>
            </a:r>
            <a:r>
              <a:rPr lang="en-US" dirty="0" err="1" smtClean="0"/>
              <a:t>Baltica</a:t>
            </a:r>
            <a:r>
              <a:rPr lang="en-US" dirty="0" smtClean="0"/>
              <a:t>, </a:t>
            </a:r>
            <a:r>
              <a:rPr lang="en-US" dirty="0" err="1" smtClean="0"/>
              <a:t>Avalonia</a:t>
            </a:r>
            <a:r>
              <a:rPr lang="en-US" dirty="0" smtClean="0"/>
              <a:t>, and South America in succession, as oceans in between were consumed. The Antler arc formed off the west coast. (</a:t>
            </a:r>
            <a:r>
              <a:rPr lang="en-US" dirty="0" err="1" smtClean="0"/>
              <a:t>b</a:t>
            </a:r>
            <a:r>
              <a:rPr lang="en-US" dirty="0" smtClean="0"/>
              <a:t>) During the Devonian Period, the Acadian </a:t>
            </a:r>
            <a:r>
              <a:rPr lang="en-US" dirty="0" err="1" smtClean="0"/>
              <a:t>orogeny</a:t>
            </a:r>
            <a:r>
              <a:rPr lang="en-US" dirty="0" smtClean="0"/>
              <a:t> shed sediments into a shallow sea to form the Catskill Delta on the east coast of </a:t>
            </a:r>
            <a:r>
              <a:rPr lang="en-US" dirty="0" err="1" smtClean="0"/>
              <a:t>Laurentia</a:t>
            </a:r>
            <a:r>
              <a:rPr lang="en-US" dirty="0" smtClean="0"/>
              <a:t>. The Antler </a:t>
            </a:r>
            <a:r>
              <a:rPr lang="en-US" dirty="0" err="1" smtClean="0"/>
              <a:t>orogeny</a:t>
            </a:r>
            <a:r>
              <a:rPr lang="en-US" dirty="0" smtClean="0"/>
              <a:t> shed sediments in the west. (</a:t>
            </a:r>
            <a:r>
              <a:rPr lang="en-US" dirty="0" err="1" smtClean="0"/>
              <a:t>c</a:t>
            </a:r>
            <a:r>
              <a:rPr lang="en-US" dirty="0" smtClean="0"/>
              <a:t>) A Late Devonian fossil skeleton of </a:t>
            </a:r>
            <a:r>
              <a:rPr lang="en-US" i="1" dirty="0" err="1" smtClean="0"/>
              <a:t>Tiktaalik</a:t>
            </a:r>
            <a:r>
              <a:rPr lang="en-US" dirty="0" smtClean="0"/>
              <a:t>; this lobe-finned fish was one of the first animals to walk on 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3901123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11.10a</a:t>
            </a:r>
            <a:r>
              <a:rPr lang="en-US" dirty="0" smtClean="0"/>
              <a:t>  </a:t>
            </a:r>
            <a:r>
              <a:rPr lang="en-US" dirty="0" err="1" smtClean="0"/>
              <a:t>Paleogeography</a:t>
            </a:r>
            <a:r>
              <a:rPr lang="en-US" dirty="0" smtClean="0"/>
              <a:t> and fossils of Silurian and Devonian time.</a:t>
            </a:r>
          </a:p>
          <a:p>
            <a:r>
              <a:rPr lang="en-US" dirty="0" smtClean="0"/>
              <a:t>(a) During the Silurian and Devonian Periods, </a:t>
            </a:r>
            <a:r>
              <a:rPr lang="en-US" dirty="0" err="1" smtClean="0"/>
              <a:t>Laurentia</a:t>
            </a:r>
            <a:r>
              <a:rPr lang="en-US" dirty="0" smtClean="0"/>
              <a:t> collided with </a:t>
            </a:r>
            <a:r>
              <a:rPr lang="en-US" dirty="0" err="1" smtClean="0"/>
              <a:t>Baltica</a:t>
            </a:r>
            <a:r>
              <a:rPr lang="en-US" dirty="0" smtClean="0"/>
              <a:t>, </a:t>
            </a:r>
            <a:r>
              <a:rPr lang="en-US" dirty="0" err="1" smtClean="0"/>
              <a:t>Avalonia</a:t>
            </a:r>
            <a:r>
              <a:rPr lang="en-US" dirty="0" smtClean="0"/>
              <a:t>, and South America in succession, as oceans in between were consumed. The Antler arc formed off the west coast.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369453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11.10b</a:t>
            </a:r>
            <a:r>
              <a:rPr lang="en-US" dirty="0" smtClean="0"/>
              <a:t>  </a:t>
            </a:r>
            <a:r>
              <a:rPr lang="en-US" dirty="0" err="1" smtClean="0"/>
              <a:t>Paleogeography</a:t>
            </a:r>
            <a:r>
              <a:rPr lang="en-US" dirty="0" smtClean="0"/>
              <a:t> and fossils of Silurian and Devonian time.</a:t>
            </a:r>
          </a:p>
          <a:p>
            <a:r>
              <a:rPr lang="en-US" dirty="0" smtClean="0"/>
              <a:t>(</a:t>
            </a:r>
            <a:r>
              <a:rPr lang="en-US" dirty="0" err="1" smtClean="0"/>
              <a:t>b</a:t>
            </a:r>
            <a:r>
              <a:rPr lang="en-US" dirty="0" smtClean="0"/>
              <a:t>) During the Devonian Period, the Acadian </a:t>
            </a:r>
            <a:r>
              <a:rPr lang="en-US" dirty="0" err="1" smtClean="0"/>
              <a:t>orogeny</a:t>
            </a:r>
            <a:r>
              <a:rPr lang="en-US" dirty="0" smtClean="0"/>
              <a:t> shed sediments into a shallow sea to form the Catskill Delta on the east coast of </a:t>
            </a:r>
            <a:r>
              <a:rPr lang="en-US" dirty="0" err="1" smtClean="0"/>
              <a:t>Laurentia</a:t>
            </a:r>
            <a:r>
              <a:rPr lang="en-US" dirty="0" smtClean="0"/>
              <a:t>. The Antler </a:t>
            </a:r>
            <a:r>
              <a:rPr lang="en-US" dirty="0" err="1" smtClean="0"/>
              <a:t>orogeny</a:t>
            </a:r>
            <a:r>
              <a:rPr lang="en-US" dirty="0" smtClean="0"/>
              <a:t> shed sediments in the west.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67571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 </a:t>
            </a:r>
            <a:r>
              <a:rPr lang="en-US" dirty="0" smtClean="0"/>
              <a:t> Visualizing the early Earth is a challenge, but by using geologic interpretations, artists have provided useful images.</a:t>
            </a:r>
          </a:p>
          <a:p>
            <a:r>
              <a:rPr lang="en-US" dirty="0" smtClean="0"/>
              <a:t>(a) At a very early stage, during or after differentiation, the surface may have been largely molten. The loss of heat to space would have allowed patches of solid ultramafic solid crust to form. Meteorite impacts would have been fairly frequent. (</a:t>
            </a:r>
            <a:r>
              <a:rPr lang="en-US" dirty="0" err="1" smtClean="0"/>
              <a:t>b</a:t>
            </a:r>
            <a:r>
              <a:rPr lang="en-US" dirty="0" smtClean="0"/>
              <a:t>) When Earth’s surface fell below the boiling point of water, water from the atmosphere rained onto the surface, submerging it with early oceans.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3857023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11.10c</a:t>
            </a:r>
            <a:r>
              <a:rPr lang="en-US" dirty="0" smtClean="0"/>
              <a:t>  </a:t>
            </a:r>
            <a:r>
              <a:rPr lang="en-US" dirty="0" err="1" smtClean="0"/>
              <a:t>Paleogeography</a:t>
            </a:r>
            <a:r>
              <a:rPr lang="en-US" dirty="0" smtClean="0"/>
              <a:t> and fossils of Silurian and Devonian time.</a:t>
            </a:r>
          </a:p>
          <a:p>
            <a:r>
              <a:rPr lang="en-US" dirty="0" smtClean="0"/>
              <a:t>(</a:t>
            </a:r>
            <a:r>
              <a:rPr lang="en-US" dirty="0" err="1" smtClean="0"/>
              <a:t>c</a:t>
            </a:r>
            <a:r>
              <a:rPr lang="en-US" dirty="0" smtClean="0"/>
              <a:t>) A Late Devonian fossil skeleton of </a:t>
            </a:r>
            <a:r>
              <a:rPr lang="en-US" i="1" dirty="0" err="1" smtClean="0"/>
              <a:t>Tiktaalik</a:t>
            </a:r>
            <a:r>
              <a:rPr lang="en-US" dirty="0" smtClean="0"/>
              <a:t>; this lobe-finned fish was one of the first animals to walk on land.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591706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11.11 </a:t>
            </a:r>
            <a:r>
              <a:rPr lang="en-US" dirty="0" smtClean="0"/>
              <a:t> </a:t>
            </a:r>
            <a:r>
              <a:rPr lang="en-US" dirty="0" err="1" smtClean="0"/>
              <a:t>Paleogeography</a:t>
            </a:r>
            <a:r>
              <a:rPr lang="en-US" dirty="0" smtClean="0"/>
              <a:t> at the end of the Paleozoic Era.</a:t>
            </a:r>
          </a:p>
          <a:p>
            <a:r>
              <a:rPr lang="en-US" dirty="0" smtClean="0"/>
              <a:t>(a) At the end of the Paleozoic, almost all land had combined into a single supercontinent called Pangaea. (</a:t>
            </a:r>
            <a:r>
              <a:rPr lang="en-US" dirty="0" err="1" smtClean="0"/>
              <a:t>b</a:t>
            </a:r>
            <a:r>
              <a:rPr lang="en-US" dirty="0" smtClean="0"/>
              <a:t>) During the </a:t>
            </a:r>
            <a:r>
              <a:rPr lang="en-US" dirty="0" err="1" smtClean="0"/>
              <a:t>Alleghanian</a:t>
            </a:r>
            <a:r>
              <a:rPr lang="en-US" dirty="0" smtClean="0"/>
              <a:t> and </a:t>
            </a:r>
            <a:r>
              <a:rPr lang="en-US" dirty="0" err="1" smtClean="0"/>
              <a:t>Hercynian</a:t>
            </a:r>
            <a:r>
              <a:rPr lang="en-US" dirty="0" smtClean="0"/>
              <a:t> </a:t>
            </a:r>
            <a:r>
              <a:rPr lang="en-US" dirty="0" err="1" smtClean="0"/>
              <a:t>orogenies</a:t>
            </a:r>
            <a:r>
              <a:rPr lang="en-US" dirty="0" smtClean="0"/>
              <a:t>, a huge mountain belt formed. The Caledonian </a:t>
            </a:r>
            <a:r>
              <a:rPr lang="en-US" dirty="0" err="1" smtClean="0"/>
              <a:t>orogeny</a:t>
            </a:r>
            <a:r>
              <a:rPr lang="en-US" dirty="0" smtClean="0"/>
              <a:t> had formed earlier. Coal swamps bordered interior seas, and the Ancestral Rockies rose.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2636261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11.11a </a:t>
            </a:r>
            <a:r>
              <a:rPr lang="en-US" dirty="0" smtClean="0"/>
              <a:t> </a:t>
            </a:r>
            <a:r>
              <a:rPr lang="en-US" dirty="0" err="1" smtClean="0"/>
              <a:t>Paleogeography</a:t>
            </a:r>
            <a:r>
              <a:rPr lang="en-US" dirty="0" smtClean="0"/>
              <a:t> at the end of the Paleozoic Era.</a:t>
            </a:r>
          </a:p>
          <a:p>
            <a:r>
              <a:rPr lang="en-US" dirty="0" smtClean="0"/>
              <a:t>(a) At the end of the Paleozoic, almost all land had combined into a single supercontinent called Pangaea.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2381206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11.11b </a:t>
            </a:r>
            <a:r>
              <a:rPr lang="en-US" dirty="0" smtClean="0"/>
              <a:t> </a:t>
            </a:r>
            <a:r>
              <a:rPr lang="en-US" dirty="0" err="1" smtClean="0"/>
              <a:t>Paleogeography</a:t>
            </a:r>
            <a:r>
              <a:rPr lang="en-US" dirty="0" smtClean="0"/>
              <a:t> at the end of the Paleozoic Era.</a:t>
            </a:r>
          </a:p>
          <a:p>
            <a:r>
              <a:rPr lang="en-US" dirty="0" smtClean="0"/>
              <a:t>(</a:t>
            </a:r>
            <a:r>
              <a:rPr lang="en-US" dirty="0" err="1" smtClean="0"/>
              <a:t>b</a:t>
            </a:r>
            <a:r>
              <a:rPr lang="en-US" dirty="0" smtClean="0"/>
              <a:t>) During the </a:t>
            </a:r>
            <a:r>
              <a:rPr lang="en-US" dirty="0" err="1" smtClean="0"/>
              <a:t>Alleghanian</a:t>
            </a:r>
            <a:r>
              <a:rPr lang="en-US" dirty="0" smtClean="0"/>
              <a:t> and </a:t>
            </a:r>
            <a:r>
              <a:rPr lang="en-US" dirty="0" err="1" smtClean="0"/>
              <a:t>Hercynian</a:t>
            </a:r>
            <a:r>
              <a:rPr lang="en-US" dirty="0" smtClean="0"/>
              <a:t> </a:t>
            </a:r>
            <a:r>
              <a:rPr lang="en-US" dirty="0" err="1" smtClean="0"/>
              <a:t>orogenies</a:t>
            </a:r>
            <a:r>
              <a:rPr lang="en-US" dirty="0" smtClean="0"/>
              <a:t>, a huge mountain belt formed. The Caledonian </a:t>
            </a:r>
            <a:r>
              <a:rPr lang="en-US" dirty="0" err="1" smtClean="0"/>
              <a:t>orogeny</a:t>
            </a:r>
            <a:r>
              <a:rPr lang="en-US" dirty="0" smtClean="0"/>
              <a:t> had formed earlier. Coal swamps bordered interior seas, and the Ancestral Rockies rose.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3392110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11.12 </a:t>
            </a:r>
            <a:r>
              <a:rPr lang="en-US" dirty="0" smtClean="0"/>
              <a:t> Features of the Appalachian Mountains in the eastern United States.</a:t>
            </a:r>
          </a:p>
          <a:p>
            <a:r>
              <a:rPr lang="en-US" dirty="0" smtClean="0"/>
              <a:t>(a) The eroded remnants of the Appalachian </a:t>
            </a:r>
            <a:r>
              <a:rPr lang="en-US" dirty="0" err="1" smtClean="0"/>
              <a:t>orogen</a:t>
            </a:r>
            <a:r>
              <a:rPr lang="en-US" dirty="0" smtClean="0"/>
              <a:t> stand out in the eastern United States. Line XX shows the position of the cross section below.</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3793664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11.12a </a:t>
            </a:r>
            <a:r>
              <a:rPr lang="en-US" dirty="0" smtClean="0"/>
              <a:t> Features of the Appalachian Mountains in the eastern United States.</a:t>
            </a:r>
          </a:p>
          <a:p>
            <a:r>
              <a:rPr lang="en-US" dirty="0" smtClean="0"/>
              <a:t>(a) The eroded remnants of the Appalachian </a:t>
            </a:r>
            <a:r>
              <a:rPr lang="en-US" dirty="0" err="1" smtClean="0"/>
              <a:t>orogen</a:t>
            </a:r>
            <a:r>
              <a:rPr lang="en-US" dirty="0" smtClean="0"/>
              <a:t> stand out in the eastern United States. Line XX shows the position of the cross section below.</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2114138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11.12b </a:t>
            </a:r>
            <a:r>
              <a:rPr lang="en-US" dirty="0" smtClean="0"/>
              <a:t> Features of the Appalachian Mountains in the eastern United States.</a:t>
            </a:r>
          </a:p>
          <a:p>
            <a:r>
              <a:rPr lang="en-US" dirty="0" smtClean="0"/>
              <a:t>(a) The eroded remnants of the Appalachian </a:t>
            </a:r>
            <a:r>
              <a:rPr lang="en-US" dirty="0" err="1" smtClean="0"/>
              <a:t>orogen</a:t>
            </a:r>
            <a:r>
              <a:rPr lang="en-US" dirty="0" smtClean="0"/>
              <a:t> stand out in the eastern United States. Line XX shows the position of the cross section below.</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1771638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11.13 </a:t>
            </a:r>
            <a:r>
              <a:rPr lang="en-US" dirty="0" smtClean="0"/>
              <a:t> A museum diorama of a Carboniferous coal swamp includes a giant dragonfly with a wingspan of about 1 </a:t>
            </a:r>
            <a:r>
              <a:rPr lang="en-US" dirty="0" err="1" smtClean="0"/>
              <a:t>m</a:t>
            </a:r>
            <a:r>
              <a:rPr lang="en-US" dirty="0" smtClean="0"/>
              <a:t>. The inset gives a sense of its size relative to a human.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1464331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11.14  </a:t>
            </a:r>
            <a:r>
              <a:rPr lang="en-US" dirty="0" smtClean="0"/>
              <a:t>Pangaea began to break up in the Triassic, and by Jurassic time a narrow North Atlantic Ocean existed.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4086657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11.15</a:t>
            </a:r>
            <a:r>
              <a:rPr lang="en-US" dirty="0" smtClean="0"/>
              <a:t>  During the Jurassic, giant dinosaurs roamed the land. This painting shows several species.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616393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11.1a </a:t>
            </a:r>
            <a:r>
              <a:rPr lang="en-US" dirty="0" smtClean="0"/>
              <a:t> Visualizing the early Earth is a challenge, but by using geologic interpretations, artists have provided useful images.</a:t>
            </a:r>
          </a:p>
          <a:p>
            <a:r>
              <a:rPr lang="en-US" dirty="0" smtClean="0"/>
              <a:t>(a) At a very early stage, during or after differentiation, the surface may have been largely molten. The loss of heat to space would have allowed patches of solid ultramafic solid crust to form. Meteorite impacts would have been fairly frequent.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829913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ROCKY MOUNTAIN FRONT, COLORADO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1588092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IGURE 11.16 </a:t>
            </a:r>
            <a:r>
              <a:rPr lang="en-US" dirty="0" smtClean="0"/>
              <a:t> Cretaceous </a:t>
            </a:r>
            <a:r>
              <a:rPr lang="en-US" dirty="0" err="1" smtClean="0"/>
              <a:t>paleogeography</a:t>
            </a:r>
            <a:r>
              <a:rPr lang="en-US" dirty="0" smtClean="0"/>
              <a:t>.</a:t>
            </a:r>
          </a:p>
          <a:p>
            <a:r>
              <a:rPr lang="en-US" dirty="0" smtClean="0"/>
              <a:t>(a) A long seaway flooded the western interior. (</a:t>
            </a:r>
            <a:r>
              <a:rPr lang="en-US" dirty="0" err="1" smtClean="0"/>
              <a:t>b</a:t>
            </a:r>
            <a:r>
              <a:rPr lang="en-US" dirty="0" smtClean="0"/>
              <a:t>) In Late Cretaceous, a continental volcanic arc formed. A fold-thrust belt formed to the east, as did a transcontinental seaway.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2305290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IGURE 11.16a</a:t>
            </a:r>
            <a:r>
              <a:rPr lang="en-US" dirty="0" smtClean="0"/>
              <a:t>  Cretaceous </a:t>
            </a:r>
            <a:r>
              <a:rPr lang="en-US" dirty="0" err="1" smtClean="0"/>
              <a:t>paleogeography</a:t>
            </a:r>
            <a:r>
              <a:rPr lang="en-US" dirty="0" smtClean="0"/>
              <a:t>.</a:t>
            </a:r>
          </a:p>
          <a:p>
            <a:r>
              <a:rPr lang="en-US" dirty="0" smtClean="0"/>
              <a:t>(a) A long seaway flooded the western interior.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447073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IGURE 11.16b </a:t>
            </a:r>
            <a:r>
              <a:rPr lang="en-US" dirty="0" smtClean="0"/>
              <a:t> Cretaceous </a:t>
            </a:r>
            <a:r>
              <a:rPr lang="en-US" dirty="0" err="1" smtClean="0"/>
              <a:t>paleogeography</a:t>
            </a:r>
            <a:r>
              <a:rPr lang="en-US" dirty="0" smtClean="0"/>
              <a:t>.</a:t>
            </a:r>
          </a:p>
          <a:p>
            <a:r>
              <a:rPr lang="en-US" dirty="0" smtClean="0"/>
              <a:t>(</a:t>
            </a:r>
            <a:r>
              <a:rPr lang="en-US" dirty="0" err="1" smtClean="0"/>
              <a:t>b</a:t>
            </a:r>
            <a:r>
              <a:rPr lang="en-US" dirty="0" smtClean="0"/>
              <a:t>) In Late Cretaceous, a continental volcanic arc formed. A fold-thrust belt formed to the east, as did a transcontinental seaway.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2726179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11.17</a:t>
            </a:r>
            <a:r>
              <a:rPr lang="en-US" dirty="0" smtClean="0"/>
              <a:t>  </a:t>
            </a:r>
            <a:r>
              <a:rPr lang="en-US" dirty="0" err="1" smtClean="0"/>
              <a:t>Paleogeography</a:t>
            </a:r>
            <a:r>
              <a:rPr lang="en-US" dirty="0" smtClean="0"/>
              <a:t> in Late Cretaceous through Eocene time.</a:t>
            </a:r>
          </a:p>
          <a:p>
            <a:r>
              <a:rPr lang="en-US" dirty="0" smtClean="0"/>
              <a:t>(a) By the Late Cretaceous Period, the Atlantic Ocean had formed, and India was moving rapidly northward to eventually collide with Asia. (</a:t>
            </a:r>
            <a:r>
              <a:rPr lang="en-US" dirty="0" err="1" smtClean="0"/>
              <a:t>b</a:t>
            </a:r>
            <a:r>
              <a:rPr lang="en-US" dirty="0" smtClean="0"/>
              <a:t>) In this Late Cretaceous </a:t>
            </a:r>
            <a:r>
              <a:rPr lang="en-US" dirty="0" err="1" smtClean="0"/>
              <a:t>paleogeographic</a:t>
            </a:r>
            <a:r>
              <a:rPr lang="en-US" dirty="0" smtClean="0"/>
              <a:t> reconstruction, southern Europe and Asia are beginning to form from a collage of many crustal blocks. (</a:t>
            </a:r>
            <a:r>
              <a:rPr lang="en-US" dirty="0" err="1" smtClean="0"/>
              <a:t>c</a:t>
            </a:r>
            <a:r>
              <a:rPr lang="en-US" dirty="0" smtClean="0"/>
              <a:t>) During the </a:t>
            </a:r>
            <a:r>
              <a:rPr lang="en-US" dirty="0" err="1" smtClean="0"/>
              <a:t>Laramide</a:t>
            </a:r>
            <a:r>
              <a:rPr lang="en-US" dirty="0" smtClean="0"/>
              <a:t> </a:t>
            </a:r>
            <a:r>
              <a:rPr lang="en-US" dirty="0" err="1" smtClean="0"/>
              <a:t>orogeny</a:t>
            </a:r>
            <a:r>
              <a:rPr lang="en-US" dirty="0" smtClean="0"/>
              <a:t>, deformation shifted eastward in the United States, moving from the Sevier belt to the Rocky Mountains, and the style of deformation changed. (</a:t>
            </a:r>
            <a:r>
              <a:rPr lang="en-US" dirty="0" err="1" smtClean="0"/>
              <a:t>d</a:t>
            </a:r>
            <a:r>
              <a:rPr lang="en-US" dirty="0" smtClean="0"/>
              <a:t>) The </a:t>
            </a:r>
            <a:r>
              <a:rPr lang="en-US" dirty="0" err="1" smtClean="0"/>
              <a:t>Laramide</a:t>
            </a:r>
            <a:r>
              <a:rPr lang="en-US" dirty="0" smtClean="0"/>
              <a:t> </a:t>
            </a:r>
            <a:r>
              <a:rPr lang="en-US" dirty="0" err="1" smtClean="0"/>
              <a:t>orogeny</a:t>
            </a:r>
            <a:r>
              <a:rPr lang="en-US" dirty="0" smtClean="0"/>
              <a:t> produced “basement-cored uplifts.” In these, faults lifted up blocks of basement, causing the overlying strata to bend into a stair-step-like fold.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3077779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11.17a</a:t>
            </a:r>
            <a:r>
              <a:rPr lang="en-US" dirty="0" smtClean="0"/>
              <a:t>  </a:t>
            </a:r>
            <a:r>
              <a:rPr lang="en-US" dirty="0" err="1" smtClean="0"/>
              <a:t>Paleogeography</a:t>
            </a:r>
            <a:r>
              <a:rPr lang="en-US" dirty="0" smtClean="0"/>
              <a:t> in Late Cretaceous through Eocene time.</a:t>
            </a:r>
          </a:p>
          <a:p>
            <a:r>
              <a:rPr lang="en-US" dirty="0" smtClean="0"/>
              <a:t>(a) By the Late Cretaceous Period, the Atlantic Ocean had formed, and India was moving rapidly northward to eventually collide with Asia.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4001533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11.17b</a:t>
            </a:r>
            <a:r>
              <a:rPr lang="en-US" dirty="0" smtClean="0"/>
              <a:t>  </a:t>
            </a:r>
            <a:r>
              <a:rPr lang="en-US" dirty="0" err="1" smtClean="0"/>
              <a:t>Paleogeography</a:t>
            </a:r>
            <a:r>
              <a:rPr lang="en-US" dirty="0" smtClean="0"/>
              <a:t> in Late Cretaceous through Eocene time.</a:t>
            </a:r>
          </a:p>
          <a:p>
            <a:r>
              <a:rPr lang="en-US" dirty="0" smtClean="0"/>
              <a:t>(</a:t>
            </a:r>
            <a:r>
              <a:rPr lang="en-US" dirty="0" err="1" smtClean="0"/>
              <a:t>b</a:t>
            </a:r>
            <a:r>
              <a:rPr lang="en-US" dirty="0" smtClean="0"/>
              <a:t>) In this Late Cretaceous </a:t>
            </a:r>
            <a:r>
              <a:rPr lang="en-US" dirty="0" err="1" smtClean="0"/>
              <a:t>paleogeographic</a:t>
            </a:r>
            <a:r>
              <a:rPr lang="en-US" dirty="0" smtClean="0"/>
              <a:t> reconstruction, southern Europe and Asia are beginning to form from a collage of many crustal blocks.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1660766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11.17c</a:t>
            </a:r>
            <a:r>
              <a:rPr lang="en-US" dirty="0" smtClean="0"/>
              <a:t>  </a:t>
            </a:r>
            <a:r>
              <a:rPr lang="en-US" dirty="0" err="1" smtClean="0"/>
              <a:t>Paleogeography</a:t>
            </a:r>
            <a:r>
              <a:rPr lang="en-US" dirty="0" smtClean="0"/>
              <a:t> in Late Cretaceous through Eocene time.</a:t>
            </a:r>
          </a:p>
          <a:p>
            <a:r>
              <a:rPr lang="en-US" dirty="0" smtClean="0"/>
              <a:t>(</a:t>
            </a:r>
            <a:r>
              <a:rPr lang="en-US" dirty="0" err="1" smtClean="0"/>
              <a:t>c</a:t>
            </a:r>
            <a:r>
              <a:rPr lang="en-US" dirty="0" smtClean="0"/>
              <a:t>) During the </a:t>
            </a:r>
            <a:r>
              <a:rPr lang="en-US" dirty="0" err="1" smtClean="0"/>
              <a:t>Laramide</a:t>
            </a:r>
            <a:r>
              <a:rPr lang="en-US" dirty="0" smtClean="0"/>
              <a:t> </a:t>
            </a:r>
            <a:r>
              <a:rPr lang="en-US" dirty="0" err="1" smtClean="0"/>
              <a:t>orogeny</a:t>
            </a:r>
            <a:r>
              <a:rPr lang="en-US" dirty="0" smtClean="0"/>
              <a:t>, deformation shifted eastward in the United States, moving from the Sevier belt to the Rocky Mountains, and the style of deformation changed.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2539827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11.17d</a:t>
            </a:r>
            <a:r>
              <a:rPr lang="en-US" dirty="0" smtClean="0"/>
              <a:t>  </a:t>
            </a:r>
            <a:r>
              <a:rPr lang="en-US" dirty="0" err="1" smtClean="0"/>
              <a:t>Paleogeography</a:t>
            </a:r>
            <a:r>
              <a:rPr lang="en-US" dirty="0" smtClean="0"/>
              <a:t> in Late Cretaceous through Eocene time.</a:t>
            </a:r>
          </a:p>
          <a:p>
            <a:r>
              <a:rPr lang="en-US" dirty="0" smtClean="0"/>
              <a:t>(</a:t>
            </a:r>
            <a:r>
              <a:rPr lang="en-US" dirty="0" err="1" smtClean="0"/>
              <a:t>d</a:t>
            </a:r>
            <a:r>
              <a:rPr lang="en-US" dirty="0" smtClean="0"/>
              <a:t>) The </a:t>
            </a:r>
            <a:r>
              <a:rPr lang="en-US" dirty="0" err="1" smtClean="0"/>
              <a:t>Laramide</a:t>
            </a:r>
            <a:r>
              <a:rPr lang="en-US" dirty="0" smtClean="0"/>
              <a:t> </a:t>
            </a:r>
            <a:r>
              <a:rPr lang="en-US" dirty="0" err="1" smtClean="0"/>
              <a:t>orogeny</a:t>
            </a:r>
            <a:r>
              <a:rPr lang="en-US" dirty="0" smtClean="0"/>
              <a:t> produced “basement-cored uplifts.” In these, faults lifted up blocks of basement, causing the overlying strata to bend into a stair-step-like fold.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2033806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11.18</a:t>
            </a:r>
            <a:r>
              <a:rPr lang="en-US" dirty="0" smtClean="0"/>
              <a:t>  The Cretaceous-Tertiary (K-T) impact. The event caused a mass extinction.</a:t>
            </a:r>
          </a:p>
          <a:p>
            <a:r>
              <a:rPr lang="en-US" dirty="0" smtClean="0"/>
              <a:t>(a) An artist’s image of the 13-km-wide object as it hit. (</a:t>
            </a:r>
            <a:r>
              <a:rPr lang="en-US" dirty="0" err="1" smtClean="0"/>
              <a:t>b</a:t>
            </a:r>
            <a:r>
              <a:rPr lang="en-US" dirty="0" smtClean="0"/>
              <a:t>) The location of the buried crater today. Gravity anomalies reveal the shape of the crater. (</a:t>
            </a:r>
            <a:r>
              <a:rPr lang="en-US" dirty="0" err="1" smtClean="0"/>
              <a:t>c</a:t>
            </a:r>
            <a:r>
              <a:rPr lang="en-US" dirty="0" smtClean="0"/>
              <a:t>) The crater is now buried, but gravity anomalies outline its shape (see Interlude 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2650137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11.1b </a:t>
            </a:r>
            <a:r>
              <a:rPr lang="en-US" dirty="0" smtClean="0"/>
              <a:t> Visualizing the early Earth is a challenge, but by using geologic interpretations, artists have provided useful images.</a:t>
            </a:r>
          </a:p>
          <a:p>
            <a:r>
              <a:rPr lang="en-US" dirty="0" smtClean="0"/>
              <a:t>(</a:t>
            </a:r>
            <a:r>
              <a:rPr lang="en-US" dirty="0" err="1" smtClean="0"/>
              <a:t>b</a:t>
            </a:r>
            <a:r>
              <a:rPr lang="en-US" dirty="0" smtClean="0"/>
              <a:t>) When Earth’s surface fell below the boiling point of water, water from the atmosphere rained onto the surface, submerging it with early oceans.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923458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11.18a</a:t>
            </a:r>
            <a:r>
              <a:rPr lang="en-US" dirty="0" smtClean="0"/>
              <a:t>  The Cretaceous-Tertiary (K-T) impact. The event caused a mass extinction.</a:t>
            </a:r>
          </a:p>
          <a:p>
            <a:r>
              <a:rPr lang="en-US" dirty="0" smtClean="0"/>
              <a:t>(a) An artist’s image of the 13-km-wide object as it hit.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20953508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11.18b</a:t>
            </a:r>
            <a:r>
              <a:rPr lang="en-US" dirty="0" smtClean="0"/>
              <a:t>  The Cretaceous-Tertiary (K-T) impact. The event caused a mass extinction.</a:t>
            </a:r>
          </a:p>
          <a:p>
            <a:r>
              <a:rPr lang="en-US" dirty="0" smtClean="0"/>
              <a:t>(</a:t>
            </a:r>
            <a:r>
              <a:rPr lang="en-US" dirty="0" err="1" smtClean="0"/>
              <a:t>b</a:t>
            </a:r>
            <a:r>
              <a:rPr lang="en-US" dirty="0" smtClean="0"/>
              <a:t>) The location of the buried crater today. Gravity anomalies reveal the shape of the crater.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850812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11.18c</a:t>
            </a:r>
            <a:r>
              <a:rPr lang="en-US" dirty="0" smtClean="0"/>
              <a:t>  The Cretaceous-Tertiary (K-T) impact. The event caused a mass extinction.</a:t>
            </a:r>
          </a:p>
          <a:p>
            <a:r>
              <a:rPr lang="en-US" dirty="0" smtClean="0"/>
              <a:t>(</a:t>
            </a:r>
            <a:r>
              <a:rPr lang="en-US" dirty="0" err="1" smtClean="0"/>
              <a:t>c</a:t>
            </a:r>
            <a:r>
              <a:rPr lang="en-US" dirty="0" smtClean="0"/>
              <a:t>) The crater is now buried, but gravity anomalies outline its shape (see Interlude 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1547168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BASIN AND RANGE RIFT, UTAH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991577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11.19</a:t>
            </a:r>
            <a:r>
              <a:rPr lang="en-US" dirty="0" smtClean="0"/>
              <a:t>  The two main active continental </a:t>
            </a:r>
            <a:r>
              <a:rPr lang="en-US" dirty="0" err="1" smtClean="0"/>
              <a:t>orogenic</a:t>
            </a:r>
            <a:r>
              <a:rPr lang="en-US" dirty="0" smtClean="0"/>
              <a:t> systems on the Earth today. The Alpine-Himalayan system formed when Africa, India, and Australia collided with Asia (inset). The Cordilleran and Andean systems reflect the consequences of convergent-boundary </a:t>
            </a:r>
            <a:r>
              <a:rPr lang="en-US" dirty="0" err="1" smtClean="0"/>
              <a:t>tectonism</a:t>
            </a:r>
            <a:r>
              <a:rPr lang="en-US" dirty="0" smtClean="0"/>
              <a:t> along the eastern Pacific Ocean.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1849155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11.20</a:t>
            </a:r>
            <a:r>
              <a:rPr lang="en-US" dirty="0" smtClean="0"/>
              <a:t>  The Basin and Range Province is a rift. The inset shows a cross section along the red line.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913309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11.21</a:t>
            </a:r>
            <a:r>
              <a:rPr lang="en-US" dirty="0" smtClean="0"/>
              <a:t>  The maximum advance of the Pleistocene ice sheet in North America.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692481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a:t>
            </a:r>
            <a:r>
              <a:rPr lang="en-US" dirty="0" smtClean="0"/>
              <a:t>  The present-day Bahamas serve as an example of what the interior of the United States might have looked like during intervals of the Paleozoic. Shallow land areas were submerged and became the site of shallow-marine sedimentation.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2954253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Earth Has a History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44346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a:t>
            </a:r>
            <a:r>
              <a:rPr lang="en-US" dirty="0" smtClean="0"/>
              <a:t>  A model for crust formation during the </a:t>
            </a:r>
            <a:r>
              <a:rPr lang="en-US" dirty="0" err="1" smtClean="0"/>
              <a:t>Archean</a:t>
            </a:r>
            <a:r>
              <a:rPr lang="en-US" dirty="0" smtClean="0"/>
              <a:t> Eon.</a:t>
            </a:r>
          </a:p>
          <a:p>
            <a:r>
              <a:rPr lang="en-US" dirty="0" smtClean="0"/>
              <a:t>(a) In the </a:t>
            </a:r>
            <a:r>
              <a:rPr lang="en-US" dirty="0" err="1" smtClean="0"/>
              <a:t>Archean</a:t>
            </a:r>
            <a:r>
              <a:rPr lang="en-US" dirty="0" smtClean="0"/>
              <a:t>, island arcs and hot-spot volcanoes built small blocks of buoyant crust. Rifting of these blocks may have produced flood basalts, and erosion of the blocks produced sediment. (</a:t>
            </a:r>
            <a:r>
              <a:rPr lang="en-US" dirty="0" err="1" smtClean="0"/>
              <a:t>b</a:t>
            </a:r>
            <a:r>
              <a:rPr lang="en-US" dirty="0" smtClean="0"/>
              <a:t>) Buoyant blocks collided and sutured together, forming </a:t>
            </a:r>
            <a:r>
              <a:rPr lang="en-US" dirty="0" err="1" smtClean="0"/>
              <a:t>protocontinents</a:t>
            </a:r>
            <a:r>
              <a:rPr lang="en-US" dirty="0" smtClean="0"/>
              <a:t>. Melting at depth produced granite. Eventually, regions of crust cooled, stabilized, and became </a:t>
            </a:r>
            <a:r>
              <a:rPr lang="en-US" dirty="0" err="1" smtClean="0"/>
              <a:t>cratons</a:t>
            </a:r>
            <a:r>
              <a:rPr lang="en-US" dirty="0" smtClean="0"/>
              <a:t>. (</a:t>
            </a:r>
            <a:r>
              <a:rPr lang="en-US" dirty="0" err="1" smtClean="0"/>
              <a:t>c</a:t>
            </a:r>
            <a:r>
              <a:rPr lang="en-US" dirty="0" smtClean="0"/>
              <a:t>) As time progressed, the area of the Earth covered by continental crust increased. Most crust had formed by the beginning of the </a:t>
            </a:r>
            <a:r>
              <a:rPr lang="en-US" dirty="0" err="1" smtClean="0"/>
              <a:t>Proterozoic</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32596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11.2a</a:t>
            </a:r>
            <a:r>
              <a:rPr lang="en-US" dirty="0" smtClean="0"/>
              <a:t>  A model for crust formation during the </a:t>
            </a:r>
            <a:r>
              <a:rPr lang="en-US" dirty="0" err="1" smtClean="0"/>
              <a:t>Archean</a:t>
            </a:r>
            <a:r>
              <a:rPr lang="en-US" dirty="0" smtClean="0"/>
              <a:t> Eon.</a:t>
            </a:r>
          </a:p>
          <a:p>
            <a:r>
              <a:rPr lang="en-US" dirty="0" smtClean="0"/>
              <a:t>(a) In the </a:t>
            </a:r>
            <a:r>
              <a:rPr lang="en-US" dirty="0" err="1" smtClean="0"/>
              <a:t>Archean</a:t>
            </a:r>
            <a:r>
              <a:rPr lang="en-US" dirty="0" smtClean="0"/>
              <a:t>, island arcs and hot-spot volcanoes built small blocks of buoyant crust. Rifting of these blocks may have produced flood basalts, and erosion of the blocks produced sediment.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380404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11.2b</a:t>
            </a:r>
            <a:r>
              <a:rPr lang="en-US" dirty="0" smtClean="0"/>
              <a:t>  A model for crust formation during the </a:t>
            </a:r>
            <a:r>
              <a:rPr lang="en-US" dirty="0" err="1" smtClean="0"/>
              <a:t>Archean</a:t>
            </a:r>
            <a:r>
              <a:rPr lang="en-US" dirty="0" smtClean="0"/>
              <a:t> Eon.</a:t>
            </a:r>
          </a:p>
          <a:p>
            <a:r>
              <a:rPr lang="en-US" dirty="0" smtClean="0"/>
              <a:t>(</a:t>
            </a:r>
            <a:r>
              <a:rPr lang="en-US" dirty="0" err="1" smtClean="0"/>
              <a:t>b</a:t>
            </a:r>
            <a:r>
              <a:rPr lang="en-US" dirty="0" smtClean="0"/>
              <a:t>) Buoyant blocks collided and sutured together, forming </a:t>
            </a:r>
            <a:r>
              <a:rPr lang="en-US" dirty="0" err="1" smtClean="0"/>
              <a:t>protocontinents</a:t>
            </a:r>
            <a:r>
              <a:rPr lang="en-US" dirty="0" smtClean="0"/>
              <a:t>. Melting at depth produced granite. Eventually, regions of crust cooled, stabilized, and became </a:t>
            </a:r>
            <a:r>
              <a:rPr lang="en-US" dirty="0" err="1" smtClean="0"/>
              <a:t>cratons</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45012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11.2c</a:t>
            </a:r>
            <a:r>
              <a:rPr lang="en-US" dirty="0" smtClean="0"/>
              <a:t>  A model for crust formation during the </a:t>
            </a:r>
            <a:r>
              <a:rPr lang="en-US" dirty="0" err="1" smtClean="0"/>
              <a:t>Archean</a:t>
            </a:r>
            <a:r>
              <a:rPr lang="en-US" dirty="0" smtClean="0"/>
              <a:t> Eon.</a:t>
            </a:r>
          </a:p>
          <a:p>
            <a:r>
              <a:rPr lang="en-US" dirty="0" smtClean="0"/>
              <a:t>(</a:t>
            </a:r>
            <a:r>
              <a:rPr lang="en-US" dirty="0" err="1" smtClean="0"/>
              <a:t>c</a:t>
            </a:r>
            <a:r>
              <a:rPr lang="en-US" dirty="0" smtClean="0"/>
              <a:t>) As time progressed, the area of the Earth covered by continental crust increased. Most crust had formed by the beginning of the </a:t>
            </a:r>
            <a:r>
              <a:rPr lang="en-US" dirty="0" err="1" smtClean="0"/>
              <a:t>Proterozoic</a:t>
            </a:r>
            <a:r>
              <a:rPr lang="en-US" dirty="0" smtClean="0"/>
              <a: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312575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11</a:t>
            </a:r>
          </a:p>
          <a:p>
            <a:pPr algn="ctr"/>
            <a:r>
              <a:rPr lang="en-US" sz="2800" dirty="0" smtClean="0">
                <a:solidFill>
                  <a:schemeClr val="tx2"/>
                </a:solidFill>
                <a:latin typeface="Verdana" charset="0"/>
              </a:rPr>
              <a:t>A Biography of Earth</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fossil bacteria, or archaea view under the microscope. You can observe three rounded and oval-shaped black spots at the top of the image. At the bottom, two rounded black spots are shown separately. Part b is an image of a stromatolite. According to the picture, it has a layer-like structure. The delicate ridges represent the fossilized remnants of bacterial mats."/>
          <p:cNvPicPr>
            <a:picLocks noChangeAspect="1"/>
          </p:cNvPicPr>
          <p:nvPr/>
        </p:nvPicPr>
        <p:blipFill>
          <a:blip r:embed="rId3"/>
          <a:stretch>
            <a:fillRect/>
          </a:stretch>
        </p:blipFill>
        <p:spPr>
          <a:xfrm>
            <a:off x="2648711" y="318516"/>
            <a:ext cx="3846576" cy="58399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ossil bacteria or archaea view under the microscope is shown. There are three rounded and oval-shaped black spots at the top of the image. At the bottom, two rounded black spots are shown separately."/>
          <p:cNvPicPr>
            <a:picLocks noChangeAspect="1"/>
          </p:cNvPicPr>
          <p:nvPr/>
        </p:nvPicPr>
        <p:blipFill>
          <a:blip r:embed="rId3"/>
          <a:stretch>
            <a:fillRect/>
          </a:stretch>
        </p:blipFill>
        <p:spPr>
          <a:xfrm>
            <a:off x="838200" y="318516"/>
            <a:ext cx="7467600"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tromatolite. According to the image is has layer-like structure. The delicate ridges represent the fossilized remnants of bacterial mats."/>
          <p:cNvPicPr>
            <a:picLocks noChangeAspect="1"/>
          </p:cNvPicPr>
          <p:nvPr/>
        </p:nvPicPr>
        <p:blipFill>
          <a:blip r:embed="rId3"/>
          <a:stretch>
            <a:fillRect/>
          </a:stretch>
        </p:blipFill>
        <p:spPr>
          <a:xfrm>
            <a:off x="304800" y="559307"/>
            <a:ext cx="8534400" cy="535838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olored world map. The following geologic provinces are marked on the map: Stretched crust, Large igneous provinces, Phanerozoic orogens, Phanerozoic basins, Phanerozoic platforms, Precambrian shields, and Archean crustal remnants. Oceanic crust colored depending on the age: light-blue corresponds to the oceanic crust, which was formed during the period 0-20 million years ago; blue corresponds to the oceanic crust, which was formed during the period 20-65 million years ago; dark blue corresponds to the oceanic crust, which was formed more than 65 million years ago. The black lines indicate the borders of regions underlain by Precambrian crust. Shields are regions where broad areas of Precambrian rocks are exposed."/>
          <p:cNvPicPr>
            <a:picLocks noChangeAspect="1"/>
          </p:cNvPicPr>
          <p:nvPr/>
        </p:nvPicPr>
        <p:blipFill>
          <a:blip r:embed="rId3"/>
          <a:stretch>
            <a:fillRect/>
          </a:stretch>
        </p:blipFill>
        <p:spPr>
          <a:xfrm>
            <a:off x="307530" y="858011"/>
            <a:ext cx="8528939" cy="476097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ece of a map showing North America. On the west, you can observe extended zone of the Cordillera, which corresponds to a beige color. The Cordillera is Phanerozoic orogens. There are the USA Rocky Mountains to the east of the cordillera. You can observe Colorado Plateau between the Cordillera and USA Rocky Mountains. A Coastal Plain is located to the southwards. The Appalachians are located to the southeast. The craton lies between the Cordillera and the Appalachians. The craton is marked with three colors: green corresponds to Mesozoic cover; purple corresponds to Paleozoic cover; orange corresponds to shields."/>
          <p:cNvPicPr>
            <a:picLocks noChangeAspect="1"/>
          </p:cNvPicPr>
          <p:nvPr/>
        </p:nvPicPr>
        <p:blipFill>
          <a:blip r:embed="rId3"/>
          <a:stretch>
            <a:fillRect/>
          </a:stretch>
        </p:blipFill>
        <p:spPr>
          <a:xfrm>
            <a:off x="1728216" y="318516"/>
            <a:ext cx="5687568"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of North America. According to the map, the craton consists of many different blocks, each of which has a name. The names are following: G corresponds to Grenville; M corresponds to Mazatal; Y corresponds to Yavapai; P corresponds to Penokean; THO corresponds to Trans-Hudson orogen; WY corresponds to Wyoming; WT corresponds to Wopmay; T corresponds to Thelon; S corresponds to Superior; M corresponds to Mojave; RH corresponds to Rae and Hearn; SL corresponds to Slave. The black line corresponds to the edge of the craton. The red line corresponds to pre-1.8 and post-1.8 billion years (Ga) crust boundary. The whole territory is divided into areas colored with different colors. According to this map, most of the Canada, and the northwestern United States had assembled by 1.8 billion years (Ga). Belts of younger terranes accreted to southeastern margin nucleus between 1.8 and 1.1 billion years (Ga)."/>
          <p:cNvPicPr>
            <a:picLocks noChangeAspect="1"/>
          </p:cNvPicPr>
          <p:nvPr/>
        </p:nvPicPr>
        <p:blipFill>
          <a:blip r:embed="rId3"/>
          <a:stretch>
            <a:fillRect/>
          </a:stretch>
        </p:blipFill>
        <p:spPr>
          <a:xfrm>
            <a:off x="307282" y="620267"/>
            <a:ext cx="8529435" cy="523646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the globe model showing Rodinia at about 750 million years ago. North America and Greenland together comprise Laurentia. With black dashed line boundary of Rio de la Plata is marked. Part b is the globe model showing Pannotia at about 570 million years ago. According to the model, by 570 million years Rodinia had broken apart; continents that once lay to the west of Laurentia ended up to the east of Africa. The resulting supercontinent, Pannotia, broke up soon after it formed."/>
          <p:cNvPicPr>
            <a:picLocks noChangeAspect="1"/>
          </p:cNvPicPr>
          <p:nvPr/>
        </p:nvPicPr>
        <p:blipFill>
          <a:blip r:embed="rId3"/>
          <a:stretch>
            <a:fillRect/>
          </a:stretch>
        </p:blipFill>
        <p:spPr>
          <a:xfrm>
            <a:off x="304800" y="1007364"/>
            <a:ext cx="8534400" cy="446227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c, and d. Part a, is an image of Dickinsonia, pattern of which is stamped on the stone rock. It resembles a bilaterally symmetrical ribbed oval. Part b shows a piece of layer-like rock. You can observe red and gray buckled stripes. Part c is a photo showing the fragment of rock. The rock has layer-like structure. In some areas of the rock, you can observe large clasts surrounded by mudstone. Bedding is marked with a white line. Part d includes two models of the Earth changing with time. The first Earth’s model consists of both frozen areas, namely sea ice, ice-covered land, and unfrozen areas. According to the second model, the whole Earth’s surface is covered with ice."/>
          <p:cNvPicPr>
            <a:picLocks noChangeAspect="1"/>
          </p:cNvPicPr>
          <p:nvPr/>
        </p:nvPicPr>
        <p:blipFill>
          <a:blip r:embed="rId3"/>
          <a:stretch>
            <a:fillRect/>
          </a:stretch>
        </p:blipFill>
        <p:spPr>
          <a:xfrm>
            <a:off x="1030223" y="318516"/>
            <a:ext cx="7083552"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mage of Dickinsonia, pattern of which is stamped on the stone rock. It resembles a bilaterally symmetrical ribbed oval."/>
          <p:cNvPicPr>
            <a:picLocks noChangeAspect="1"/>
          </p:cNvPicPr>
          <p:nvPr/>
        </p:nvPicPr>
        <p:blipFill>
          <a:blip r:embed="rId3"/>
          <a:stretch>
            <a:fillRect/>
          </a:stretch>
        </p:blipFill>
        <p:spPr>
          <a:xfrm>
            <a:off x="841247" y="318516"/>
            <a:ext cx="7461504"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piece of layer-like rock. You can observe red and gray buckled stripes."/>
          <p:cNvPicPr>
            <a:picLocks noChangeAspect="1"/>
          </p:cNvPicPr>
          <p:nvPr/>
        </p:nvPicPr>
        <p:blipFill>
          <a:blip r:embed="rId3"/>
          <a:stretch>
            <a:fillRect/>
          </a:stretch>
        </p:blipFill>
        <p:spPr>
          <a:xfrm>
            <a:off x="682752" y="318516"/>
            <a:ext cx="7778496" cy="58399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In the foreground, you can observe tilted rock blocks, which is on the one side are surrounded by the river and on the other side are surrounded by the land. In the background, you can observe layer-like rocks covered with trees."/>
          <p:cNvPicPr>
            <a:picLocks noChangeAspect="1"/>
          </p:cNvPicPr>
          <p:nvPr/>
        </p:nvPicPr>
        <p:blipFill>
          <a:blip r:embed="rId3"/>
          <a:stretch>
            <a:fillRect/>
          </a:stretch>
        </p:blipFill>
        <p:spPr>
          <a:xfrm>
            <a:off x="347471" y="318516"/>
            <a:ext cx="8449056"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c is a photo showing the fragment of rock. The rock has layer-like structure. In some parts of the rock, you can observe large clasts surrounded by mudstone. Bedding is marked with a white line."/>
          <p:cNvPicPr>
            <a:picLocks noChangeAspect="1"/>
          </p:cNvPicPr>
          <p:nvPr/>
        </p:nvPicPr>
        <p:blipFill>
          <a:blip r:embed="rId3"/>
          <a:stretch>
            <a:fillRect/>
          </a:stretch>
        </p:blipFill>
        <p:spPr>
          <a:xfrm>
            <a:off x="1106423" y="318516"/>
            <a:ext cx="6931152"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two the Earth’s models changing with time. The first Earth’s model consists of both frozen areas, namely sea ice, ice-covered land, and unfrozen areas. According to the second model, the whole Earth’s surface is covered with ice."/>
          <p:cNvPicPr>
            <a:picLocks noChangeAspect="1"/>
          </p:cNvPicPr>
          <p:nvPr/>
        </p:nvPicPr>
        <p:blipFill>
          <a:blip r:embed="rId3"/>
          <a:stretch>
            <a:fillRect/>
          </a:stretch>
        </p:blipFill>
        <p:spPr>
          <a:xfrm>
            <a:off x="1018032" y="318516"/>
            <a:ext cx="7107936"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and c. Part a, is the Earth’s map looking down on the South Pole 510 million years ago. A black dot at the center corresponds to the South Pole. From the center to the right diagonally down you can observe Africa, South America, India, Antarctica, and Australia. The above-listed continents comprise Gondwana. According to the map, the equator crosses Siberia, Laurentia, and Australia. Baltica is located between Siberia and Gondwana. Part b is a piece of a map showing dry land, which is marked with brown color, surrounded by the shallow sea, Carbonate shelf, which are indicated by light-blue. Notice that brown color dominates over light-blue. Boundaries of the light-blue areas correspond to the passive margins. Near the dry land on the east volcanic arcs are located. You can observe transcontinental arc southward. The yellow line corresponding to the Paleo-equator divides the continent vertically into halves. Part c is a fragment of the globe. There is a dry land in the middle, shallow areas near it, and passive margins, which according to the boundaries of the light-blue areas. Notice that light-blue color dominates over brown in contrast to part b. You also can observe a volcanic arc off the east coast. The yellow line corresponds to the Paleo-equator, which crosses the continent diagonally."/>
          <p:cNvPicPr>
            <a:picLocks noChangeAspect="1"/>
          </p:cNvPicPr>
          <p:nvPr/>
        </p:nvPicPr>
        <p:blipFill>
          <a:blip r:embed="rId3"/>
          <a:stretch>
            <a:fillRect/>
          </a:stretch>
        </p:blipFill>
        <p:spPr>
          <a:xfrm>
            <a:off x="1264920" y="319435"/>
            <a:ext cx="6614160" cy="583813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the Earth’s map looking down on the South Pole 510 million years ago. A black dot at the center corresponds to the South pole. From the center to the right diagonally down you can observe Africa, South America, India, Antarctica, and Australia. The above-listed continents comprise Gondwana. According to the map, the equator crosses Siberia, Laurentia, and Australia. Baltica is located between Siberia and Gondwana."/>
          <p:cNvPicPr>
            <a:picLocks noChangeAspect="1"/>
          </p:cNvPicPr>
          <p:nvPr/>
        </p:nvPicPr>
        <p:blipFill>
          <a:blip r:embed="rId3"/>
          <a:stretch>
            <a:fillRect/>
          </a:stretch>
        </p:blipFill>
        <p:spPr>
          <a:xfrm>
            <a:off x="1005840" y="318516"/>
            <a:ext cx="7132320"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ece of a map showing dry land, which is marked with brown color, surrounded by the shallow sea, Carbonate shelf, which are indicated with light-blue. Notice that brown color dominates over light-blue. Boundaries of the light-blue areas correspond to the passive margins. Near the dry land on the east volcanic arcs are located. You can observe transcontinental arc southward. The yellow line corresponding to the Paleoequator divides the continent vertically into halves."/>
          <p:cNvPicPr>
            <a:picLocks noChangeAspect="1"/>
          </p:cNvPicPr>
          <p:nvPr/>
        </p:nvPicPr>
        <p:blipFill>
          <a:blip r:embed="rId3"/>
          <a:stretch>
            <a:fillRect/>
          </a:stretch>
        </p:blipFill>
        <p:spPr>
          <a:xfrm>
            <a:off x="1011935" y="318516"/>
            <a:ext cx="7120128"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fragment of the globe. There is a dry land in the middle, shallow areas near it, and passive margins, which according to the boundaries of the light-blue areas. Notice that light-blue color dominates over brown. You also can observe a volcanic arc off the east coast. The yellow line corresponds to the Paleoequator, which crosses the continent diagonally."/>
          <p:cNvPicPr>
            <a:picLocks noChangeAspect="1"/>
          </p:cNvPicPr>
          <p:nvPr/>
        </p:nvPicPr>
        <p:blipFill>
          <a:blip r:embed="rId3"/>
          <a:stretch>
            <a:fillRect/>
          </a:stretch>
        </p:blipFill>
        <p:spPr>
          <a:xfrm>
            <a:off x="1094232" y="318516"/>
            <a:ext cx="6955536"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mage showing marine organisms. You can observe trilobites, nautiloids, brachiopods, and corals. The trilobite lying on the sea bottom has an oval form. The nautiloids, which also lies on the sea bottom, is stretched out and has tentacles on the one side. The brachiopods look like small shells. The coral looks like a vertical tube with arms on top."/>
          <p:cNvPicPr>
            <a:picLocks noChangeAspect="1"/>
          </p:cNvPicPr>
          <p:nvPr/>
        </p:nvPicPr>
        <p:blipFill>
          <a:blip r:embed="rId3"/>
          <a:stretch>
            <a:fillRect/>
          </a:stretch>
        </p:blipFill>
        <p:spPr>
          <a:xfrm>
            <a:off x="777240" y="318516"/>
            <a:ext cx="7589520"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and c. Part a, is a globe model. Africa, South America are located southward. North of continents listed above you can observe the Rheic ocean and the Paleotethys Ocean. Northerly the lapetus Ocean is located, which lies between Avalonia and North America. According to the map, the Taconic Orogen, which is located in southeast North America, was a relic of an Ordovician collision. Caledonides correspond to the purple vertical oval area between Laurentia and Baltica. The yellow line corresponds to the Paleoequator, which crosses Baltica, Laurentia, North America, and Antler arc lying off the west coast of North America. Above the Paleoequator, you can observe the Panthalassa Ocean, Siberia, and Kazakhstan. Part b is a map showing Laurentia. The Paleoequator corresponding to the yellow line crosses the continent diagonally. Above the Paleoequator, you can observe Caledonian orogen. Below the Paleoequator you can observe Acadian orogeny and Catskill delta. The equator crosses antler orogeny. Terranes that eventually attach to Laurentia are located southwards. Part c shows brown skeleton, which has prolate form. According to the image, the length of the skeleton’s fin is 20 centimeters."/>
          <p:cNvPicPr>
            <a:picLocks noChangeAspect="1"/>
          </p:cNvPicPr>
          <p:nvPr/>
        </p:nvPicPr>
        <p:blipFill>
          <a:blip r:embed="rId3"/>
          <a:stretch>
            <a:fillRect/>
          </a:stretch>
        </p:blipFill>
        <p:spPr>
          <a:xfrm>
            <a:off x="984503" y="318516"/>
            <a:ext cx="7174992"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globe model. Africa, South America are located southward. North of continents listed above you can observe the Rheic Ocean and the Paleotethys Ocean. Northerly the Iapetus Ocean is located, which lies between Avalonia and North America. According to the map, the Taconic Orogen, which is located in southeast North America, was a relic of an Ordovician collision. Caledonides correspond to the purple vertical oval area between Laurentia and Baltica. The yellow line corresponds to the Paleoequator, which crosses Baltica, Laurentia, North America, and Antler arc lying off the west coast of North America. Above the Paleoequator, you can observe the Panthalassa Ocean, Siberia, and Kazakhstan."/>
          <p:cNvPicPr>
            <a:picLocks noChangeAspect="1"/>
          </p:cNvPicPr>
          <p:nvPr/>
        </p:nvPicPr>
        <p:blipFill>
          <a:blip r:embed="rId3"/>
          <a:stretch>
            <a:fillRect/>
          </a:stretch>
        </p:blipFill>
        <p:spPr>
          <a:xfrm>
            <a:off x="1566672" y="318516"/>
            <a:ext cx="6010656" cy="583996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showing Laurentia. The Paleoequator corresponding to the yellow line crosses the continent diagonally. Above the Paleoequator, you can observe Caledonian Orogen. Below the Paleoequator, you can see Acadian Orogeny and Catskill delta. The equator crosses antler Orogen. Terranes that eventually attach to Laurentia are located southwards."/>
          <p:cNvPicPr>
            <a:picLocks noChangeAspect="1"/>
          </p:cNvPicPr>
          <p:nvPr/>
        </p:nvPicPr>
        <p:blipFill>
          <a:blip r:embed="rId3"/>
          <a:stretch>
            <a:fillRect/>
          </a:stretch>
        </p:blipFill>
        <p:spPr>
          <a:xfrm>
            <a:off x="1527048" y="318516"/>
            <a:ext cx="6089904"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n image of the very early Earth when the surface was mostly molten. You can observe a cloud of dust around a burning-hot fireball. Part b is an image of the Earth when the temperature of the surface fell below the boiling point of water. Small water areas are formed. Blue, quiet colors prevail."/>
          <p:cNvPicPr>
            <a:picLocks noChangeAspect="1"/>
          </p:cNvPicPr>
          <p:nvPr/>
        </p:nvPicPr>
        <p:blipFill>
          <a:blip r:embed="rId3"/>
          <a:stretch>
            <a:fillRect/>
          </a:stretch>
        </p:blipFill>
        <p:spPr>
          <a:xfrm>
            <a:off x="304800" y="1705355"/>
            <a:ext cx="8534400" cy="306628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brown skeleton, which has prolate form. According to the image, the length of the skeleton’s fin is 20 centimeters."/>
          <p:cNvPicPr>
            <a:picLocks noChangeAspect="1"/>
          </p:cNvPicPr>
          <p:nvPr/>
        </p:nvPicPr>
        <p:blipFill>
          <a:blip r:embed="rId3"/>
          <a:stretch>
            <a:fillRect/>
          </a:stretch>
        </p:blipFill>
        <p:spPr>
          <a:xfrm>
            <a:off x="304800" y="1269492"/>
            <a:ext cx="8534400" cy="393801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globe model. Brown color corresponds to the continent’s zone. Blue color corresponds to the ocean’s zone. The yellow line corresponding to the Paleoequator divides the globe into halves horizontally. Above the Paleoequator, you can observe North America, Baltica, Siberia, North China, and the major part of South China. Below the Paleoequator, you can see South America, Africa, India, Antarctica, Australia, Tibet, South-East Asia, the Tethys ocean, and most of the Paleotethys ocean. The black dot in the lower-left part of the globe corresponds to the South Pole. The area outlined with solid red line corresponds to the approximate area of part b. Notice that the major part of continents is pressed together. Part b is a map of the area from part a. The map includes Scandinavia, Greenland, North America, and part of Africa. Between Africa and other continents, long mountain belt is located. It includes Ouachita orogen, Alleghanian orogen, and Hercynian orogen. Between Scandinavia and Greenland Caledonian orogen is located. In southwestern North America, you can observe coal swamps, which are highlighted with light-blue."/>
          <p:cNvPicPr>
            <a:picLocks noChangeAspect="1"/>
          </p:cNvPicPr>
          <p:nvPr/>
        </p:nvPicPr>
        <p:blipFill>
          <a:blip r:embed="rId3"/>
          <a:stretch>
            <a:fillRect/>
          </a:stretch>
        </p:blipFill>
        <p:spPr>
          <a:xfrm>
            <a:off x="304800" y="970788"/>
            <a:ext cx="8534400" cy="453542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globe model. Brown color corresponds to the continent’s zone. Blue color corresponds to the ocean’s zone. The yellow line corresponding to the Paleoequator divides the globe into halves horizontally. Above the Paleoequator, you can see North America, Baltica, Siberia, North China, and the major part of South China. Below the Paleoequator you can observe South America, Africa, India, Antarctica, Australia, Tibet, South-East Asia, the Tethys ocean, and most of the Paleotethys Ocean. The black dot in the lower-left part of the globe corresponds to the South Pole. The area outlined with the solid red line is located in the north-west part of the globe. Notice that the major part of continents is pressed together."/>
          <p:cNvPicPr>
            <a:picLocks noChangeAspect="1"/>
          </p:cNvPicPr>
          <p:nvPr/>
        </p:nvPicPr>
        <p:blipFill>
          <a:blip r:embed="rId3"/>
          <a:stretch>
            <a:fillRect/>
          </a:stretch>
        </p:blipFill>
        <p:spPr>
          <a:xfrm>
            <a:off x="1749551" y="318516"/>
            <a:ext cx="5644896"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The map includes Scandinavia, Greenland, North America, and part of Africa. Between Africa and other continents long mountain belt is located. It includes Ouachita orogen, Alleghanian orogeny, and Hercynian orogeny. Between Scandinavia and Greenland Caledonian Orogeny is located. In southwestern North America, you can observe coal swamps, which are highlighted with light blue."/>
          <p:cNvPicPr>
            <a:picLocks noChangeAspect="1"/>
          </p:cNvPicPr>
          <p:nvPr/>
        </p:nvPicPr>
        <p:blipFill>
          <a:blip r:embed="rId3"/>
          <a:stretch>
            <a:fillRect/>
          </a:stretch>
        </p:blipFill>
        <p:spPr>
          <a:xfrm>
            <a:off x="1633727" y="318516"/>
            <a:ext cx="5876544"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and b. Part a is a piece of a map showing the level difference on the continent. Light-green areas correspond to flat-bottomed land. Dark-brown areas correspond to mountain regions. The terrain elevation varies from 0 to 2 kilometers. Line XX’ shows the position of the cross section in part b. Part b is a cross section of the Alleghanian orogen. From the north-west to the south-east the cross section demonstrates the following layers: North American Paleozoic strata, North American Precambrian basement, Metamorphosed and folded rocks of accreted terranes, and Paleozoic pluton. North American Paleozoic strata, which is marked with beige color and lays above North American Precambrian basement, corresponds to the fold-thrust belt. Area of North American Precambrian basement, which crops out, corresponds to exposed basement. Metamorphosed and folded rocks of accreted terranes contain Paleozoic plutons impregnations. Area of the coastal plain is located south-east."/>
          <p:cNvPicPr>
            <a:picLocks noChangeAspect="1"/>
          </p:cNvPicPr>
          <p:nvPr/>
        </p:nvPicPr>
        <p:blipFill>
          <a:blip r:embed="rId3"/>
          <a:stretch>
            <a:fillRect/>
          </a:stretch>
        </p:blipFill>
        <p:spPr>
          <a:xfrm>
            <a:off x="1216152" y="318516"/>
            <a:ext cx="6711696"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ece of a map showing the level difference on the continent. Light-green areas correspond to flat-bottomed land. Dark-brown areas correspond to mountainous regions. The terrain elevation varies from 0 to 2 kilometers. Line XX’ passes through all elevations."/>
          <p:cNvPicPr>
            <a:picLocks noChangeAspect="1"/>
          </p:cNvPicPr>
          <p:nvPr/>
        </p:nvPicPr>
        <p:blipFill>
          <a:blip r:embed="rId3"/>
          <a:stretch>
            <a:fillRect/>
          </a:stretch>
        </p:blipFill>
        <p:spPr>
          <a:xfrm>
            <a:off x="2176272" y="318516"/>
            <a:ext cx="4791456"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 section of the Alleghanian orogen. From the north-west to the south-east the cross section demonstrates the following layers: North American Paleozoic strata, North American Precambrian basement, Metamorphosed and folded rocks of accreted terranes, and Paleozoic pluton. North American Paleozoic strata, which is marked with beige color and lays above North American Precambrian basement, corresponds to fold-thrust belt. Area of North American Precambrian basement, which crops out, corresponds to exposed basement. Metamorphosed and folded rocks of accreted terranes contain Paleozoic plutons impregnations. Area of the coastal plain is located south-east."/>
          <p:cNvPicPr>
            <a:picLocks noChangeAspect="1"/>
          </p:cNvPicPr>
          <p:nvPr/>
        </p:nvPicPr>
        <p:blipFill>
          <a:blip r:embed="rId3"/>
          <a:stretch>
            <a:fillRect/>
          </a:stretch>
        </p:blipFill>
        <p:spPr>
          <a:xfrm>
            <a:off x="304800" y="2013203"/>
            <a:ext cx="8534400" cy="245059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dragonfly sitting on the tree. According to the inset, the dragonfly’s length equals to the length from human’s elbow to the top."/>
          <p:cNvPicPr>
            <a:picLocks noChangeAspect="1"/>
          </p:cNvPicPr>
          <p:nvPr/>
        </p:nvPicPr>
        <p:blipFill>
          <a:blip r:embed="rId3"/>
          <a:stretch>
            <a:fillRect/>
          </a:stretch>
        </p:blipFill>
        <p:spPr>
          <a:xfrm>
            <a:off x="822959" y="318516"/>
            <a:ext cx="7498080"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objects are contained in the figure. The first object is a map of continents in Late Jurassic period (approximately 150 million years ago). Black dot at the bottom corresponds to the South Pole. North America, Asia, and the part of Africa and South America are located above the equator. Australia, Antarctica, India, the most of South America and Africa are located below the equator. Red polyline corresponds to the mid-ocean ridge, which is located in between North America, and South America and Africa. The black line with triangles on it corresponds to trenches. You can observe trenches in the following areas: along the west coast of South America and North America; southward off Asia. The second object is the inset as a model of the globe shows North America, South America and Africa."/>
          <p:cNvPicPr>
            <a:picLocks noChangeAspect="1"/>
          </p:cNvPicPr>
          <p:nvPr/>
        </p:nvPicPr>
        <p:blipFill>
          <a:blip r:embed="rId3"/>
          <a:stretch>
            <a:fillRect/>
          </a:stretch>
        </p:blipFill>
        <p:spPr>
          <a:xfrm>
            <a:off x="304800" y="443483"/>
            <a:ext cx="8534400" cy="559003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n image showing several dinosaurs’ species. Several of them have upright plates on the back, several of them walk on four legs. Some species have a long neck. You also can observe flying species."/>
          <p:cNvPicPr>
            <a:picLocks noChangeAspect="1"/>
          </p:cNvPicPr>
          <p:nvPr/>
        </p:nvPicPr>
        <p:blipFill>
          <a:blip r:embed="rId3"/>
          <a:stretch>
            <a:fillRect/>
          </a:stretch>
        </p:blipFill>
        <p:spPr>
          <a:xfrm>
            <a:off x="304800" y="605027"/>
            <a:ext cx="8534400" cy="52669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ed the very early Earth when the surface was mostly molten. There is a cloud of dust around a burning-hot fireball."/>
          <p:cNvPicPr>
            <a:picLocks noChangeAspect="1"/>
          </p:cNvPicPr>
          <p:nvPr/>
        </p:nvPicPr>
        <p:blipFill>
          <a:blip r:embed="rId3"/>
          <a:stretch>
            <a:fillRect/>
          </a:stretch>
        </p:blipFill>
        <p:spPr>
          <a:xfrm>
            <a:off x="304800" y="757427"/>
            <a:ext cx="8534400" cy="49621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n air photo. In the background you can observe mountains covered with green color. Then mountainous area is changed to a flat-bottomed land in the foreground."/>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parts a and b. Part a is a map in Late Cretaceous (approximately 90 million years ago). There are several types of designations: yellow line with triangles on it corresponds to convergent boundary; black line with triangles on it corresponds to thrust fault; yellow areas correspond to volcanic arcs. The western interior seaway is surrounded by the land, and corresponds to the light-blue area. You can observe a coastal plain southward off the land. Notice that convergent boundary is located along the coast. Blue long area on the west, off the western interior seaway corresponds to foreland basin. The Sevier fold-thrust belt is located on the land between the foreland basin and convergent boundary, and corresponds to the black line with triangles on it. As volcanic arc you can observe Sierran arc. Line XX’ shows the position of the cross section in part b. Part b is a cross section from X to X’ showing the relation of the arc to the trench and fold-thrust belt.Sierran arc is located at the center of the cross sectional. On the right you can observe the Sevier fold-thrust belt. On the left you can observe accretionary prism (coastal range), which is under the water surface at the bottom of the arc."/>
          <p:cNvPicPr>
            <a:picLocks noChangeAspect="1"/>
          </p:cNvPicPr>
          <p:nvPr/>
        </p:nvPicPr>
        <p:blipFill>
          <a:blip r:embed="rId3"/>
          <a:stretch>
            <a:fillRect/>
          </a:stretch>
        </p:blipFill>
        <p:spPr>
          <a:xfrm>
            <a:off x="2221992" y="318516"/>
            <a:ext cx="4700016"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There are several types of designations: yellow line with triangles on it corresponds to convergent boundary; black line with triangles on it corresponds to thrust fault; yellow areas correspond to volcanic arcs. The western interior seaway is surrounded by the land and corresponds to the light-blue area. You can observe a coastal plain southward off the land. Notice that convergent boundary is located along the coast. Blue long area on the west off the western interior seaway corresponds to foreland basin. The Sevier fold-thrust belt is located on the land between foreland basin and convergent boundary and corresponds to the black line with triangles on it. As volcanic arc you can observe Sierran arc. Line XX’ crosses the land including part of the seaway."/>
          <p:cNvPicPr>
            <a:picLocks noChangeAspect="1"/>
          </p:cNvPicPr>
          <p:nvPr/>
        </p:nvPicPr>
        <p:blipFill>
          <a:blip r:embed="rId3"/>
          <a:stretch>
            <a:fillRect/>
          </a:stretch>
        </p:blipFill>
        <p:spPr>
          <a:xfrm>
            <a:off x="1746504" y="318516"/>
            <a:ext cx="5650992" cy="5839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 section from X to X’ showing the relation of the arc to the trench and fold-thrust belt. Sierran arc is located at the center of the cross sectional. On the right you can observe the Sevier fold-thrust belt. On the left you can observe accretionary prism (coastal range), which is under the water surface at the bottom of the arc."/>
          <p:cNvPicPr>
            <a:picLocks noChangeAspect="1"/>
          </p:cNvPicPr>
          <p:nvPr/>
        </p:nvPicPr>
        <p:blipFill>
          <a:blip r:embed="rId3"/>
          <a:stretch>
            <a:fillRect/>
          </a:stretch>
        </p:blipFill>
        <p:spPr>
          <a:xfrm>
            <a:off x="304800" y="1632203"/>
            <a:ext cx="8534400" cy="321259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c, and d. Part a is a world map in the Late Cretaceous period (approximately 70 million years ago). There are several types of lines: yellow line corresponding to the equator; red polyline; black line with triangles on it. You can observe black lines with triangles in the following areas: along the west coast of South America and North America; southward off Asia. Red polylines pass through water areas between continents. The Tethys ocean is located in the east. Part b is the globe model showing the following continents: North America, Europe, Asia, South America, Africa, India, Australia, and Antarctica. Part c is a map in Eocene. Canada, United States, and a part of Mexico are shown. The eastern limit of Laramide is marked with red solid line. Yellow line corresponds to the eastern limit of Sevier. Red line lays further east than yellow line. Between red and yellow lines, the following objects are marked (from top to bottom): the Canadian Rockies, the Wyoming fold-thrust belt, the US Rocky Mountains. Part d consists of two stages. The first stage is condition before erosion. Bottom layer is Precambrian rock (basement). Top layer is Phanerozoic strata (cover). The second stage is condition after erosion. On some areas you can observe that basement crops out overlying strata. This area is marked like Laramide uplift (basement exposure)."/>
          <p:cNvPicPr>
            <a:picLocks noChangeAspect="1"/>
          </p:cNvPicPr>
          <p:nvPr/>
        </p:nvPicPr>
        <p:blipFill>
          <a:blip r:embed="rId3"/>
          <a:stretch>
            <a:fillRect/>
          </a:stretch>
        </p:blipFill>
        <p:spPr>
          <a:xfrm>
            <a:off x="1441704" y="318682"/>
            <a:ext cx="6260592" cy="583963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world map in the Late Cretaceous period (approximately 70 million years ago). There are several types of lines: yellow line corresponding to the equator; red polyline; black line with triangles on it. You can observe black lines with triangles in the following areas: along the west coast of South America and North America; southward off Asia. Red polylines passthrough water areas between continents. The Tethys ocean is located in the east."/>
          <p:cNvPicPr>
            <a:picLocks noChangeAspect="1"/>
          </p:cNvPicPr>
          <p:nvPr/>
        </p:nvPicPr>
        <p:blipFill>
          <a:blip r:embed="rId3"/>
          <a:stretch>
            <a:fillRect/>
          </a:stretch>
        </p:blipFill>
        <p:spPr>
          <a:xfrm>
            <a:off x="1100328" y="318516"/>
            <a:ext cx="6943344"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the globe model showing the following continents: North America, Europe, Asia, South America, Africa, India, Australia, and Antarctica."/>
          <p:cNvPicPr>
            <a:picLocks noChangeAspect="1"/>
          </p:cNvPicPr>
          <p:nvPr/>
        </p:nvPicPr>
        <p:blipFill>
          <a:blip r:embed="rId3"/>
          <a:stretch>
            <a:fillRect/>
          </a:stretch>
        </p:blipFill>
        <p:spPr>
          <a:xfrm>
            <a:off x="304800" y="525779"/>
            <a:ext cx="8534400" cy="542544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in Eocene. Canada, United States, and a part of Mexico are shown. The eastern limit of Laramide is marked with a red solid line. Yellow line corresponds to the eastern limit of Sevier. Red line lays further east than the yellow line. Between the red and yellow lines, the following objects are marked (from top to bottom): the Canadian Rockies, the Wyoming fold-thrust belt, the US Rocky Mountains."/>
          <p:cNvPicPr>
            <a:picLocks noChangeAspect="1"/>
          </p:cNvPicPr>
          <p:nvPr/>
        </p:nvPicPr>
        <p:blipFill>
          <a:blip r:embed="rId3"/>
          <a:stretch>
            <a:fillRect/>
          </a:stretch>
        </p:blipFill>
        <p:spPr>
          <a:xfrm>
            <a:off x="2298192" y="318516"/>
            <a:ext cx="4547616"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stages. The first stage is condition before erosion. Bottom layer is Precambrian rock (basement). Top layer is Phanerozoic strata (cover). The second stage is condition after erosion. On some areas, you can observe that basement crops out overlying strata. This area is marked like Laramide uplift (basement exposure)."/>
          <p:cNvPicPr>
            <a:picLocks noChangeAspect="1"/>
          </p:cNvPicPr>
          <p:nvPr/>
        </p:nvPicPr>
        <p:blipFill>
          <a:blip r:embed="rId3"/>
          <a:stretch>
            <a:fillRect/>
          </a:stretch>
        </p:blipFill>
        <p:spPr>
          <a:xfrm>
            <a:off x="1530095" y="318516"/>
            <a:ext cx="6083808"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and c. Part a is an artist’s image. There are clouds and flying creatures of the time. In the background, you can observe wide object falling down. The inset is the Earth’s model 66 million years ago. Red arrow points to the object impact point. Part b is a fragment of the globe near Mexico, United states, and Yucatan Peninsula.The area on the north Yucatan Peninsula is marked with red circle. Part c is a three-dimensional map of relief surface, which is outlined in part b. The map is colored with several shades of orange, green, yellow, and blue. Deeper areas correspond to blue shades."/>
          <p:cNvPicPr>
            <a:picLocks noChangeAspect="1"/>
          </p:cNvPicPr>
          <p:nvPr/>
        </p:nvPicPr>
        <p:blipFill>
          <a:blip r:embed="rId3"/>
          <a:stretch>
            <a:fillRect/>
          </a:stretch>
        </p:blipFill>
        <p:spPr>
          <a:xfrm>
            <a:off x="304800" y="1156716"/>
            <a:ext cx="8534400" cy="41635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illustrates the Earth when the temperature of the surface fell below the boiling point of water. Small water areas are formed. Blue, quiet colors prevail."/>
          <p:cNvPicPr>
            <a:picLocks noChangeAspect="1"/>
          </p:cNvPicPr>
          <p:nvPr/>
        </p:nvPicPr>
        <p:blipFill>
          <a:blip r:embed="rId3"/>
          <a:stretch>
            <a:fillRect/>
          </a:stretch>
        </p:blipFill>
        <p:spPr>
          <a:xfrm>
            <a:off x="579120" y="318516"/>
            <a:ext cx="7985760" cy="583996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n artist’s image. There are clouds and flying creatures of the time. In the background, you can observe wide objects falling down. The inset is the Earth’s model 66 million years ago. Red arrow points to the object’s impact point."/>
          <p:cNvPicPr>
            <a:picLocks noChangeAspect="1"/>
          </p:cNvPicPr>
          <p:nvPr/>
        </p:nvPicPr>
        <p:blipFill>
          <a:blip r:embed="rId3"/>
          <a:stretch>
            <a:fillRect/>
          </a:stretch>
        </p:blipFill>
        <p:spPr>
          <a:xfrm>
            <a:off x="304800" y="434339"/>
            <a:ext cx="8534400" cy="560832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fragment of the globe near Mexico, United states, and Yucatan Peninsula. The area on the north Yucatan Peninsula is marked with a red circle."/>
          <p:cNvPicPr>
            <a:picLocks noChangeAspect="1"/>
          </p:cNvPicPr>
          <p:nvPr/>
        </p:nvPicPr>
        <p:blipFill>
          <a:blip r:embed="rId3"/>
          <a:stretch>
            <a:fillRect/>
          </a:stretch>
        </p:blipFill>
        <p:spPr>
          <a:xfrm>
            <a:off x="472440" y="318516"/>
            <a:ext cx="8199120" cy="58399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three-dimensional map of relief surface. The map is colored with several shades of orange, green, yellow, and blue. Deeper areas correspond to blue shades."/>
          <p:cNvPicPr>
            <a:picLocks noChangeAspect="1"/>
          </p:cNvPicPr>
          <p:nvPr/>
        </p:nvPicPr>
        <p:blipFill>
          <a:blip r:embed="rId3"/>
          <a:stretch>
            <a:fillRect/>
          </a:stretch>
        </p:blipFill>
        <p:spPr>
          <a:xfrm>
            <a:off x="1542288" y="318516"/>
            <a:ext cx="6059424" cy="583996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mage. Higher areas are highlighted with dark-green color and lower areas are highlighted with light-brown colour. There are rivers between mountain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There are two types of designations: yellow arrow corresponds to direction of plate movement; purple color corresponds to present-day mountain belts. According to the map, Africa, India, the Arabian peninsula, and Australia are moving north. South America and North America are moving west. At present-day mountain belts, you can observe the Alpine-Himalayan system, the Cordilleran system, and Andean system. The inset shows location of Africa, Europe, Asia, India, Australia, and Antarctica 50 million years ago. According to this inset, southern continents, namely Africa, India, and Australia, also were moving north."/>
          <p:cNvPicPr>
            <a:picLocks noChangeAspect="1"/>
          </p:cNvPicPr>
          <p:nvPr/>
        </p:nvPicPr>
        <p:blipFill>
          <a:blip r:embed="rId3"/>
          <a:stretch>
            <a:fillRect/>
          </a:stretch>
        </p:blipFill>
        <p:spPr>
          <a:xfrm>
            <a:off x="304800" y="845820"/>
            <a:ext cx="8534400" cy="478536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At the center you can observe the Basin and Range Province, which is surrounded by the Sierra Nevada batholith; the Grand Canyon, which is located on Colorado Plateau; the Rocky mountains, and the Snake River Plain. Red line XX’ crosses the Sierra Nevada batholith, the Basin and Range Province, and Colorado Plateau. The inset shows a cross section along the red line. According to the cross section, the Basin and Range Province consists of the tilted blocks forming crests."/>
          <p:cNvPicPr>
            <a:picLocks noChangeAspect="1"/>
          </p:cNvPicPr>
          <p:nvPr/>
        </p:nvPicPr>
        <p:blipFill>
          <a:blip r:embed="rId3"/>
          <a:stretch>
            <a:fillRect/>
          </a:stretch>
        </p:blipFill>
        <p:spPr>
          <a:xfrm>
            <a:off x="2340864" y="318516"/>
            <a:ext cx="4462272"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a map. There are two types of designations: brown color corresponds to unglaciated land; light-blue corresponds to sea ice; white color corresponds to continental glacier. According to the map, sea ice surrounded Iceland; the northern part of North America was covered with ice; the Bering Strait was a land bridge; New York City was under ice. Notice that large lakes formed in the Basin and Range Province."/>
          <p:cNvPicPr>
            <a:picLocks noChangeAspect="1"/>
          </p:cNvPicPr>
          <p:nvPr/>
        </p:nvPicPr>
        <p:blipFill>
          <a:blip r:embed="rId3"/>
          <a:stretch>
            <a:fillRect/>
          </a:stretch>
        </p:blipFill>
        <p:spPr>
          <a:xfrm>
            <a:off x="1892807" y="318516"/>
            <a:ext cx="5358384" cy="58399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several islands in the ocean. Light-blue areas around each island correspond to shallow areas."/>
          <p:cNvPicPr>
            <a:picLocks noChangeAspect="1"/>
          </p:cNvPicPr>
          <p:nvPr/>
        </p:nvPicPr>
        <p:blipFill>
          <a:blip r:embed="rId3"/>
          <a:stretch>
            <a:fillRect/>
          </a:stretch>
        </p:blipFill>
        <p:spPr>
          <a:xfrm>
            <a:off x="804671" y="318516"/>
            <a:ext cx="7534656" cy="583996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maps showing periods of Earth’s evolution. The first map illustrates the Precambrian era. The Precambrian era includes the following periods: Hadean, Archean, and Proterozoic. In Hadean, the Earth’s surface was melted and then hardened with time. Also we can observe meteorites impact. In Archean, when surface’s temperature decreased, earliest life forms appeared. During Proterozoic period, variety of life forms were increasing. The second map describes the Paleozoic era. The Paleozoic era includes the following periods: Cambrian, Ordovician, Silurian, Devonian, Carboniferous, and Permian. Cambrian period is marked by explosion of shelly fauna. Then first woody plants, swampy forests, and first jawless fish appeared. With time you can observe first insects, first jawed fish, and first amphibians. At the end of the Paleozoic era, first reptiles appeared. The last map shows the Mesozoic era with Triassic, Jurassic, Cretaceous periods, and the Cenozoic era with Paleogene and Neogene. Triassic period is associated with early dinosaurs’ species, which developed with time. Moving forward, we can observe first birds and early mammals. At the end of Cenozoic era, first modern humans appeared."/>
          <p:cNvPicPr>
            <a:picLocks noChangeAspect="1"/>
          </p:cNvPicPr>
          <p:nvPr/>
        </p:nvPicPr>
        <p:blipFill>
          <a:blip r:embed="rId3"/>
          <a:stretch>
            <a:fillRect/>
          </a:stretch>
        </p:blipFill>
        <p:spPr>
          <a:xfrm>
            <a:off x="307268" y="605027"/>
            <a:ext cx="8529463" cy="52669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is a cross-sectional view of the crust. There are several types of designations: dark-purple corresponds to hot-spot basalt; beige with dots, pale-green with dots, and liliaceous with dots correspond to volcanic arc rock; red corresponds to magma; dark orange corresponds to sediment; dark-green corresponds to rift basalt; violet blue corresponds to oceanic crust. From the left to the right you can observe the following objects: two volcanic arcs and rift in between; volcanic arc with raised up mantle; oceanic plateau and erupting volcano in it; volcanic arc with raised up mantle. All objects are located separately. From the left to the right color of the volcanic arc rock changes from beige with dots to lilaceous with dots. According to the cross-sectional view, island arcs and hot-spot volcanoes built small blocks of buoyant crust. Rifting of these blocks may have produced flood basalts, and erosion of the blocks produced sediment. Part b is a cross-sectional view of the crust. According to this view, blocks, which were described in part a, collided and sutured together, forming protocontinents. Volcanic arc rocks evolve into gneiss. As lower layer remelted crust appears. Part c is a diagram. According to this, as time progressed, the area of the Earth covered by continental crust increased. The most crusts had formed by the beginning of the Proterozoic."/>
          <p:cNvPicPr>
            <a:picLocks noChangeAspect="1"/>
          </p:cNvPicPr>
          <p:nvPr/>
        </p:nvPicPr>
        <p:blipFill>
          <a:blip r:embed="rId3"/>
          <a:stretch>
            <a:fillRect/>
          </a:stretch>
        </p:blipFill>
        <p:spPr>
          <a:xfrm>
            <a:off x="414528" y="322330"/>
            <a:ext cx="8314944" cy="583233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sectional view of the crust is shown. There are several types of designations: dark-purple corresponds to hot-spot basalt; beige with dots, pale-green with dots, and liliaceous with dots correspond to volcanic arc rock; red corresponds to magma; dark orange corresponds to sediment; dark-green corresponds to rift basalt; violet blue corresponds to oceanic crust. From the left to the right you can observe the following objects: two volcanic arcs and rift in between; volcanic arc with raised up mantle; oceanic plateau and erupting volcano in it; volcanic arc with raised up mantle. All objects are located separately. From the left to the right color of the volcanic arc rock changes from beige with dots to lilaceous with dots. According to the cross-sectional view, island arcs and hot-spot volcanoes built small blocks of buoyant crust. Rifting of these blocks may have produced flood basalts, and erosion of the blocks produced sediment."/>
          <p:cNvPicPr>
            <a:picLocks noChangeAspect="1"/>
          </p:cNvPicPr>
          <p:nvPr/>
        </p:nvPicPr>
        <p:blipFill>
          <a:blip r:embed="rId3"/>
          <a:stretch>
            <a:fillRect/>
          </a:stretch>
        </p:blipFill>
        <p:spPr>
          <a:xfrm>
            <a:off x="304800" y="2446020"/>
            <a:ext cx="8534400" cy="158496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sectional view of the crust is shown. According to this view, blocks, which were described in part a, collided and sutured together, forming protocontinents. Volcanic arc rocks evolve into gneiss. As lower layer re-melted crust appears."/>
          <p:cNvPicPr>
            <a:picLocks noChangeAspect="1"/>
          </p:cNvPicPr>
          <p:nvPr/>
        </p:nvPicPr>
        <p:blipFill>
          <a:blip r:embed="rId3"/>
          <a:stretch>
            <a:fillRect/>
          </a:stretch>
        </p:blipFill>
        <p:spPr>
          <a:xfrm>
            <a:off x="304800" y="2412491"/>
            <a:ext cx="8534400" cy="165201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diagram. According to this, as time progressed, the area of the Earth covered by continental crust increased. The most crusts had formed by the beginning of the Proterozoic."/>
          <p:cNvPicPr>
            <a:picLocks noChangeAspect="1"/>
          </p:cNvPicPr>
          <p:nvPr/>
        </p:nvPicPr>
        <p:blipFill>
          <a:blip r:embed="rId3"/>
          <a:stretch>
            <a:fillRect/>
          </a:stretch>
        </p:blipFill>
        <p:spPr>
          <a:xfrm>
            <a:off x="304800" y="931164"/>
            <a:ext cx="8534400" cy="461467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131</TotalTime>
  <Words>2786</Words>
  <Application>Microsoft Office PowerPoint</Application>
  <PresentationFormat>On-screen Show (4:3)</PresentationFormat>
  <Paragraphs>168</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43</cp:revision>
  <dcterms:created xsi:type="dcterms:W3CDTF">2016-01-27T03:03:58Z</dcterms:created>
  <dcterms:modified xsi:type="dcterms:W3CDTF">2016-04-14T22:39:57Z</dcterms:modified>
  <cp:category/>
</cp:coreProperties>
</file>