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83"/>
  </p:notesMasterIdLst>
  <p:sldIdLst>
    <p:sldId id="258" r:id="rId2"/>
    <p:sldId id="333" r:id="rId3"/>
    <p:sldId id="259" r:id="rId4"/>
    <p:sldId id="260" r:id="rId5"/>
    <p:sldId id="261" r:id="rId6"/>
    <p:sldId id="321" r:id="rId7"/>
    <p:sldId id="322" r:id="rId8"/>
    <p:sldId id="323" r:id="rId9"/>
    <p:sldId id="324" r:id="rId10"/>
    <p:sldId id="325"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336" r:id="rId26"/>
    <p:sldId id="276" r:id="rId27"/>
    <p:sldId id="277" r:id="rId28"/>
    <p:sldId id="278" r:id="rId29"/>
    <p:sldId id="279" r:id="rId30"/>
    <p:sldId id="280" r:id="rId31"/>
    <p:sldId id="281" r:id="rId32"/>
    <p:sldId id="282" r:id="rId33"/>
    <p:sldId id="283" r:id="rId34"/>
    <p:sldId id="326" r:id="rId35"/>
    <p:sldId id="327" r:id="rId36"/>
    <p:sldId id="328" r:id="rId37"/>
    <p:sldId id="329" r:id="rId38"/>
    <p:sldId id="330" r:id="rId39"/>
    <p:sldId id="284" r:id="rId40"/>
    <p:sldId id="285" r:id="rId41"/>
    <p:sldId id="286" r:id="rId42"/>
    <p:sldId id="287" r:id="rId43"/>
    <p:sldId id="288" r:id="rId44"/>
    <p:sldId id="289" r:id="rId45"/>
    <p:sldId id="290" r:id="rId46"/>
    <p:sldId id="291" r:id="rId47"/>
    <p:sldId id="292" r:id="rId48"/>
    <p:sldId id="293" r:id="rId49"/>
    <p:sldId id="337" r:id="rId50"/>
    <p:sldId id="294" r:id="rId51"/>
    <p:sldId id="295" r:id="rId52"/>
    <p:sldId id="296" r:id="rId53"/>
    <p:sldId id="297" r:id="rId54"/>
    <p:sldId id="298" r:id="rId55"/>
    <p:sldId id="299" r:id="rId56"/>
    <p:sldId id="300" r:id="rId57"/>
    <p:sldId id="301" r:id="rId58"/>
    <p:sldId id="302" r:id="rId59"/>
    <p:sldId id="303" r:id="rId60"/>
    <p:sldId id="304" r:id="rId61"/>
    <p:sldId id="331" r:id="rId62"/>
    <p:sldId id="332" r:id="rId63"/>
    <p:sldId id="305" r:id="rId64"/>
    <p:sldId id="306" r:id="rId65"/>
    <p:sldId id="307" r:id="rId66"/>
    <p:sldId id="308" r:id="rId67"/>
    <p:sldId id="309" r:id="rId68"/>
    <p:sldId id="310" r:id="rId69"/>
    <p:sldId id="311" r:id="rId70"/>
    <p:sldId id="312" r:id="rId71"/>
    <p:sldId id="313" r:id="rId72"/>
    <p:sldId id="314" r:id="rId73"/>
    <p:sldId id="315" r:id="rId74"/>
    <p:sldId id="338" r:id="rId75"/>
    <p:sldId id="316" r:id="rId76"/>
    <p:sldId id="317" r:id="rId77"/>
    <p:sldId id="318" r:id="rId78"/>
    <p:sldId id="334" r:id="rId79"/>
    <p:sldId id="335" r:id="rId80"/>
    <p:sldId id="319" r:id="rId81"/>
    <p:sldId id="320"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4" d="100"/>
          <a:sy n="104" d="100"/>
        </p:scale>
        <p:origin x="5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15130250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206257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Bx12.1d</a:t>
            </a:r>
            <a:r>
              <a:rPr lang="en-US" dirty="0" smtClean="0"/>
              <a:t>  Examples of oil traps. A trap is a configuration of a seal rock over a reservoir rock in a geometry that keeps the oil underground.</a:t>
            </a:r>
          </a:p>
          <a:p>
            <a:r>
              <a:rPr lang="en-US" dirty="0" smtClean="0"/>
              <a:t>(</a:t>
            </a:r>
            <a:r>
              <a:rPr lang="en-US" dirty="0" err="1" smtClean="0"/>
              <a:t>d</a:t>
            </a:r>
            <a:r>
              <a:rPr lang="en-US" dirty="0" smtClean="0"/>
              <a:t>) </a:t>
            </a:r>
            <a:r>
              <a:rPr lang="en-US" dirty="0" err="1" smtClean="0"/>
              <a:t>Stratigraphic</a:t>
            </a:r>
            <a:r>
              <a:rPr lang="en-US" dirty="0" smtClean="0"/>
              <a:t> trap. Oil and gas collect where the reservoir layer pinches out.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227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12.4 </a:t>
            </a:r>
            <a:r>
              <a:rPr lang="en-US" dirty="0" smtClean="0"/>
              <a:t> Exploring for oil and gas.</a:t>
            </a:r>
          </a:p>
          <a:p>
            <a:r>
              <a:rPr lang="en-US" dirty="0" smtClean="0"/>
              <a:t>(a) Obtaining a seismic-reflection profile. The source truck sends vibrations downward. These reflect off layer boundaries up to small seismometers (geophones). The travel time indicates the depth to the boundary. (</a:t>
            </a:r>
            <a:r>
              <a:rPr lang="en-US" dirty="0" err="1" smtClean="0"/>
              <a:t>b</a:t>
            </a:r>
            <a:r>
              <a:rPr lang="en-US" dirty="0" smtClean="0"/>
              <a:t>) An example of a seismic-reflection profile. The colored bands represent underground sedimentary beds.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596143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12.4a </a:t>
            </a:r>
            <a:r>
              <a:rPr lang="en-US" dirty="0" smtClean="0"/>
              <a:t> Exploring for oil and gas.</a:t>
            </a:r>
          </a:p>
          <a:p>
            <a:r>
              <a:rPr lang="en-US" dirty="0" smtClean="0"/>
              <a:t>(a) Obtaining a seismic-reflection profile. The source truck sends vibrations downward. These reflect off layer boundaries up to small seismometers (geophones). The travel time indicates the depth to the boundary.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71914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12.4b </a:t>
            </a:r>
            <a:r>
              <a:rPr lang="en-US" dirty="0" smtClean="0"/>
              <a:t> Exploring for oil and gas.</a:t>
            </a:r>
          </a:p>
          <a:p>
            <a:r>
              <a:rPr lang="en-US" dirty="0" smtClean="0"/>
              <a:t>(</a:t>
            </a:r>
            <a:r>
              <a:rPr lang="en-US" dirty="0" err="1" smtClean="0"/>
              <a:t>b</a:t>
            </a:r>
            <a:r>
              <a:rPr lang="en-US" dirty="0" smtClean="0"/>
              <a:t>) An example of a seismic-reflection profile. The colored bands represent underground sedimentary beds.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53626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12.5</a:t>
            </a:r>
            <a:r>
              <a:rPr lang="en-US" dirty="0" smtClean="0"/>
              <a:t>  Drilling for oil. The process is challenging.</a:t>
            </a:r>
          </a:p>
          <a:p>
            <a:r>
              <a:rPr lang="en-US" dirty="0" smtClean="0"/>
              <a:t>(a) A pipe tipped by a rotating drill bit grinds a hole into the ground. Drilling mud, pumped down through the pipe, cools the bit and flushes up cuttings. (</a:t>
            </a:r>
            <a:r>
              <a:rPr lang="en-US" dirty="0" err="1" smtClean="0"/>
              <a:t>b</a:t>
            </a:r>
            <a:r>
              <a:rPr lang="en-US" dirty="0" smtClean="0"/>
              <a:t>) Conventional vertical holes go straight down; directional drilling allows drillers to bend holes and hit specific targets. Note the head can bend at an elbow.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31455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12.5a</a:t>
            </a:r>
            <a:r>
              <a:rPr lang="en-US" dirty="0" smtClean="0"/>
              <a:t>  Drilling for oil. The process is challenging.</a:t>
            </a:r>
          </a:p>
          <a:p>
            <a:r>
              <a:rPr lang="en-US" dirty="0" smtClean="0"/>
              <a:t>(a) A pipe tipped by a rotating drill bit grinds a hole into the ground. Drilling mud, pumped down through the pipe, cools the bit and flushes up cuttings.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120660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12.5b</a:t>
            </a:r>
            <a:r>
              <a:rPr lang="en-US" dirty="0" smtClean="0"/>
              <a:t>  Drilling for oil. The process is challenging.</a:t>
            </a:r>
          </a:p>
          <a:p>
            <a:r>
              <a:rPr lang="en-US" dirty="0" smtClean="0"/>
              <a:t>(</a:t>
            </a:r>
            <a:r>
              <a:rPr lang="en-US" dirty="0" err="1" smtClean="0"/>
              <a:t>b</a:t>
            </a:r>
            <a:r>
              <a:rPr lang="en-US" dirty="0" smtClean="0"/>
              <a:t>) Conventional vertical holes go straight down; directional drilling allows drillers to bend holes and hit specific targets. Note the head can bend at an elbow.</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77559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12.6  </a:t>
            </a:r>
            <a:r>
              <a:rPr lang="en-US" dirty="0" smtClean="0"/>
              <a:t>Pumping, transporting, and refining oil.</a:t>
            </a:r>
          </a:p>
          <a:p>
            <a:r>
              <a:rPr lang="en-US" dirty="0" smtClean="0"/>
              <a:t>(a) When drilling is complete, the derrick is replaced by a pump, which sucks oil out of the ground. This design is called a </a:t>
            </a:r>
            <a:r>
              <a:rPr lang="en-US" dirty="0" err="1" smtClean="0"/>
              <a:t>pumpjack</a:t>
            </a:r>
            <a:r>
              <a:rPr lang="en-US" dirty="0" smtClean="0"/>
              <a:t>. (</a:t>
            </a:r>
            <a:r>
              <a:rPr lang="en-US" dirty="0" err="1" smtClean="0"/>
              <a:t>b</a:t>
            </a:r>
            <a:r>
              <a:rPr lang="en-US" dirty="0" smtClean="0"/>
              <a:t>) The Trans-Alaska Pipeline transports oil from fields on the Arctic coast to a tanker port on the southern coast of Alaska. (</a:t>
            </a:r>
            <a:r>
              <a:rPr lang="en-US" dirty="0" err="1" smtClean="0"/>
              <a:t>c</a:t>
            </a:r>
            <a:r>
              <a:rPr lang="en-US" dirty="0" smtClean="0"/>
              <a:t>) An oil tanker capable of carrying 2.6 million barrels (enough to supply the entire United States for 7 hours). (</a:t>
            </a:r>
            <a:r>
              <a:rPr lang="en-US" dirty="0" err="1" smtClean="0"/>
              <a:t>d</a:t>
            </a:r>
            <a:r>
              <a:rPr lang="en-US" dirty="0" smtClean="0"/>
              <a:t>) Distilling columns of an oil refinery transform crude oil into gasoline and other hydrocarbon products.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160785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12.6a </a:t>
            </a:r>
            <a:r>
              <a:rPr lang="en-US" dirty="0" smtClean="0"/>
              <a:t>Pumping, transporting, and refining oil.</a:t>
            </a:r>
          </a:p>
          <a:p>
            <a:r>
              <a:rPr lang="en-US" dirty="0" smtClean="0"/>
              <a:t>(a) When drilling is complete, the derrick is replaced by a pump, which sucks oil out of the ground. This design is called a </a:t>
            </a:r>
            <a:r>
              <a:rPr lang="en-US" dirty="0" err="1" smtClean="0"/>
              <a:t>pumpjack</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512145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12.6b </a:t>
            </a:r>
            <a:r>
              <a:rPr lang="en-US" dirty="0" smtClean="0"/>
              <a:t>Pumping, transporting, and refining oil.</a:t>
            </a:r>
          </a:p>
          <a:p>
            <a:r>
              <a:rPr lang="en-US" dirty="0" smtClean="0"/>
              <a:t>(</a:t>
            </a:r>
            <a:r>
              <a:rPr lang="en-US" dirty="0" err="1" smtClean="0"/>
              <a:t>b</a:t>
            </a:r>
            <a:r>
              <a:rPr lang="en-US" dirty="0" smtClean="0"/>
              <a:t>) The Trans-Alaska Pipeline transports oil from fields on the Arctic coast to a tanker port on the southern coast of Alaska.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468817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exposed fracture surface reveals a weathered coating of malachite, a beautiful green mineral sometimes used for jewelry. Malachite is also a copper ore mineral, meaning that its crystals contain a significant proportion of copper atoms. The copper we use for wires and coins comes from this and other ore minerals. The Earth provides many of the resources essential to society.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21072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12.6c </a:t>
            </a:r>
            <a:r>
              <a:rPr lang="en-US" dirty="0" smtClean="0"/>
              <a:t>Pumping, transporting, and refining oil.</a:t>
            </a:r>
          </a:p>
          <a:p>
            <a:r>
              <a:rPr lang="en-US" dirty="0" smtClean="0"/>
              <a:t>(</a:t>
            </a:r>
            <a:r>
              <a:rPr lang="en-US" dirty="0" err="1" smtClean="0"/>
              <a:t>c</a:t>
            </a:r>
            <a:r>
              <a:rPr lang="en-US" dirty="0" smtClean="0"/>
              <a:t>) An oil tanker capable of carrying 2.6 million barrels (enough to supply the entire United States for 7 hours).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1886024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12.6d </a:t>
            </a:r>
            <a:r>
              <a:rPr lang="en-US" dirty="0" smtClean="0"/>
              <a:t>Pumping, transporting, and refining oil.</a:t>
            </a:r>
          </a:p>
          <a:p>
            <a:r>
              <a:rPr lang="en-US" dirty="0" smtClean="0"/>
              <a:t>(</a:t>
            </a:r>
            <a:r>
              <a:rPr lang="en-US" dirty="0" err="1" smtClean="0"/>
              <a:t>d</a:t>
            </a:r>
            <a:r>
              <a:rPr lang="en-US" dirty="0" smtClean="0"/>
              <a:t>) Distilling columns of an oil refinery transform crude oil into gasoline and other hydrocarbon products.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4118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12.7</a:t>
            </a:r>
            <a:r>
              <a:rPr lang="en-US" dirty="0" smtClean="0"/>
              <a:t> The distribution of oil reserves around the world.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33413155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12.7 (Part 1) </a:t>
            </a:r>
            <a:r>
              <a:rPr lang="en-US" dirty="0" smtClean="0"/>
              <a:t> The distribution of oil reserves around the world.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228204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12.7 (Part 2) </a:t>
            </a:r>
            <a:r>
              <a:rPr lang="en-US" dirty="0" smtClean="0"/>
              <a:t> The distribution of oil reserves around the world.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474120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OIL FIELD NEAR LAMESA, TEXAS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1380665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12.8  </a:t>
            </a:r>
            <a:r>
              <a:rPr lang="en-US" dirty="0" smtClean="0"/>
              <a:t>Unconventional shale oil and shale gas fields in North America.</a:t>
            </a:r>
          </a:p>
          <a:p>
            <a:r>
              <a:rPr lang="en-US" dirty="0" smtClean="0"/>
              <a:t>(a) Horizontal directional drilling can allow a very large area of a source bed to be accessed. The length of the hole must be </a:t>
            </a:r>
            <a:r>
              <a:rPr lang="en-US" dirty="0" err="1" smtClean="0"/>
              <a:t>hydrofractured</a:t>
            </a:r>
            <a:r>
              <a:rPr lang="en-US" dirty="0" smtClean="0"/>
              <a:t>, to provide permeability. (</a:t>
            </a:r>
            <a:r>
              <a:rPr lang="en-US" dirty="0" err="1" smtClean="0"/>
              <a:t>b</a:t>
            </a:r>
            <a:r>
              <a:rPr lang="en-US" dirty="0" smtClean="0"/>
              <a:t>) A map of the major unconventional fields in North America. The three largest are labeled. A “play” is a region being drilled.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3560108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12.8a  </a:t>
            </a:r>
            <a:r>
              <a:rPr lang="en-US" dirty="0" smtClean="0"/>
              <a:t>Unconventional shale oil and shale gas fields in North America.</a:t>
            </a:r>
          </a:p>
          <a:p>
            <a:r>
              <a:rPr lang="en-US" dirty="0" smtClean="0"/>
              <a:t>(a) Horizontal directional drilling can allow a very large area of a source bed to be accessed. The length of the hole must be </a:t>
            </a:r>
            <a:r>
              <a:rPr lang="en-US" dirty="0" err="1" smtClean="0"/>
              <a:t>hydrofractured</a:t>
            </a:r>
            <a:r>
              <a:rPr lang="en-US" dirty="0" smtClean="0"/>
              <a:t>, to provide permeability.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2355529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12.8b  </a:t>
            </a:r>
            <a:r>
              <a:rPr lang="en-US" dirty="0" smtClean="0"/>
              <a:t>Unconventional shale oil and shale gas fields in North America.</a:t>
            </a:r>
          </a:p>
          <a:p>
            <a:r>
              <a:rPr lang="en-US" dirty="0" smtClean="0"/>
              <a:t>(</a:t>
            </a:r>
            <a:r>
              <a:rPr lang="en-US" dirty="0" err="1" smtClean="0"/>
              <a:t>b</a:t>
            </a:r>
            <a:r>
              <a:rPr lang="en-US" dirty="0" smtClean="0"/>
              <a:t>) A map of the major unconventional fields in North America. The three largest are labeled. A “play” is a region being drilled.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30361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12.9</a:t>
            </a:r>
            <a:r>
              <a:rPr lang="en-US" dirty="0" smtClean="0"/>
              <a:t>  The formation of coal. Coal forms when plant debris becomes deeply buried.</a:t>
            </a:r>
          </a:p>
          <a:p>
            <a:r>
              <a:rPr lang="en-US" dirty="0" smtClean="0"/>
              <a:t>(a) A museum diorama depicting a Carboniferous coal swamp. (</a:t>
            </a:r>
            <a:r>
              <a:rPr lang="en-US" dirty="0" err="1" smtClean="0"/>
              <a:t>b</a:t>
            </a:r>
            <a:r>
              <a:rPr lang="en-US" dirty="0" smtClean="0"/>
              <a:t>) If there is a transgression, peat formed in the coal swamp can be buried and preserved. (</a:t>
            </a:r>
            <a:r>
              <a:rPr lang="en-US" dirty="0" err="1" smtClean="0"/>
              <a:t>c</a:t>
            </a:r>
            <a:r>
              <a:rPr lang="en-US" dirty="0" smtClean="0"/>
              <a:t>) Burial of peat leads to the formation of coal of progressively higher rank. (</a:t>
            </a:r>
            <a:r>
              <a:rPr lang="en-US" dirty="0" err="1" smtClean="0"/>
              <a:t>d</a:t>
            </a:r>
            <a:r>
              <a:rPr lang="en-US" dirty="0" smtClean="0"/>
              <a:t>) An example of coal beds </a:t>
            </a:r>
            <a:r>
              <a:rPr lang="en-US" dirty="0" err="1" smtClean="0"/>
              <a:t>interlayered</a:t>
            </a:r>
            <a:r>
              <a:rPr lang="en-US" dirty="0" smtClean="0"/>
              <a:t> with beds of sandstone and shale.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392595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 </a:t>
            </a:r>
            <a:r>
              <a:rPr lang="en-US" dirty="0" smtClean="0"/>
              <a:t>The proportion of different sources of energy that people use has changed over time, and the amount of energy used almost continuously increases.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2485537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12.9a</a:t>
            </a:r>
            <a:r>
              <a:rPr lang="en-US" dirty="0" smtClean="0"/>
              <a:t>  The formation of coal. Coal forms when plant debris becomes deeply buried.</a:t>
            </a:r>
          </a:p>
          <a:p>
            <a:r>
              <a:rPr lang="en-US" dirty="0" smtClean="0"/>
              <a:t>(a) A museum diorama depicting a Carboniferous coal swamp.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4148700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12.9b</a:t>
            </a:r>
            <a:r>
              <a:rPr lang="en-US" dirty="0" smtClean="0"/>
              <a:t>  The formation of coal. Coal forms when plant debris becomes deeply buried.</a:t>
            </a:r>
          </a:p>
          <a:p>
            <a:r>
              <a:rPr lang="en-US" dirty="0" smtClean="0"/>
              <a:t>(</a:t>
            </a:r>
            <a:r>
              <a:rPr lang="en-US" dirty="0" err="1" smtClean="0"/>
              <a:t>b</a:t>
            </a:r>
            <a:r>
              <a:rPr lang="en-US" dirty="0" smtClean="0"/>
              <a:t>) If there is a transgression, peat formed in the coal swamp can be buried and preserved.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90619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12.9c</a:t>
            </a:r>
            <a:r>
              <a:rPr lang="en-US" dirty="0" smtClean="0"/>
              <a:t>  The formation of coal. Coal forms when plant debris becomes deeply buried.</a:t>
            </a:r>
          </a:p>
          <a:p>
            <a:r>
              <a:rPr lang="en-US" dirty="0" smtClean="0"/>
              <a:t>(</a:t>
            </a:r>
            <a:r>
              <a:rPr lang="en-US" dirty="0" err="1" smtClean="0"/>
              <a:t>c</a:t>
            </a:r>
            <a:r>
              <a:rPr lang="en-US" dirty="0" smtClean="0"/>
              <a:t>) Burial of peat leads to the formation of coal of progressively higher rank.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439851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12.9d</a:t>
            </a:r>
            <a:r>
              <a:rPr lang="en-US" dirty="0" smtClean="0"/>
              <a:t>  The formation of coal. Coal forms when plant debris becomes deeply buried.</a:t>
            </a:r>
          </a:p>
          <a:p>
            <a:r>
              <a:rPr lang="en-US" dirty="0" smtClean="0"/>
              <a:t>(</a:t>
            </a:r>
            <a:r>
              <a:rPr lang="en-US" dirty="0" err="1" smtClean="0"/>
              <a:t>d</a:t>
            </a:r>
            <a:r>
              <a:rPr lang="en-US" dirty="0" smtClean="0"/>
              <a:t>) An example of coal beds </a:t>
            </a:r>
            <a:r>
              <a:rPr lang="en-US" dirty="0" err="1" smtClean="0"/>
              <a:t>interlayered</a:t>
            </a:r>
            <a:r>
              <a:rPr lang="en-US" dirty="0" smtClean="0"/>
              <a:t> with beds of sandstone and shale.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407877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Bx12.2a</a:t>
            </a:r>
            <a:r>
              <a:rPr lang="en-US" dirty="0" smtClean="0"/>
              <a:t>  </a:t>
            </a:r>
            <a:r>
              <a:rPr lang="en-US" dirty="0" err="1" smtClean="0"/>
              <a:t>Hydrofracturing</a:t>
            </a:r>
            <a:r>
              <a:rPr lang="en-US" dirty="0" smtClean="0"/>
              <a:t> in a horizontal shale bed.</a:t>
            </a:r>
          </a:p>
          <a:p>
            <a:r>
              <a:rPr lang="en-US" dirty="0" smtClean="0"/>
              <a:t>(a) The first step in </a:t>
            </a:r>
            <a:r>
              <a:rPr lang="en-US" dirty="0" err="1" smtClean="0"/>
              <a:t>hydrofracturing</a:t>
            </a:r>
            <a:r>
              <a:rPr lang="en-US" dirty="0" smtClean="0"/>
              <a:t>. After the hole has been drilled, packers seal off a portion, and a pipe is inserted through one of the packers.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1833873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Bx12.2b</a:t>
            </a:r>
            <a:r>
              <a:rPr lang="en-US" dirty="0" smtClean="0"/>
              <a:t>  </a:t>
            </a:r>
            <a:r>
              <a:rPr lang="en-US" dirty="0" err="1" smtClean="0"/>
              <a:t>Hydrofracturing</a:t>
            </a:r>
            <a:r>
              <a:rPr lang="en-US" dirty="0" smtClean="0"/>
              <a:t> in a horizontal shale bed.</a:t>
            </a:r>
          </a:p>
          <a:p>
            <a:r>
              <a:rPr lang="en-US" dirty="0" smtClean="0"/>
              <a:t>(</a:t>
            </a:r>
            <a:r>
              <a:rPr lang="en-US" dirty="0" err="1" smtClean="0"/>
              <a:t>b</a:t>
            </a:r>
            <a:r>
              <a:rPr lang="en-US" dirty="0" smtClean="0"/>
              <a:t>) High-pressure fluid is pumped into the segment of hole. The pressure pushes open cracks and forms new ones. Sand injected with the fluid keeps the cracks from closing.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2998881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Bx12.2c</a:t>
            </a:r>
            <a:r>
              <a:rPr lang="en-US" dirty="0" smtClean="0"/>
              <a:t>  </a:t>
            </a:r>
            <a:r>
              <a:rPr lang="en-US" dirty="0" err="1" smtClean="0"/>
              <a:t>Hydrofracturing</a:t>
            </a:r>
            <a:r>
              <a:rPr lang="en-US" dirty="0" smtClean="0"/>
              <a:t> in a horizontal shale bed.</a:t>
            </a:r>
          </a:p>
          <a:p>
            <a:r>
              <a:rPr lang="en-US" dirty="0" smtClean="0"/>
              <a:t>(</a:t>
            </a:r>
            <a:r>
              <a:rPr lang="en-US" dirty="0" err="1" smtClean="0"/>
              <a:t>c</a:t>
            </a:r>
            <a:r>
              <a:rPr lang="en-US" dirty="0" smtClean="0"/>
              <a:t>) After the packers and the fluid are removed, gas can seep into the pipe and flow to the drill head.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693809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Bx12.2d</a:t>
            </a:r>
            <a:r>
              <a:rPr lang="en-US" dirty="0" smtClean="0"/>
              <a:t>  </a:t>
            </a:r>
            <a:r>
              <a:rPr lang="en-US" dirty="0" err="1" smtClean="0"/>
              <a:t>Hydrofracturing</a:t>
            </a:r>
            <a:r>
              <a:rPr lang="en-US" dirty="0" smtClean="0"/>
              <a:t> in a horizontal shale bed.</a:t>
            </a:r>
          </a:p>
          <a:p>
            <a:r>
              <a:rPr lang="en-US" dirty="0" smtClean="0"/>
              <a:t>(</a:t>
            </a:r>
            <a:r>
              <a:rPr lang="en-US" dirty="0" err="1" smtClean="0"/>
              <a:t>d</a:t>
            </a:r>
            <a:r>
              <a:rPr lang="en-US" dirty="0" smtClean="0"/>
              <a:t>) A drilling site. The trucks and the holding pond are used during </a:t>
            </a:r>
            <a:r>
              <a:rPr lang="en-US" dirty="0" err="1" smtClean="0"/>
              <a:t>hydrofracturing</a:t>
            </a:r>
            <a:r>
              <a:rPr lang="en-US" dirty="0" smtClean="0"/>
              <a:t>. Many holes can be drilled from this site, like spokes of a wheel.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22252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Bx12.2e</a:t>
            </a:r>
            <a:r>
              <a:rPr lang="en-US" dirty="0" smtClean="0"/>
              <a:t>  </a:t>
            </a:r>
            <a:r>
              <a:rPr lang="en-US" dirty="0" err="1" smtClean="0"/>
              <a:t>Hydrofracturing</a:t>
            </a:r>
            <a:r>
              <a:rPr lang="en-US" dirty="0" smtClean="0"/>
              <a:t> in a horizontal shale bed.</a:t>
            </a:r>
          </a:p>
          <a:p>
            <a:r>
              <a:rPr lang="en-US" dirty="0" smtClean="0"/>
              <a:t>(</a:t>
            </a:r>
            <a:r>
              <a:rPr lang="en-US" dirty="0" err="1" smtClean="0"/>
              <a:t>e</a:t>
            </a:r>
            <a:r>
              <a:rPr lang="en-US" dirty="0" smtClean="0"/>
              <a:t>) Potential for the contamination of groundwater by </a:t>
            </a:r>
            <a:r>
              <a:rPr lang="en-US" dirty="0" err="1" smtClean="0"/>
              <a:t>hydrofracturing</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415375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12.10</a:t>
            </a:r>
            <a:r>
              <a:rPr lang="en-US" dirty="0" smtClean="0"/>
              <a:t>  The distribution of coal reserves.</a:t>
            </a:r>
          </a:p>
          <a:p>
            <a:r>
              <a:rPr lang="en-US" dirty="0" smtClean="0"/>
              <a:t>(a) A map showing global distribution of coal reserves. Most coal accumulated in continental interior basins. (</a:t>
            </a:r>
            <a:r>
              <a:rPr lang="en-US" dirty="0" err="1" smtClean="0"/>
              <a:t>b</a:t>
            </a:r>
            <a:r>
              <a:rPr lang="en-US" dirty="0" smtClean="0"/>
              <a:t>) A graph illustrating the distribution of coal reserve quantities, by region. Data source: BP Statistical Review of World Energy.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202672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a:t>
            </a:r>
            <a:r>
              <a:rPr lang="en-US" dirty="0" smtClean="0"/>
              <a:t>  The formation of oil. The process begins when organic debris settles with sediment. As burial depth increases, heat and pressure transform the sediment into black shale in which organic matter becomes </a:t>
            </a:r>
            <a:r>
              <a:rPr lang="en-US" dirty="0" err="1" smtClean="0"/>
              <a:t>kerogen</a:t>
            </a:r>
            <a:r>
              <a:rPr lang="en-US" dirty="0" smtClean="0"/>
              <a:t>. At appropriate temperatures, </a:t>
            </a:r>
            <a:r>
              <a:rPr lang="en-US" dirty="0" err="1" smtClean="0"/>
              <a:t>kerogen</a:t>
            </a:r>
            <a:r>
              <a:rPr lang="en-US" dirty="0" smtClean="0"/>
              <a:t> becomes oil, which then seeps upward.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675018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12.10a</a:t>
            </a:r>
            <a:r>
              <a:rPr lang="en-US" dirty="0" smtClean="0"/>
              <a:t>  The distribution of coal reserves.</a:t>
            </a:r>
          </a:p>
          <a:p>
            <a:r>
              <a:rPr lang="en-US" dirty="0" smtClean="0"/>
              <a:t>(a) A map showing global distribution of coal reserves. Most coal accumulated in continental interior basins.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559943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12.10b</a:t>
            </a:r>
            <a:r>
              <a:rPr lang="en-US" dirty="0" smtClean="0"/>
              <a:t>  The distribution of coal reserves.</a:t>
            </a:r>
          </a:p>
          <a:p>
            <a:r>
              <a:rPr lang="en-US" dirty="0" smtClean="0"/>
              <a:t>(</a:t>
            </a:r>
            <a:r>
              <a:rPr lang="en-US" dirty="0" err="1" smtClean="0"/>
              <a:t>b</a:t>
            </a:r>
            <a:r>
              <a:rPr lang="en-US" dirty="0" smtClean="0"/>
              <a:t>) A graph illustrating the distribution of coal reserve quantities, by region. Data source: BP Statistical Review of World Energy.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230905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12.11</a:t>
            </a:r>
            <a:r>
              <a:rPr lang="en-US" dirty="0" smtClean="0"/>
              <a:t>  Coal can be mined in strip mines or in underground mines.</a:t>
            </a:r>
          </a:p>
          <a:p>
            <a:r>
              <a:rPr lang="en-US" dirty="0" smtClean="0"/>
              <a:t>(a) A dragline stripping overburden. (</a:t>
            </a:r>
            <a:r>
              <a:rPr lang="en-US" dirty="0" err="1" smtClean="0"/>
              <a:t>b</a:t>
            </a:r>
            <a:r>
              <a:rPr lang="en-US" dirty="0" smtClean="0"/>
              <a:t>) Digging up the coal seam and </a:t>
            </a:r>
            <a:r>
              <a:rPr lang="en-US" dirty="0" err="1" smtClean="0"/>
              <a:t>reclamining</a:t>
            </a:r>
            <a:r>
              <a:rPr lang="en-US" dirty="0" smtClean="0"/>
              <a:t> the stripped area. (</a:t>
            </a:r>
            <a:r>
              <a:rPr lang="en-US" dirty="0" err="1" smtClean="0"/>
              <a:t>c</a:t>
            </a:r>
            <a:r>
              <a:rPr lang="en-US" dirty="0" smtClean="0"/>
              <a:t>) Piles of recently mined coal. (</a:t>
            </a:r>
            <a:r>
              <a:rPr lang="en-US" dirty="0" err="1" smtClean="0"/>
              <a:t>d</a:t>
            </a:r>
            <a:r>
              <a:rPr lang="en-US" dirty="0" smtClean="0"/>
              <a:t>) Underground coal mining.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1746832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12.11a</a:t>
            </a:r>
            <a:r>
              <a:rPr lang="en-US" dirty="0" smtClean="0"/>
              <a:t>  Coal can be mined in strip mines or in underground mines.</a:t>
            </a:r>
          </a:p>
          <a:p>
            <a:r>
              <a:rPr lang="en-US" dirty="0" smtClean="0"/>
              <a:t>(a) A dragline stripping overburden.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1778744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12.11b</a:t>
            </a:r>
            <a:r>
              <a:rPr lang="en-US" dirty="0" smtClean="0"/>
              <a:t>  Coal can be mined in strip mines or in underground mines.</a:t>
            </a:r>
          </a:p>
          <a:p>
            <a:r>
              <a:rPr lang="en-US" dirty="0" smtClean="0"/>
              <a:t>(</a:t>
            </a:r>
            <a:r>
              <a:rPr lang="en-US" dirty="0" err="1" smtClean="0"/>
              <a:t>b</a:t>
            </a:r>
            <a:r>
              <a:rPr lang="en-US" dirty="0" smtClean="0"/>
              <a:t>) Digging up the coal seam and </a:t>
            </a:r>
            <a:r>
              <a:rPr lang="en-US" dirty="0" err="1" smtClean="0"/>
              <a:t>reclamining</a:t>
            </a:r>
            <a:r>
              <a:rPr lang="en-US" dirty="0" smtClean="0"/>
              <a:t> the stripped area.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122993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12.11d</a:t>
            </a:r>
            <a:r>
              <a:rPr lang="en-US" dirty="0" smtClean="0"/>
              <a:t>  Coal can be mined in strip mines or in underground mines.</a:t>
            </a:r>
          </a:p>
          <a:p>
            <a:r>
              <a:rPr lang="en-US" dirty="0" smtClean="0"/>
              <a:t>(</a:t>
            </a:r>
            <a:r>
              <a:rPr lang="en-US" dirty="0" err="1" smtClean="0"/>
              <a:t>c</a:t>
            </a:r>
            <a:r>
              <a:rPr lang="en-US" dirty="0" smtClean="0"/>
              <a:t>) Piles of recently mined coal.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547164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12.11d</a:t>
            </a:r>
            <a:r>
              <a:rPr lang="en-US" dirty="0" smtClean="0"/>
              <a:t>  Coal can be mined in strip mines or in underground mines.</a:t>
            </a:r>
          </a:p>
          <a:p>
            <a:r>
              <a:rPr lang="en-US" dirty="0" smtClean="0"/>
              <a:t>(</a:t>
            </a:r>
            <a:r>
              <a:rPr lang="en-US" dirty="0" err="1" smtClean="0"/>
              <a:t>d</a:t>
            </a:r>
            <a:r>
              <a:rPr lang="en-US" dirty="0" smtClean="0"/>
              <a:t>) Underground coal mining.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36178485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12.12a</a:t>
            </a:r>
            <a:r>
              <a:rPr lang="en-US" dirty="0" smtClean="0"/>
              <a:t>  Producing electricity at a nuclear power plant.</a:t>
            </a:r>
          </a:p>
          <a:p>
            <a:r>
              <a:rPr lang="en-US" dirty="0" smtClean="0"/>
              <a:t>(a) In a nuclear power plant, a reactor heats water, which produces high-pressure steam. The steam drives a turbine that in turn drives a generator to produce electricity. A condenser transforms the steam back into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1411677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12.12b</a:t>
            </a:r>
            <a:r>
              <a:rPr lang="en-US" dirty="0" smtClean="0"/>
              <a:t>  Producing electricity at a nuclear power plant.</a:t>
            </a:r>
          </a:p>
          <a:p>
            <a:r>
              <a:rPr lang="en-US" dirty="0" smtClean="0"/>
              <a:t>(</a:t>
            </a:r>
            <a:r>
              <a:rPr lang="en-US" dirty="0" err="1" smtClean="0"/>
              <a:t>b</a:t>
            </a:r>
            <a:r>
              <a:rPr lang="en-US" dirty="0" smtClean="0"/>
              <a:t>) This nuclear power plant in California has two reactors, each in its own containment building.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591385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GEOTHERMAL POWER PLANT, NEW ZEALAND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910168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12.3</a:t>
            </a:r>
            <a:r>
              <a:rPr lang="en-US" dirty="0" smtClean="0"/>
              <a:t>  Initially, oil resides in the source rock. Because it is buoyant relative to groundwater, the oil migrates into the overlying reservoir rock. The oil accumulates beneath a seal rock in a trap.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1871858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12.13 (Part 1)</a:t>
            </a:r>
            <a:r>
              <a:rPr lang="en-US" dirty="0" smtClean="0"/>
              <a:t>  Geothermal power plants utilize hot groundwater. In some cases, the water is so hot that it becomes steam when it rises and undergoes decompression. Most geothermal plants are in volcanic areas.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441441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12.13 (Part 2)</a:t>
            </a:r>
            <a:r>
              <a:rPr lang="en-US" dirty="0" smtClean="0"/>
              <a:t>  Geothermal power plants utilize hot groundwater. In some cases, the water is so hot that it becomes steam when it rises and undergoes decompression. Most geothermal plants are in volcanic areas.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15897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12.14a</a:t>
            </a:r>
            <a:r>
              <a:rPr lang="en-US" dirty="0" smtClean="0"/>
              <a:t>  Alternative energy sources.</a:t>
            </a:r>
          </a:p>
          <a:p>
            <a:r>
              <a:rPr lang="en-US" dirty="0" smtClean="0"/>
              <a:t>(a) Gravity causes water held back by the Three Gorges Dam to flow through turbines and generate electricity.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4288892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12.14b</a:t>
            </a:r>
            <a:r>
              <a:rPr lang="en-US" dirty="0" smtClean="0"/>
              <a:t>  Alternative energy sources.</a:t>
            </a:r>
          </a:p>
          <a:p>
            <a:r>
              <a:rPr lang="en-US" dirty="0" smtClean="0"/>
              <a:t>(</a:t>
            </a:r>
            <a:r>
              <a:rPr lang="en-US" dirty="0" err="1" smtClean="0"/>
              <a:t>b</a:t>
            </a:r>
            <a:r>
              <a:rPr lang="en-US" dirty="0" smtClean="0"/>
              <a:t>) A wind farm in southwestern England. The towers are about 50 </a:t>
            </a:r>
            <a:r>
              <a:rPr lang="en-US" dirty="0" err="1" smtClean="0"/>
              <a:t>m</a:t>
            </a:r>
            <a:r>
              <a:rPr lang="en-US" dirty="0" smtClean="0"/>
              <a:t> high.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3827049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12.14c</a:t>
            </a:r>
            <a:r>
              <a:rPr lang="en-US" dirty="0" smtClean="0"/>
              <a:t>  Alternative energy sources.</a:t>
            </a:r>
          </a:p>
          <a:p>
            <a:r>
              <a:rPr lang="en-US" dirty="0" smtClean="0"/>
              <a:t>(</a:t>
            </a:r>
            <a:r>
              <a:rPr lang="en-US" dirty="0" err="1" smtClean="0"/>
              <a:t>c</a:t>
            </a:r>
            <a:r>
              <a:rPr lang="en-US" dirty="0" smtClean="0"/>
              <a:t>) A photovoltaic cell produces electricity directly from solar radiation.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2852048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12.14d </a:t>
            </a:r>
            <a:r>
              <a:rPr lang="en-US" dirty="0" smtClean="0"/>
              <a:t> Alternative energy sources.</a:t>
            </a:r>
          </a:p>
          <a:p>
            <a:r>
              <a:rPr lang="en-US" dirty="0" smtClean="0"/>
              <a:t>(</a:t>
            </a:r>
            <a:r>
              <a:rPr lang="en-US" dirty="0" err="1" smtClean="0"/>
              <a:t>d</a:t>
            </a:r>
            <a:r>
              <a:rPr lang="en-US" dirty="0" smtClean="0"/>
              <a:t>) A hydrogen fuel cell.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1631996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12.15</a:t>
            </a:r>
            <a:r>
              <a:rPr lang="en-US" dirty="0" smtClean="0"/>
              <a:t>  Price, discovery, and consumption of oil.</a:t>
            </a:r>
          </a:p>
          <a:p>
            <a:r>
              <a:rPr lang="en-US" dirty="0" smtClean="0"/>
              <a:t>(a) The price of oil held fairly steady for almost 100 years. Starting in 1970, it has risen and fallen dramatically. Data source: BP Statistical Review of World Energy. (</a:t>
            </a:r>
            <a:r>
              <a:rPr lang="en-US" dirty="0" err="1" smtClean="0"/>
              <a:t>b</a:t>
            </a:r>
            <a:r>
              <a:rPr lang="en-US" dirty="0" smtClean="0"/>
              <a:t>) A plot of production vs. time suggests that some time in the early 21st century, the production of oil globally will start to decrease.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2029442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12.15a</a:t>
            </a:r>
            <a:r>
              <a:rPr lang="en-US" dirty="0" smtClean="0"/>
              <a:t>  Price, discovery, and consumption of oil.</a:t>
            </a:r>
          </a:p>
          <a:p>
            <a:r>
              <a:rPr lang="en-US" dirty="0" smtClean="0"/>
              <a:t>(a) The price of oil held fairly steady for almost 100 years. Starting in 1970, it has risen and fallen dramatically. Data source: BP Statistical Review of World Energy.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2739657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12.15b</a:t>
            </a:r>
            <a:r>
              <a:rPr lang="en-US" dirty="0" smtClean="0"/>
              <a:t>  Price, discovery, and consumption of oil.</a:t>
            </a:r>
          </a:p>
          <a:p>
            <a:r>
              <a:rPr lang="en-US" dirty="0" smtClean="0"/>
              <a:t>(</a:t>
            </a:r>
            <a:r>
              <a:rPr lang="en-US" dirty="0" err="1" smtClean="0"/>
              <a:t>b</a:t>
            </a:r>
            <a:r>
              <a:rPr lang="en-US" dirty="0" smtClean="0"/>
              <a:t>) A plot of production vs. time suggests that some time in the early 21st century, the production of oil globally will start to decrease.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682760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12.16a</a:t>
            </a:r>
            <a:r>
              <a:rPr lang="en-US" dirty="0" smtClean="0"/>
              <a:t>  Marine oil spills. These can come from drilling rigs, or from tankers.</a:t>
            </a:r>
          </a:p>
          <a:p>
            <a:r>
              <a:rPr lang="en-US" dirty="0" smtClean="0"/>
              <a:t>(a) An oil tanker leaking oil on the sea surface.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3938138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Bx12.1</a:t>
            </a:r>
            <a:r>
              <a:rPr lang="en-US" dirty="0" smtClean="0"/>
              <a:t>  Examples of oil traps. A trap is a configuration of a seal rock over a reservoir rock in a geometry that keeps the oil underground.</a:t>
            </a:r>
          </a:p>
          <a:p>
            <a:r>
              <a:rPr lang="en-US" dirty="0" smtClean="0"/>
              <a:t>(a) Anticline trap. Oil and gas rise to the crest of the fold. (</a:t>
            </a:r>
            <a:r>
              <a:rPr lang="en-US" dirty="0" err="1" smtClean="0"/>
              <a:t>b</a:t>
            </a:r>
            <a:r>
              <a:rPr lang="en-US" dirty="0" smtClean="0"/>
              <a:t>) Fault trap. Oil and gas collect in tilted strata adjacent to the fault. (</a:t>
            </a:r>
            <a:r>
              <a:rPr lang="en-US" dirty="0" err="1" smtClean="0"/>
              <a:t>c</a:t>
            </a:r>
            <a:r>
              <a:rPr lang="en-US" dirty="0" smtClean="0"/>
              <a:t>) Salt-dome trap. Oil and gas collect in strata on the flanks of the dome, beneath salt. (</a:t>
            </a:r>
            <a:r>
              <a:rPr lang="en-US" dirty="0" err="1" smtClean="0"/>
              <a:t>d</a:t>
            </a:r>
            <a:r>
              <a:rPr lang="en-US" dirty="0" smtClean="0"/>
              <a:t>) </a:t>
            </a:r>
            <a:r>
              <a:rPr lang="en-US" dirty="0" err="1" smtClean="0"/>
              <a:t>Stratigraphic</a:t>
            </a:r>
            <a:r>
              <a:rPr lang="en-US" dirty="0" smtClean="0"/>
              <a:t> trap. Oil and gas collect where the reservoir layer pinches out.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622255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12.16b</a:t>
            </a:r>
            <a:r>
              <a:rPr lang="en-US" dirty="0" smtClean="0"/>
              <a:t>  Marine oil spills. These can come from drilling rigs, or from tankers.</a:t>
            </a:r>
          </a:p>
          <a:p>
            <a:r>
              <a:rPr lang="en-US" dirty="0" smtClean="0"/>
              <a:t>(</a:t>
            </a:r>
            <a:r>
              <a:rPr lang="en-US" dirty="0" err="1" smtClean="0"/>
              <a:t>b</a:t>
            </a:r>
            <a:r>
              <a:rPr lang="en-US" dirty="0" smtClean="0"/>
              <a:t>) Oil spills can contaminate the shore and can be very difficult to clean.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35627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Bx12.3a </a:t>
            </a:r>
            <a:r>
              <a:rPr lang="en-US" dirty="0" smtClean="0"/>
              <a:t> The Deepwater Horizon disaster (2010).</a:t>
            </a:r>
          </a:p>
          <a:p>
            <a:r>
              <a:rPr lang="en-US" dirty="0" smtClean="0"/>
              <a:t>(a) Fireboats dousing the burning rig before the rig sank.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984109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Bx12.3b </a:t>
            </a:r>
            <a:r>
              <a:rPr lang="en-US" dirty="0" smtClean="0"/>
              <a:t> The Deepwater Horizon disaster (2010).</a:t>
            </a:r>
          </a:p>
          <a:p>
            <a:r>
              <a:rPr lang="en-US" dirty="0" smtClean="0"/>
              <a:t>(</a:t>
            </a:r>
            <a:r>
              <a:rPr lang="en-US" dirty="0" err="1" smtClean="0"/>
              <a:t>b</a:t>
            </a:r>
            <a:r>
              <a:rPr lang="en-US" dirty="0" smtClean="0"/>
              <a:t>) A satellite image of the oil slick in the Gulf of Mexico, southeast of the Mississippi delta.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992118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12.17</a:t>
            </a:r>
            <a:r>
              <a:rPr lang="en-US" dirty="0" smtClean="0"/>
              <a:t>  Gold occurs as native metal within quartz veins. The quartz breaks up to form sand, leaving nuggets of gold.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1576202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12.18</a:t>
            </a:r>
            <a:r>
              <a:rPr lang="en-US" dirty="0" smtClean="0"/>
              <a:t>  Examples of ore minerals.</a:t>
            </a:r>
          </a:p>
          <a:p>
            <a:r>
              <a:rPr lang="en-US" dirty="0" smtClean="0"/>
              <a:t>(a) This lead ore, from Missouri, consists of galena (</a:t>
            </a:r>
            <a:r>
              <a:rPr lang="en-US" dirty="0" err="1" smtClean="0"/>
              <a:t>PbS</a:t>
            </a:r>
            <a:r>
              <a:rPr lang="en-US" dirty="0" smtClean="0"/>
              <a:t>) crystals that grew in </a:t>
            </a:r>
            <a:r>
              <a:rPr lang="en-US" dirty="0" err="1" smtClean="0"/>
              <a:t>dolostone</a:t>
            </a:r>
            <a:r>
              <a:rPr lang="en-US" dirty="0" smtClean="0"/>
              <a:t>. (</a:t>
            </a:r>
            <a:r>
              <a:rPr lang="en-US" dirty="0" err="1" smtClean="0"/>
              <a:t>b</a:t>
            </a:r>
            <a:r>
              <a:rPr lang="en-US" dirty="0" smtClean="0"/>
              <a:t>) Most copper comes from ore minerals that look nothing like metallic copper. This ore consists of azurite (blue) and malachite (green).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3308448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12.18a</a:t>
            </a:r>
            <a:r>
              <a:rPr lang="en-US" dirty="0" smtClean="0"/>
              <a:t>  Examples of ore minerals.</a:t>
            </a:r>
          </a:p>
          <a:p>
            <a:r>
              <a:rPr lang="en-US" dirty="0" smtClean="0"/>
              <a:t>(a) This lead ore, from Missouri, consists of galena (</a:t>
            </a:r>
            <a:r>
              <a:rPr lang="en-US" dirty="0" err="1" smtClean="0"/>
              <a:t>PbS</a:t>
            </a:r>
            <a:r>
              <a:rPr lang="en-US" dirty="0" smtClean="0"/>
              <a:t>) crystals that grew in </a:t>
            </a:r>
            <a:r>
              <a:rPr lang="en-US" dirty="0" err="1" smtClean="0"/>
              <a:t>dolostone</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3624857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12.18b</a:t>
            </a:r>
            <a:r>
              <a:rPr lang="en-US" dirty="0" smtClean="0"/>
              <a:t>  Examples of ore minerals.</a:t>
            </a:r>
          </a:p>
          <a:p>
            <a:r>
              <a:rPr lang="en-US" dirty="0" smtClean="0"/>
              <a:t>(</a:t>
            </a:r>
            <a:r>
              <a:rPr lang="en-US" dirty="0" err="1" smtClean="0"/>
              <a:t>b</a:t>
            </a:r>
            <a:r>
              <a:rPr lang="en-US" dirty="0" smtClean="0"/>
              <a:t>) Most copper comes from ore minerals that look nothing like metallic copper. This ore consists of azurite (blue) and malachite (green).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7167162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12.19a </a:t>
            </a:r>
            <a:r>
              <a:rPr lang="en-US" dirty="0" smtClean="0"/>
              <a:t> Various processes that form ore deposits.</a:t>
            </a:r>
          </a:p>
          <a:p>
            <a:r>
              <a:rPr lang="en-US" dirty="0" smtClean="0"/>
              <a:t>(a) Massive sulfide deposits can form when sulfide  ore minerals form concentrations in a magma chamber.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38542460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12.19b </a:t>
            </a:r>
            <a:r>
              <a:rPr lang="en-US" dirty="0" smtClean="0"/>
              <a:t> Various processes that form ore deposits.</a:t>
            </a:r>
          </a:p>
          <a:p>
            <a:r>
              <a:rPr lang="en-US" dirty="0" smtClean="0"/>
              <a:t>(</a:t>
            </a:r>
            <a:r>
              <a:rPr lang="en-US" dirty="0" err="1" smtClean="0"/>
              <a:t>b</a:t>
            </a:r>
            <a:r>
              <a:rPr lang="en-US" dirty="0" smtClean="0"/>
              <a:t>) Hydrothermal deposits form when water circulating around and through magma dissolves and redistributes metals (arrows indicate owing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2835282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12.19c </a:t>
            </a:r>
            <a:r>
              <a:rPr lang="en-US" dirty="0" smtClean="0"/>
              <a:t> Various processes that form ore deposits.</a:t>
            </a:r>
          </a:p>
          <a:p>
            <a:r>
              <a:rPr lang="en-US" dirty="0" smtClean="0"/>
              <a:t>(</a:t>
            </a:r>
            <a:r>
              <a:rPr lang="en-US" dirty="0" err="1" smtClean="0"/>
              <a:t>c</a:t>
            </a:r>
            <a:r>
              <a:rPr lang="en-US" dirty="0" smtClean="0"/>
              <a:t>) Massive sulfide deposits also form when ore minerals precipitate around hydrothermal vents (black smokers) along a mid-ocean ridge.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2242330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Bx12.1a</a:t>
            </a:r>
            <a:r>
              <a:rPr lang="en-US" dirty="0" smtClean="0"/>
              <a:t>  Examples of oil traps. A trap is a configuration of a seal rock over a reservoir rock in a geometry that keeps the oil underground.</a:t>
            </a:r>
          </a:p>
          <a:p>
            <a:r>
              <a:rPr lang="en-US" dirty="0" smtClean="0"/>
              <a:t>(a) Anticline trap. Oil and gas rise to the crest of the fold.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7330800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12.20</a:t>
            </a:r>
            <a:r>
              <a:rPr lang="en-US" dirty="0" smtClean="0"/>
              <a:t>  Precambrian BIF from northern Michigan consists of hematite </a:t>
            </a:r>
            <a:r>
              <a:rPr lang="en-US" dirty="0" err="1" smtClean="0"/>
              <a:t>interbedded</a:t>
            </a:r>
            <a:r>
              <a:rPr lang="en-US" dirty="0" smtClean="0"/>
              <a:t> with jasper.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1206813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12.21</a:t>
            </a:r>
            <a:r>
              <a:rPr lang="en-US" dirty="0" smtClean="0"/>
              <a:t>  Placer deposits form where erosion produces </a:t>
            </a:r>
            <a:r>
              <a:rPr lang="en-US" dirty="0" err="1" smtClean="0"/>
              <a:t>clasts</a:t>
            </a:r>
            <a:r>
              <a:rPr lang="en-US" dirty="0" smtClean="0"/>
              <a:t> of native metals. Sorting by the stream concentrates the metals.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92576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12.22a</a:t>
            </a:r>
            <a:r>
              <a:rPr lang="en-US" dirty="0" smtClean="0"/>
              <a:t>  Mining ore deposits.</a:t>
            </a:r>
          </a:p>
          <a:p>
            <a:r>
              <a:rPr lang="en-US" dirty="0" smtClean="0"/>
              <a:t>(a) The three-dimensional shape of an ore body underground. Shafts and tunnels access the body.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324562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12.22b</a:t>
            </a:r>
            <a:r>
              <a:rPr lang="en-US" dirty="0" smtClean="0"/>
              <a:t>  Mining ore deposits.</a:t>
            </a:r>
          </a:p>
          <a:p>
            <a:r>
              <a:rPr lang="en-US" dirty="0" smtClean="0"/>
              <a:t>(</a:t>
            </a:r>
            <a:r>
              <a:rPr lang="en-US" dirty="0" err="1" smtClean="0"/>
              <a:t>b</a:t>
            </a:r>
            <a:r>
              <a:rPr lang="en-US" dirty="0" smtClean="0"/>
              <a:t>) Open-pit mining utilizes ore that lies fairly close to the ground surface. Terracing the mine walls helps to stabilize them.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3682788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BINGHAM COPPER MINE,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805834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12.23a</a:t>
            </a:r>
            <a:r>
              <a:rPr lang="en-US" dirty="0" smtClean="0"/>
              <a:t>  Stone production in quarries.</a:t>
            </a:r>
          </a:p>
          <a:p>
            <a:r>
              <a:rPr lang="en-US" dirty="0" smtClean="0"/>
              <a:t>(a) An active quarrying operation in Missouri that produces large blocks of cut dimension 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31090299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12.23b</a:t>
            </a:r>
            <a:r>
              <a:rPr lang="en-US" dirty="0" smtClean="0"/>
              <a:t>  Stone production in quarries.</a:t>
            </a:r>
          </a:p>
          <a:p>
            <a:r>
              <a:rPr lang="en-US" dirty="0" smtClean="0"/>
              <a:t>(</a:t>
            </a:r>
            <a:r>
              <a:rPr lang="en-US" dirty="0" err="1" smtClean="0"/>
              <a:t>b</a:t>
            </a:r>
            <a:r>
              <a:rPr lang="en-US" dirty="0" smtClean="0"/>
              <a:t>) Sheets of cut dimension stone being measured for cutting to become a kitchen countertop.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18932376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12.23c</a:t>
            </a:r>
            <a:r>
              <a:rPr lang="en-US" dirty="0" smtClean="0"/>
              <a:t>  Stone production in quarries.</a:t>
            </a:r>
          </a:p>
          <a:p>
            <a:r>
              <a:rPr lang="en-US" dirty="0" smtClean="0"/>
              <a:t>(</a:t>
            </a:r>
            <a:r>
              <a:rPr lang="en-US" dirty="0" err="1" smtClean="0"/>
              <a:t>c</a:t>
            </a:r>
            <a:r>
              <a:rPr lang="en-US" dirty="0" smtClean="0"/>
              <a:t>) A large crushed-stone quarry in Silurian limestone of Illinois. Drillers are working on the shelf in the distance.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13426218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12.1  Yearly per Capita Usage of Geologic Materials (USA)</a:t>
            </a:r>
            <a:endParaRPr lang="en-US" b="1"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36299259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12.2  Expected Lifetimes of Currently Known Ore Resources (in Years)</a:t>
            </a:r>
            <a:endParaRPr lang="en-US" b="1"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2917757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Bx12.1b</a:t>
            </a:r>
            <a:r>
              <a:rPr lang="en-US" dirty="0" smtClean="0"/>
              <a:t>  Examples of oil traps. A trap is a configuration of a seal rock over a reservoir rock in a geometry that keeps the oil underground.</a:t>
            </a:r>
          </a:p>
          <a:p>
            <a:r>
              <a:rPr lang="en-US" dirty="0" smtClean="0"/>
              <a:t>(</a:t>
            </a:r>
            <a:r>
              <a:rPr lang="en-US" dirty="0" err="1" smtClean="0"/>
              <a:t>b</a:t>
            </a:r>
            <a:r>
              <a:rPr lang="en-US" dirty="0" smtClean="0"/>
              <a:t>) Fault trap. Oil and gas collect in tilted strata adjacent to the fault.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1374904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12.24a</a:t>
            </a:r>
            <a:r>
              <a:rPr lang="en-US" dirty="0" smtClean="0"/>
              <a:t>  Environmental consequences of producing metallic mineral resources.</a:t>
            </a:r>
          </a:p>
          <a:p>
            <a:r>
              <a:rPr lang="en-US" dirty="0" smtClean="0"/>
              <a:t>(a) The orange color in this mine runoff is due to iron and sulfide in the water.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879168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12.24b</a:t>
            </a:r>
            <a:r>
              <a:rPr lang="en-US" dirty="0" smtClean="0"/>
              <a:t>  Environmental consequences of producing metallic mineral resources.</a:t>
            </a:r>
          </a:p>
          <a:p>
            <a:r>
              <a:rPr lang="en-US" dirty="0" smtClean="0"/>
              <a:t>(</a:t>
            </a:r>
            <a:r>
              <a:rPr lang="en-US" dirty="0" err="1" smtClean="0"/>
              <a:t>b</a:t>
            </a:r>
            <a:r>
              <a:rPr lang="en-US" dirty="0" smtClean="0"/>
              <a:t>) Acidic smelter smoke killed off vegetation near Sudbury, Ontario, in the 1970s. A large tailings pile can be seen in the distance.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72933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Bx12.1c</a:t>
            </a:r>
            <a:r>
              <a:rPr lang="en-US" dirty="0" smtClean="0"/>
              <a:t>  Examples of oil traps. A trap is a configuration of a seal rock over a reservoir rock in a geometry that keeps the oil underground.</a:t>
            </a:r>
          </a:p>
          <a:p>
            <a:r>
              <a:rPr lang="en-US" dirty="0" smtClean="0"/>
              <a:t>(</a:t>
            </a:r>
            <a:r>
              <a:rPr lang="en-US" dirty="0" err="1" smtClean="0"/>
              <a:t>c</a:t>
            </a:r>
            <a:r>
              <a:rPr lang="en-US" dirty="0" smtClean="0"/>
              <a:t>) Salt-dome trap. Oil and gas collect in strata on the flanks of the dome, beneath salt.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3032750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295400" y="4572000"/>
            <a:ext cx="65532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12</a:t>
            </a:r>
          </a:p>
          <a:p>
            <a:pPr algn="ctr"/>
            <a:r>
              <a:rPr lang="en-US" sz="2800" dirty="0" smtClean="0">
                <a:solidFill>
                  <a:schemeClr val="tx2"/>
                </a:solidFill>
                <a:latin typeface="Verdana" charset="0"/>
              </a:rPr>
              <a:t>Riches in Rock:</a:t>
            </a:r>
          </a:p>
          <a:p>
            <a:pPr algn="ctr"/>
            <a:r>
              <a:rPr lang="en-US" sz="2800" dirty="0" smtClean="0">
                <a:solidFill>
                  <a:schemeClr val="tx2"/>
                </a:solidFill>
                <a:latin typeface="Verdana" charset="0"/>
              </a:rPr>
              <a:t>Energy and Mineral Resources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oil and gas trap is called stratigraphic trap. Imagine many regular rock layers disturbed by a wedge-shaped layer forced into the initial layers between two of them. These two are the source rock layer and the seal rock layer. The reservoir rock is between them. It pushes oil and gas to the edge of the wedge, called stratigraphic pinch-out."/>
          <p:cNvPicPr>
            <a:picLocks noChangeAspect="1"/>
          </p:cNvPicPr>
          <p:nvPr/>
        </p:nvPicPr>
        <p:blipFill>
          <a:blip r:embed="rId3"/>
          <a:stretch>
            <a:fillRect/>
          </a:stretch>
        </p:blipFill>
        <p:spPr>
          <a:xfrm>
            <a:off x="304800" y="458723"/>
            <a:ext cx="8534400" cy="555955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technology of exploring for oil and gas. It is divided into two parts. In part a, we can see the obtaining a seismic-reflection profile. The source truck sends vibrations downward. These reflect off layer boundaries up to small seismometers (geophones) that located between source truck and receiver truck. The travel time indicates the depth to the boundary. In part b we can see an example of a seismic-reflection profile. The colored bands and layers represent underground sedimentary beds."/>
          <p:cNvPicPr>
            <a:picLocks noChangeAspect="1"/>
          </p:cNvPicPr>
          <p:nvPr/>
        </p:nvPicPr>
        <p:blipFill>
          <a:blip r:embed="rId3"/>
          <a:stretch>
            <a:fillRect/>
          </a:stretch>
        </p:blipFill>
        <p:spPr>
          <a:xfrm>
            <a:off x="304800" y="2092452"/>
            <a:ext cx="8534400" cy="229209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obtaining a seismic-reflection profile. The source truck sends vibrations downward. These reflect off layer boundaries up to small seismometers (geophones) that located between source truck and receiver truck. The travel time indicates the depth to the boundary."/>
          <p:cNvPicPr>
            <a:picLocks noChangeAspect="1"/>
          </p:cNvPicPr>
          <p:nvPr/>
        </p:nvPicPr>
        <p:blipFill>
          <a:blip r:embed="rId3"/>
          <a:stretch>
            <a:fillRect/>
          </a:stretch>
        </p:blipFill>
        <p:spPr>
          <a:xfrm>
            <a:off x="304800" y="1540764"/>
            <a:ext cx="8534400" cy="33954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an example of a seismic-reflection profile. The colored bands and layers represent underground sedimentary beds."/>
          <p:cNvPicPr>
            <a:picLocks noChangeAspect="1"/>
          </p:cNvPicPr>
          <p:nvPr/>
        </p:nvPicPr>
        <p:blipFill>
          <a:blip r:embed="rId3"/>
          <a:stretch>
            <a:fillRect/>
          </a:stretch>
        </p:blipFill>
        <p:spPr>
          <a:xfrm>
            <a:off x="304800" y="1299972"/>
            <a:ext cx="8534400" cy="38770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parts. Part a describes the drilling setting. It consists of a drilling derrick that is attached to a drill pipe. On the surface, a pulley is connected with a drilling derrick. Under the surface, a pipe tipped by a rotating drill bit grinds a hole into the ground. At the same time, a rising drilling mud cools the bit and flushes up cuttings. In part b we can see two types of drilling: vertical and directional. In vertical drilling, a drilling pipe goes straight down and creates Conventional vertical holes. Directional drilling allows drillers to bend holes and hit specific targets. Bendable drilling head is used for directional drilling. It consists of drill stem that doesn’t rotate and drill head assembly that rotates and can tilt."/>
          <p:cNvPicPr>
            <a:picLocks noChangeAspect="1"/>
          </p:cNvPicPr>
          <p:nvPr/>
        </p:nvPicPr>
        <p:blipFill>
          <a:blip r:embed="rId3"/>
          <a:stretch>
            <a:fillRect/>
          </a:stretch>
        </p:blipFill>
        <p:spPr>
          <a:xfrm>
            <a:off x="304800" y="1080516"/>
            <a:ext cx="8534400" cy="4315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the drilling setup. It consists of a drilling derrick that is attached to a drill pipe. On the surface, a pulley is connected with a drilling derrick. Under the surface, a pipe tipped by a rotating drilling bit grinds a hole into the ground. At the same time, a rising drilling mud cools the bit and flushes up cuttings."/>
          <p:cNvPicPr>
            <a:picLocks noChangeAspect="1"/>
          </p:cNvPicPr>
          <p:nvPr/>
        </p:nvPicPr>
        <p:blipFill>
          <a:blip r:embed="rId3"/>
          <a:stretch>
            <a:fillRect/>
          </a:stretch>
        </p:blipFill>
        <p:spPr>
          <a:xfrm>
            <a:off x="853440" y="318516"/>
            <a:ext cx="7437120"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is figure, we can see two types of drilling: vertical and directional. In vertical drilling, a drilling pipe goes straight down and creates Conventional vertical holes. Directional drilling allows drillers to bend holes and hit specific targets. Bendable drilling head is used for directional drilling. It consists of drill stem that doesn’t rotate and drill head assembly that rotates and can tilt."/>
          <p:cNvPicPr>
            <a:picLocks noChangeAspect="1"/>
          </p:cNvPicPr>
          <p:nvPr/>
        </p:nvPicPr>
        <p:blipFill>
          <a:blip r:embed="rId3"/>
          <a:stretch>
            <a:fillRect/>
          </a:stretch>
        </p:blipFill>
        <p:spPr>
          <a:xfrm>
            <a:off x="1219200" y="318516"/>
            <a:ext cx="6705600"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four photos. Part a shows a pump jack. Pump jack sucks oil out of the ground. The head of the pump goes up and down. The extracted oil is placed in storage tanks. The part b shows the Trans-Alaska Pipeline that carries oil to a tanker port. The part c shows an oil tanker. The part d shows distilling columns of an oil refinery."/>
          <p:cNvPicPr>
            <a:picLocks noChangeAspect="1"/>
          </p:cNvPicPr>
          <p:nvPr/>
        </p:nvPicPr>
        <p:blipFill>
          <a:blip r:embed="rId3"/>
          <a:stretch>
            <a:fillRect/>
          </a:stretch>
        </p:blipFill>
        <p:spPr>
          <a:xfrm>
            <a:off x="3453383" y="318516"/>
            <a:ext cx="2237232"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pump jack. Pump jack sucks oil out of the ground. The head of the pump goes up and down. The extracted oil is placed to storage tanks."/>
          <p:cNvPicPr>
            <a:picLocks noChangeAspect="1"/>
          </p:cNvPicPr>
          <p:nvPr/>
        </p:nvPicPr>
        <p:blipFill>
          <a:blip r:embed="rId3"/>
          <a:stretch>
            <a:fillRect/>
          </a:stretch>
        </p:blipFill>
        <p:spPr>
          <a:xfrm>
            <a:off x="304800" y="480060"/>
            <a:ext cx="8534400" cy="551688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Trans-Alaska Pipeline that transports oil to a tanker port."/>
          <p:cNvPicPr>
            <a:picLocks noChangeAspect="1"/>
          </p:cNvPicPr>
          <p:nvPr/>
        </p:nvPicPr>
        <p:blipFill>
          <a:blip r:embed="rId3"/>
          <a:stretch>
            <a:fillRect/>
          </a:stretch>
        </p:blipFill>
        <p:spPr>
          <a:xfrm>
            <a:off x="304800" y="717804"/>
            <a:ext cx="8534400" cy="504139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exposed fracture surface which reveals a weathered coating of malachite."/>
          <p:cNvPicPr>
            <a:picLocks noChangeAspect="1"/>
          </p:cNvPicPr>
          <p:nvPr/>
        </p:nvPicPr>
        <p:blipFill>
          <a:blip r:embed="rId3"/>
          <a:stretch>
            <a:fillRect/>
          </a:stretch>
        </p:blipFill>
        <p:spPr>
          <a:xfrm>
            <a:off x="768096" y="318516"/>
            <a:ext cx="7607808"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oil tanker."/>
          <p:cNvPicPr>
            <a:picLocks noChangeAspect="1"/>
          </p:cNvPicPr>
          <p:nvPr/>
        </p:nvPicPr>
        <p:blipFill>
          <a:blip r:embed="rId3"/>
          <a:stretch>
            <a:fillRect/>
          </a:stretch>
        </p:blipFill>
        <p:spPr>
          <a:xfrm>
            <a:off x="304800" y="790955"/>
            <a:ext cx="8534400" cy="489508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distilling columns of an oil refinery."/>
          <p:cNvPicPr>
            <a:picLocks noChangeAspect="1"/>
          </p:cNvPicPr>
          <p:nvPr/>
        </p:nvPicPr>
        <p:blipFill>
          <a:blip r:embed="rId3"/>
          <a:stretch>
            <a:fillRect/>
          </a:stretch>
        </p:blipFill>
        <p:spPr>
          <a:xfrm>
            <a:off x="304800" y="915923"/>
            <a:ext cx="8534400" cy="464515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The first part provides information on where the oil reserves are. One may observe purple areas of different shapes and sizes, representing oil reservations all over the world. Most of the oil beds are in the Middle East. Part b is a pie chart illustrating the distribution of the world oil reserves by region. 2.5 percent correspond to Asia Pacific, 7.8 percent correspond to Africa, 8.4 percent refer to Europe and Eurasia, 13.2 percent refer to North America, 19.7 percent refer to South and Central America, and, finally, 47.4 percent correspond to the Middle East. Total world oil reserves are 1669 billion of barrels."/>
          <p:cNvPicPr>
            <a:picLocks noChangeAspect="1"/>
          </p:cNvPicPr>
          <p:nvPr/>
        </p:nvPicPr>
        <p:blipFill>
          <a:blip r:embed="rId3"/>
          <a:stretch>
            <a:fillRect/>
          </a:stretch>
        </p:blipFill>
        <p:spPr>
          <a:xfrm>
            <a:off x="1527048" y="318516"/>
            <a:ext cx="6089904"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provides information on where the oil reserves are. One may observe purple areas of different shapes and sizes, representing oil reservations all over the world. Most of the oil beds are in the Middle East."/>
          <p:cNvPicPr>
            <a:picLocks noChangeAspect="1"/>
          </p:cNvPicPr>
          <p:nvPr/>
        </p:nvPicPr>
        <p:blipFill>
          <a:blip r:embed="rId3"/>
          <a:stretch>
            <a:fillRect/>
          </a:stretch>
        </p:blipFill>
        <p:spPr>
          <a:xfrm>
            <a:off x="304800" y="601979"/>
            <a:ext cx="8534400" cy="527304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shows the distribution of the world oil reserves by region. 2.5 percent correspond to Asia Pacific, 7.8 percent correspond to Africa, 8.4 percent refer to Europe and Eurasia, 13.2 percent refer to North America, 19.7 percent refer to South and Central America, and, finally, 47.4 percent correspond to the Middle East. Total world oil reserves are 1669 billion of barrels."/>
          <p:cNvPicPr>
            <a:picLocks noChangeAspect="1"/>
          </p:cNvPicPr>
          <p:nvPr/>
        </p:nvPicPr>
        <p:blipFill>
          <a:blip r:embed="rId3"/>
          <a:stretch>
            <a:fillRect/>
          </a:stretch>
        </p:blipFill>
        <p:spPr>
          <a:xfrm>
            <a:off x="304800" y="659892"/>
            <a:ext cx="8534400" cy="515721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n oil field near Lamesa, Texas. This view, from 8 km, shows a grid of farm fields, 1.6 km or 1 mile wide, within which small roads lead to patches of dirt. Each patch hosts or hosted a pump for extracting oil. These wells are tapping an oil reserve in Permian sandstone reservoir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wo parts. Part a shows two types of drilling: vertical and directional. Directional horizontal drilling can allow a vast area of a source bed to be accessed. The length of bed intersected by the horizontal drill hole. Part b is a map that shows the distribution of current and prospective shale plays in North America. A “play” is a region being drilled. There are three largest current shale plays: Marcellus, Bakken, and Barnett."/>
          <p:cNvPicPr>
            <a:picLocks noChangeAspect="1"/>
          </p:cNvPicPr>
          <p:nvPr/>
        </p:nvPicPr>
        <p:blipFill>
          <a:blip r:embed="rId3"/>
          <a:stretch>
            <a:fillRect/>
          </a:stretch>
        </p:blipFill>
        <p:spPr>
          <a:xfrm>
            <a:off x="304800" y="1123188"/>
            <a:ext cx="8534400" cy="423062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wo types of drilling: vertical and directional. Directional horizontal drilling can allow a vast area of a source bed to be accessed. The length of bed intersected by the horizontal drill hole."/>
          <p:cNvPicPr>
            <a:picLocks noChangeAspect="1"/>
          </p:cNvPicPr>
          <p:nvPr/>
        </p:nvPicPr>
        <p:blipFill>
          <a:blip r:embed="rId3"/>
          <a:stretch>
            <a:fillRect/>
          </a:stretch>
        </p:blipFill>
        <p:spPr>
          <a:xfrm>
            <a:off x="304800" y="1077467"/>
            <a:ext cx="8534400" cy="432206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p that shows the distribution of current and potential shale plays in North America. A “play” is a region being drilled. There are three largest current shale plays: Marcellus, Bakken, and Barnett."/>
          <p:cNvPicPr>
            <a:picLocks noChangeAspect="1"/>
          </p:cNvPicPr>
          <p:nvPr/>
        </p:nvPicPr>
        <p:blipFill>
          <a:blip r:embed="rId3"/>
          <a:stretch>
            <a:fillRect/>
          </a:stretch>
        </p:blipFill>
        <p:spPr>
          <a:xfrm>
            <a:off x="1481327" y="318516"/>
            <a:ext cx="6181344"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four parts. Part a represents a museum diorama depicting a Coal Carboniferous swamp. Part b is a diagram that shows the coal-forming environment. Coal-forming environments include the warm climate and broad epi-continental seas and the deltaic tropical wetlands. This diagram contains four main components: Coal Swamp, sandy beach, deeper water sediment and coal seam. Part c is a diagram that shows three stages of coal-forming. At the first stage, a layer of peat accumulates beneath a swamp. Then, at the second stage, upon burial, the peat becomes lignite. After the further burial, at the third stage, the lignite alters to form bituminous coal. Part d is a photograph of a mountain as an example of coal beds interlayered with beds of sandstone and shale."/>
          <p:cNvPicPr>
            <a:picLocks noChangeAspect="1"/>
          </p:cNvPicPr>
          <p:nvPr/>
        </p:nvPicPr>
        <p:blipFill>
          <a:blip r:embed="rId3"/>
          <a:stretch>
            <a:fillRect/>
          </a:stretch>
        </p:blipFill>
        <p:spPr>
          <a:xfrm>
            <a:off x="807720" y="318516"/>
            <a:ext cx="7528560"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the pie chart that shows the proportion of different sources of energy that people use has changed over time and the graph that shows the amount of energy used almost continuously increases. The pie chart shows the distribution of word energy usage: oil is 32 percent, coal is 30 percent, natural gas is 24 percent, hydro is 7 percent, nuclear is 4 percent, and other renewable is 3 percent. There is also a graph of different sources of energy used from 1860 to 2015 in billion barrels of oil equivalent versus year. Note that 1 barrel (abbreviation bbl) is 42 gallons or 159 liters. 1barrel of oil has the energy equivalent of 6 trillion joules or 1.7 megawatt-hours. The 6000 cubic feet or 170 cubic meters of gas can produce the same amount of energy. The graph shows that usage of all energy resources has been increasing from almost zero in 1860 to drastic values in 2015. The usage of coal is about 25 barrels of oil equivalent, oil is about 50 barrels of oil equivalent, gas is about 75 barrels of oil equivalent, hydroelectric is about 80 barrels of oil equivalent, nuclear is about 85 barrels of oil equivalent. The usage of biofuels and other renewables was around zero throughout the years being very low between 1900 and 1980 and very slowly increasing to about 2 barrels of oil equivalent in 2015."/>
          <p:cNvPicPr>
            <a:picLocks noChangeAspect="1"/>
          </p:cNvPicPr>
          <p:nvPr/>
        </p:nvPicPr>
        <p:blipFill>
          <a:blip r:embed="rId3"/>
          <a:stretch>
            <a:fillRect/>
          </a:stretch>
        </p:blipFill>
        <p:spPr>
          <a:xfrm>
            <a:off x="640079" y="318516"/>
            <a:ext cx="7863840"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museum diorama depicting a Carboniferous coal swamp."/>
          <p:cNvPicPr>
            <a:picLocks noChangeAspect="1"/>
          </p:cNvPicPr>
          <p:nvPr/>
        </p:nvPicPr>
        <p:blipFill>
          <a:blip r:embed="rId3"/>
          <a:stretch>
            <a:fillRect/>
          </a:stretch>
        </p:blipFill>
        <p:spPr>
          <a:xfrm>
            <a:off x="304800" y="1135379"/>
            <a:ext cx="8534400" cy="420624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a diagram that shows the coal-forming environment. Coal-forming environments include the warm climate and broad epi-continental seas and the tropical deltaic wetlands. This diagram contains four main components: Coal Swamp, sandy beach, deeper water sediment and coal seam."/>
          <p:cNvPicPr>
            <a:picLocks noChangeAspect="1"/>
          </p:cNvPicPr>
          <p:nvPr/>
        </p:nvPicPr>
        <p:blipFill>
          <a:blip r:embed="rId3"/>
          <a:stretch>
            <a:fillRect/>
          </a:stretch>
        </p:blipFill>
        <p:spPr>
          <a:xfrm>
            <a:off x="304800" y="961644"/>
            <a:ext cx="8534400" cy="455371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diagram that shows three stages of coal-forming. At the first stage, a layer of peat accumulates beneath a swamp. Then, at the second stage, upon burial, the peat becomes lignite. After the further burial, at the third stage, the lignite alters to form bituminous coal."/>
          <p:cNvPicPr>
            <a:picLocks noChangeAspect="1"/>
          </p:cNvPicPr>
          <p:nvPr/>
        </p:nvPicPr>
        <p:blipFill>
          <a:blip r:embed="rId3"/>
          <a:stretch>
            <a:fillRect/>
          </a:stretch>
        </p:blipFill>
        <p:spPr>
          <a:xfrm>
            <a:off x="1484376" y="318516"/>
            <a:ext cx="6175248"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mountain as an example of coal beds interlayered with beds of sandstone and shale."/>
          <p:cNvPicPr>
            <a:picLocks noChangeAspect="1"/>
          </p:cNvPicPr>
          <p:nvPr/>
        </p:nvPicPr>
        <p:blipFill>
          <a:blip r:embed="rId3"/>
          <a:stretch>
            <a:fillRect/>
          </a:stretch>
        </p:blipFill>
        <p:spPr>
          <a:xfrm>
            <a:off x="304800" y="608076"/>
            <a:ext cx="8534400" cy="526084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first step of hydro-fracturing. There are five horizontal layers, the third of which is already horizontally drilled. Two balloons seal off an about 1 meter long part of the whole hole. The pipe goes through one of the balloons called “packer” into the sealed part of the hole. There are pre-existing vertical cracks called “joints.”"/>
          <p:cNvPicPr>
            <a:picLocks noChangeAspect="1"/>
          </p:cNvPicPr>
          <p:nvPr/>
        </p:nvPicPr>
        <p:blipFill>
          <a:blip r:embed="rId3"/>
          <a:stretch>
            <a:fillRect/>
          </a:stretch>
        </p:blipFill>
        <p:spPr>
          <a:xfrm>
            <a:off x="783335" y="318516"/>
            <a:ext cx="7577328"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second step of hydro-fracturing. There are five horizontal layers, the third of which is already horizontally drilled. Two balloons seal off a part of the whole hole. The pipe goes through one of the balloons into the sealed part of the hole. The pre-existing cracks are filled with water coming out from the pipe. The hole is full of high-pressure fluid. This fluid carries sand into open cracks. "/>
          <p:cNvPicPr>
            <a:picLocks noChangeAspect="1"/>
          </p:cNvPicPr>
          <p:nvPr/>
        </p:nvPicPr>
        <p:blipFill>
          <a:blip r:embed="rId3"/>
          <a:stretch>
            <a:fillRect/>
          </a:stretch>
        </p:blipFill>
        <p:spPr>
          <a:xfrm>
            <a:off x="758952" y="318516"/>
            <a:ext cx="7626096"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third step of hydro-fracturing. There are five horizontal layers, the third of which is already horizontally drilled. The pre-existing cracks are opened. No water is in the hole or cracks. Sand props the cracks open after fluid removal. Gas flows away from the hole and the cracks to the drill head."/>
          <p:cNvPicPr>
            <a:picLocks noChangeAspect="1"/>
          </p:cNvPicPr>
          <p:nvPr/>
        </p:nvPicPr>
        <p:blipFill>
          <a:blip r:embed="rId3"/>
          <a:stretch>
            <a:fillRect/>
          </a:stretch>
        </p:blipFill>
        <p:spPr>
          <a:xfrm>
            <a:off x="771144" y="318516"/>
            <a:ext cx="7601712"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rilling site. There is a reservoir not far from the drill full of the muddy substance of gray and black colors. One could observe cars, huge containers, and a road leading to the drilling site."/>
          <p:cNvPicPr>
            <a:picLocks noChangeAspect="1"/>
          </p:cNvPicPr>
          <p:nvPr/>
        </p:nvPicPr>
        <p:blipFill>
          <a:blip r:embed="rId3"/>
          <a:stretch>
            <a:fillRect/>
          </a:stretch>
        </p:blipFill>
        <p:spPr>
          <a:xfrm>
            <a:off x="399288" y="318516"/>
            <a:ext cx="834542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ew possible scenarios for contamination of the groundwater by hydro-fracturing. The first way of contamination is due to leakage from the surface. It may happen because of the presence of fracking fluid retention pond near the oil drilling site. Also, the leakage from the well might happen below the ground level someplace between the fresh groundwater table and the salty groundwater table. Fresh groundwater table is about 200 meters below the ground, and salty groundwater table is about 1100 meters below the ground. Impermeable layer is about 1.5 kilometers below the ground. And horizontal drill hole and hydro-fracture are about 2 kilometers below the ground."/>
          <p:cNvPicPr>
            <a:picLocks noChangeAspect="1"/>
          </p:cNvPicPr>
          <p:nvPr/>
        </p:nvPicPr>
        <p:blipFill>
          <a:blip r:embed="rId3"/>
          <a:stretch>
            <a:fillRect/>
          </a:stretch>
        </p:blipFill>
        <p:spPr>
          <a:xfrm>
            <a:off x="304800" y="510539"/>
            <a:ext cx="8534400" cy="545592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The first part provides information on where the coal reserves are. One may observe black areas of different shapes and sizes, representing anthracite and bituminous coal all over the world. There are several reserves in South America, in the southern part of Africa, some reserves are in the south and central parts of North America and Australia. Most of the coal beds are in Eurasia. Also, lignite reserves are shown on the map, represented by brown areas. Their distribution is similar to the distribution of the black, but lignite is much rarer than anthracite and bituminous coal. Part b is a pie chart illustrating the distribution of the world coal reserves by region. 1.5 percent correspond to South and Central America, 3.8 percent correspond to the Middle East and Africa, 28.5 percent refer to North America, 30.9 percent refer to Europe and Eurasia, and, finally, 35.4 percent correspond to Asia Pacific. Total world coal reserves are 860 938 million tons."/>
          <p:cNvPicPr>
            <a:picLocks noChangeAspect="1"/>
          </p:cNvPicPr>
          <p:nvPr/>
        </p:nvPicPr>
        <p:blipFill>
          <a:blip r:embed="rId3"/>
          <a:stretch>
            <a:fillRect/>
          </a:stretch>
        </p:blipFill>
        <p:spPr>
          <a:xfrm>
            <a:off x="911352" y="318516"/>
            <a:ext cx="7321296"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formation of oil. Plankton and clay are floating in water sink and accumulate. The first layer has the temperature 5 degrees Celsius. Then more sediment accumulates over the plankton-rich layer and compresses it. There is the red arrow that indicates pressure, which increases as burial depth increases. The fourth layer has the temperature 15 degrees Celsius. Organic-rich mud turns to black shale. Under heat and pressure, kerogen forms. The fourth layer has the temperature 80 degrees Celsius already. As temperature increases, kerogen turns to oil. The oil rises. It happens when the layer has the temperature 120 degrees Celsius."/>
          <p:cNvPicPr>
            <a:picLocks noChangeAspect="1"/>
          </p:cNvPicPr>
          <p:nvPr/>
        </p:nvPicPr>
        <p:blipFill>
          <a:blip r:embed="rId3"/>
          <a:stretch>
            <a:fillRect/>
          </a:stretch>
        </p:blipFill>
        <p:spPr>
          <a:xfrm>
            <a:off x="304800" y="821435"/>
            <a:ext cx="8534400" cy="483412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p provides information on where the coal reserves are. One may observe black areas of different shapes and sizes, representing anthracite and bituminous coal all over the world. There are several reserves in South America, in the southern part of Africa, some reserves are in the south and central parts of North America and Australia. Most of the coal beds are in Eurasia. Also, lignite reserves are shown on the map, represented by brown areas. Their distribution is similar to the distribution of the black, but lignite is much rarer than anthracite and bituminous coal."/>
          <p:cNvPicPr>
            <a:picLocks noChangeAspect="1"/>
          </p:cNvPicPr>
          <p:nvPr/>
        </p:nvPicPr>
        <p:blipFill>
          <a:blip r:embed="rId3"/>
          <a:stretch>
            <a:fillRect/>
          </a:stretch>
        </p:blipFill>
        <p:spPr>
          <a:xfrm>
            <a:off x="304800" y="729995"/>
            <a:ext cx="8534400" cy="5017008"/>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ie chart illustrating the distribution of the world coal reserves by region. 1.5 percent correspond to South and Central America, 3.8 percent correspond to the Middle East and Africa, 28.5 percent refer to North America, 30.9 percent refer to Europe and Eurasia, and, finally, 35.4 percent correspond to Asia Pacific. Total world coal reserves are 860 938 million tons."/>
          <p:cNvPicPr>
            <a:picLocks noChangeAspect="1"/>
          </p:cNvPicPr>
          <p:nvPr/>
        </p:nvPicPr>
        <p:blipFill>
          <a:blip r:embed="rId3"/>
          <a:stretch>
            <a:fillRect/>
          </a:stretch>
        </p:blipFill>
        <p:spPr>
          <a:xfrm>
            <a:off x="304800" y="751332"/>
            <a:ext cx="8534400" cy="497433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The first part represents the process of coal stripping using a dragline. It is a massive excavator with a shovel instead of a bucket. A large bulldozer helps to load the shovel. The second part illustrates the model of a strip mine. Some pit is the main part of the mine. It has two walls, one of which is a spoil bank formed due to land recovery measures. Three upper ground layers are absent in the pit. The fourth layer, which is the pits bottom is coal seam. No coal seam is below the spoil bank. New vegetation starts to grow on the fully recovered after the mining land. Trees still grow on the undisturbed land separated from the pit by a high wall. The next part of the figure is an explorer of a piece of coal from the vast coal’s pile. The last part is the photo of the process of coal drilling."/>
          <p:cNvPicPr>
            <a:picLocks noChangeAspect="1"/>
          </p:cNvPicPr>
          <p:nvPr/>
        </p:nvPicPr>
        <p:blipFill>
          <a:blip r:embed="rId3"/>
          <a:stretch>
            <a:fillRect/>
          </a:stretch>
        </p:blipFill>
        <p:spPr>
          <a:xfrm>
            <a:off x="600455" y="318516"/>
            <a:ext cx="7943088"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illustrates the process of coal stripping using a dragline. It is a massive excavator with a shovel instead of a bucket. A large bulldozer helps to load the shovel."/>
          <p:cNvPicPr>
            <a:picLocks noChangeAspect="1"/>
          </p:cNvPicPr>
          <p:nvPr/>
        </p:nvPicPr>
        <p:blipFill>
          <a:blip r:embed="rId3"/>
          <a:stretch>
            <a:fillRect/>
          </a:stretch>
        </p:blipFill>
        <p:spPr>
          <a:xfrm>
            <a:off x="701040" y="318516"/>
            <a:ext cx="7741920"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odel of a strip mine. Some pit is the main part of the mine. It has two walls, one of which is a spoil bank formed due to land recovery measures. Three upper ground layers are absent in the pit. The fourth layer, which is the pits bottom is coal seam. No coal seam is below the spoil bank. New vegetation starts to grow on the fully recovered after the mining land. Trees still grow on the undisturbed land separated from the pit by a high wall."/>
          <p:cNvPicPr>
            <a:picLocks noChangeAspect="1"/>
          </p:cNvPicPr>
          <p:nvPr/>
        </p:nvPicPr>
        <p:blipFill>
          <a:blip r:embed="rId3"/>
          <a:stretch>
            <a:fillRect/>
          </a:stretch>
        </p:blipFill>
        <p:spPr>
          <a:xfrm>
            <a:off x="304800" y="650748"/>
            <a:ext cx="8534400" cy="5175504"/>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man explores a piece of coal from the huge coal’s pile."/>
          <p:cNvPicPr>
            <a:picLocks noChangeAspect="1"/>
          </p:cNvPicPr>
          <p:nvPr/>
        </p:nvPicPr>
        <p:blipFill>
          <a:blip r:embed="rId3"/>
          <a:stretch>
            <a:fillRect/>
          </a:stretch>
        </p:blipFill>
        <p:spPr>
          <a:xfrm>
            <a:off x="304800" y="333755"/>
            <a:ext cx="8534400" cy="580948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photo of the process of coal drilling. Two men watch how the drill works."/>
          <p:cNvPicPr>
            <a:picLocks noChangeAspect="1"/>
          </p:cNvPicPr>
          <p:nvPr/>
        </p:nvPicPr>
        <p:blipFill>
          <a:blip r:embed="rId3"/>
          <a:stretch>
            <a:fillRect/>
          </a:stretch>
        </p:blipFill>
        <p:spPr>
          <a:xfrm>
            <a:off x="304800" y="333755"/>
            <a:ext cx="8534400" cy="580948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odel shows the main structural features of the nuclear power plant. There are four parts. The first one corresponds to the reactor within the containment structure, the second one is the building, where the generator is. Finally, there are power lines and cooling towers connected to the generator building. The intrinsic structure of each part is as follows. The reactor represented by a square with some control rods produces heat transferred to water flowing through the adjacent to the reactor pipes. This water delivers heat to the second structural part, where the turbine produces motion, which generator transforms into electricity. Water steam after passing the turbine condenses due to the water condenser placed in the considered structural part beneath the turbine and the generator. The electricity produced is transferred to the power lines. And cooling water from condenser goes to cooling towers. There are two pumps. One pump is between the first and the second structural part. One can stop the flow of water and steam using this pump. The second pump provides the opportunity to halt the water flow from the reactor in the first structural part."/>
          <p:cNvPicPr>
            <a:picLocks noChangeAspect="1"/>
          </p:cNvPicPr>
          <p:nvPr/>
        </p:nvPicPr>
        <p:blipFill>
          <a:blip r:embed="rId3"/>
          <a:stretch>
            <a:fillRect/>
          </a:stretch>
        </p:blipFill>
        <p:spPr>
          <a:xfrm>
            <a:off x="304800" y="1184148"/>
            <a:ext cx="8534400" cy="410870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aerial photo of the nuclear power plant on the coast of some sea or the ocean. One can observe big parts of the whole structure and the highway nearby."/>
          <p:cNvPicPr>
            <a:picLocks noChangeAspect="1"/>
          </p:cNvPicPr>
          <p:nvPr/>
        </p:nvPicPr>
        <p:blipFill>
          <a:blip r:embed="rId3"/>
          <a:stretch>
            <a:fillRect/>
          </a:stretch>
        </p:blipFill>
        <p:spPr>
          <a:xfrm>
            <a:off x="1011935" y="318516"/>
            <a:ext cx="7120128"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 shows a geothermal power plant placed in New Zealand."/>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emonstrates the formation of oil reservoirs. Initially, oil resides in the source rock. At the temperature of 100 degrees Celsius the source rock enters the oil window; oil generation begins; oil starts to seep up. Beneath the source rock, there is basement plate that has old faults. Tectonic stress causes a fault to slip and overlying beds to fold. Faulting causes fracturing; a migration pathway develops. Oil migrates up. Oil rises to float above groundwater. Gas floats above the oil. Oil and gas accumulate to form a reverse in the trap. Hydrocarbons fill pore space in the reservoir rock. A pump extracts oil from holes (oil well) drilled into the reserve. The extracted oil is placed in the temporary storage; then it will be transported."/>
          <p:cNvPicPr>
            <a:picLocks noChangeAspect="1"/>
          </p:cNvPicPr>
          <p:nvPr/>
        </p:nvPicPr>
        <p:blipFill>
          <a:blip r:embed="rId3"/>
          <a:stretch>
            <a:fillRect/>
          </a:stretch>
        </p:blipFill>
        <p:spPr>
          <a:xfrm>
            <a:off x="2767583" y="321609"/>
            <a:ext cx="3608832" cy="583378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diagram tells how a geothermal power plant works. The rain is a source of cold water absorbed by the ground. This water gets hot deep in the earth’s crust due to close magma’s presence. One can pump hot groundwater due to fractures in the crust. Hot water rises in a well and turns to steam. Then this steam turns turbines to generate electricity. "/>
          <p:cNvPicPr>
            <a:picLocks noChangeAspect="1"/>
          </p:cNvPicPr>
          <p:nvPr/>
        </p:nvPicPr>
        <p:blipFill>
          <a:blip r:embed="rId3"/>
          <a:stretch>
            <a:fillRect/>
          </a:stretch>
        </p:blipFill>
        <p:spPr>
          <a:xfrm>
            <a:off x="847344" y="318516"/>
            <a:ext cx="7449312" cy="58399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photo of the geothermal power plant in New Zealand. There are no generators, but a lot of pipes are there. Many steam pipes produce white clouds of hot steam."/>
          <p:cNvPicPr>
            <a:picLocks noChangeAspect="1"/>
          </p:cNvPicPr>
          <p:nvPr/>
        </p:nvPicPr>
        <p:blipFill>
          <a:blip r:embed="rId3"/>
          <a:stretch>
            <a:fillRect/>
          </a:stretch>
        </p:blipFill>
        <p:spPr>
          <a:xfrm>
            <a:off x="457200" y="318516"/>
            <a:ext cx="822960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huge dam separates two parts of the river. There is a city on the riverbank. Huge mountains are the background of the photo."/>
          <p:cNvPicPr>
            <a:picLocks noChangeAspect="1"/>
          </p:cNvPicPr>
          <p:nvPr/>
        </p:nvPicPr>
        <p:blipFill>
          <a:blip r:embed="rId3"/>
          <a:stretch>
            <a:fillRect/>
          </a:stretch>
        </p:blipFill>
        <p:spPr>
          <a:xfrm>
            <a:off x="304800" y="291083"/>
            <a:ext cx="8534400" cy="589483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ome up-to-date wind towers in the green field. Each of their turbines consists of three equal blades."/>
          <p:cNvPicPr>
            <a:picLocks noChangeAspect="1"/>
          </p:cNvPicPr>
          <p:nvPr/>
        </p:nvPicPr>
        <p:blipFill>
          <a:blip r:embed="rId3"/>
          <a:stretch>
            <a:fillRect/>
          </a:stretch>
        </p:blipFill>
        <p:spPr>
          <a:xfrm>
            <a:off x="304800" y="297179"/>
            <a:ext cx="8534400" cy="588264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nsiderable amount of the solar power plants is in the field. Each of them consists of many small square elements called solar cells. There is a diagram showing the main principles of work of these plants. The sun shines on each element producing the current which turns on the bulb connected to the element by wires. Light is the reason the current is generated in such a cell."/>
          <p:cNvPicPr>
            <a:picLocks noChangeAspect="1"/>
          </p:cNvPicPr>
          <p:nvPr/>
        </p:nvPicPr>
        <p:blipFill>
          <a:blip r:embed="rId3"/>
          <a:stretch>
            <a:fillRect/>
          </a:stretch>
        </p:blipFill>
        <p:spPr>
          <a:xfrm>
            <a:off x="304800" y="1025651"/>
            <a:ext cx="8534400" cy="4425696"/>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hydrogen fuel cell. O 2 molecules flow into the tube containing cathode and H 2 molecules flow into the tube containing anode. Both cathode and anode are placed into the water with electrolyte. Bubbles rise from these tubes. The current flows through the bulb connected to the anode and the cathode."/>
          <p:cNvPicPr>
            <a:picLocks noChangeAspect="1"/>
          </p:cNvPicPr>
          <p:nvPr/>
        </p:nvPicPr>
        <p:blipFill>
          <a:blip r:embed="rId3"/>
          <a:stretch>
            <a:fillRect/>
          </a:stretch>
        </p:blipFill>
        <p:spPr>
          <a:xfrm>
            <a:off x="1691639" y="318516"/>
            <a:ext cx="5760720"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is the xy plot showing the price of the oil. Price per barrel (in U.S. dollars) is measured on the y axis from 0 to 160 and time is measured on the x axis from 1880 year to 2020 year. The graph is a wavy irregularly curved line starting from 1880 year and about 21 dollars and ending at about 2015 year and 45 dollars. There are four appreciable maximums. The first one corresponding to about 1895 year is about 39 dollars. The second one corresponding to 1920 year is about 38 dollars. Then the oil’s price was about 105 dollars in 1980 and finally the absolute maximum is about 150 dollars in about 2008. The absolute minimum corresponding to about 1972 is about 5 dollars. Part b represents the comparison of the production of oil nowadays, of bronze in Bronze Age in the Near East, and of iron in Iron Age in the Near East. Their peaks are almost of the same height, but time distribution of production is wider in the case of bronze and iron. Also, there is the xy plot in part b. This plot illustrates the contribution of different countries in oil production. It also includes the prediction of how much oil will be produced. Additionally, the distribution of extraction of various kinds of oil is shown. Each distribution looks like an outline of a hat. The starting point of each distribution is 1930; the ending point is 2050. One may observe that all the peaks of these distributions correspond to the period from 1970 year to about 2015 year. Through all the years the USA’s contribution was less than about 3 percent, Europe’s contribution was less than about 4 percent, Russian contribution was less than about 8 percent, and Middle East’s contribution was less than about 23 percent. Different types of extracted oil are; heavy, deep water, polar and natural gas liquids. It is shown that deep-water oil will be replaced with other types of oil, even with polar oil. But the prediction is that finally people will produce only heavy oil and natural gas liquids."/>
          <p:cNvPicPr>
            <a:picLocks noChangeAspect="1"/>
          </p:cNvPicPr>
          <p:nvPr/>
        </p:nvPicPr>
        <p:blipFill>
          <a:blip r:embed="rId3"/>
          <a:stretch>
            <a:fillRect/>
          </a:stretch>
        </p:blipFill>
        <p:spPr>
          <a:xfrm>
            <a:off x="2554223" y="319292"/>
            <a:ext cx="4035552" cy="583841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xy plot showing the price of the oil. Price per barrel (in U.S. dollars) is measured on the y axis from 0 to 160 and time is measured on the x axis from 1880 year to 2020 year. The graph is a wavy irregularly curved line starting from 1880 year and about 21 dollars and ending at about 2015 year and 45 dollars. There are four appreciable maximums. The first one corresponding to about 1895 year is about 39 dollars. The second one corresponding to 1920 year is about 38 dollars. Then the oil’s price was about 105 dollars in 1980 and finally the absolute maximum is about 150 dollars in about 2008. The absolute minimum corresponding to about 1972 is about 5 dollars."/>
          <p:cNvPicPr>
            <a:picLocks noChangeAspect="1"/>
          </p:cNvPicPr>
          <p:nvPr/>
        </p:nvPicPr>
        <p:blipFill>
          <a:blip r:embed="rId3"/>
          <a:stretch>
            <a:fillRect/>
          </a:stretch>
        </p:blipFill>
        <p:spPr>
          <a:xfrm>
            <a:off x="304800" y="571500"/>
            <a:ext cx="8534400" cy="5334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comparison of the production of oil nowadays, of bronze in Bronze Age in the Near East, and of iron in Iron Age in the Near East. Their peaks are almost of the same height, but time distribution of production is wider in the case of bronze and iron. Also, there is the xy plot in part b. This plot illustrates the contribution of different countries in oil production. It also includes the prediction of how much oil will be produced. Additionally, the distribution of extraction of various kinds of oil is shown. Each distribution looks like an outline of a hat. The starting point of each distribution is 1930; the ending point is 2050. One may observe that all the peaks of these distributions correspond to the period from 1970 year to about 2015 year. Through all the years the USA’s contribution was less than about 3 percent, Europe’s contribution was less than about 4 percent, Russian contribution was less than about 8 percent, and Middle East’s contribution was less than about 23 percent. Different types of extracted oil are; heavy, deep-water, polar and natural gas liquids. It is shown that deep-water oil will be replaced with other types of oil, even with polar oil. But the prediction is that finally people will produce only heavy oil and natural gas liquids."/>
          <p:cNvPicPr>
            <a:picLocks noChangeAspect="1"/>
          </p:cNvPicPr>
          <p:nvPr/>
        </p:nvPicPr>
        <p:blipFill>
          <a:blip r:embed="rId3"/>
          <a:stretch>
            <a:fillRect/>
          </a:stretch>
        </p:blipFill>
        <p:spPr>
          <a:xfrm>
            <a:off x="972311" y="318516"/>
            <a:ext cx="7199376"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two tankers in the sea and an oil spill around them. One may observe different colors of the oil spill due to interference. "/>
          <p:cNvPicPr>
            <a:picLocks noChangeAspect="1"/>
          </p:cNvPicPr>
          <p:nvPr/>
        </p:nvPicPr>
        <p:blipFill>
          <a:blip r:embed="rId3"/>
          <a:stretch>
            <a:fillRect/>
          </a:stretch>
        </p:blipFill>
        <p:spPr>
          <a:xfrm>
            <a:off x="609600" y="318516"/>
            <a:ext cx="7924800" cy="58399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types of oil and gas traps. The first one called anticline trap forms due to rock layers bending such that they are in the shapes of arches. The reservoir rock layer formed between the source rock layer and the seal rock layer pushes oil and gas upwards, where they find impermeable seal rock. An oil well may be built on the seal rock layer to extract oil and gas. The next oil and gas trap called fault trap forms between the reservoir rock layer, the seal rock layer, and the impermeable boundary between two rock plates. The failure occurs due to the sliding of two plates. The third oil and gas trap is a salt-dome trap. Some salt bulb forms in the earth’s crust. It bends and deforms all the surrounding rock layers. Faults occur in the layer above the salt. There are oil and gas to the right and the left of the bulb, adjacent to it. The last oil and gas trap is called stratigraphic trap. Imagine many regular rock layers disturbed by a wedge-shaped layer forced into the initial layers between two of them. These two are the source rock layer and the seal rock layer. The reservoir rock is between them. It pushes oil and gas to the edge of the wedge, called stratigraphic pinch-out. "/>
          <p:cNvPicPr>
            <a:picLocks noChangeAspect="1"/>
          </p:cNvPicPr>
          <p:nvPr/>
        </p:nvPicPr>
        <p:blipFill>
          <a:blip r:embed="rId3"/>
          <a:stretch>
            <a:fillRect/>
          </a:stretch>
        </p:blipFill>
        <p:spPr>
          <a:xfrm>
            <a:off x="487679" y="318516"/>
            <a:ext cx="8168640" cy="583996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in special suits try to clean the shore from the oil. They use shovels, buckets, and special bags."/>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fireboats extinguishing the burning rig before the rig sank."/>
          <p:cNvPicPr>
            <a:picLocks noChangeAspect="1"/>
          </p:cNvPicPr>
          <p:nvPr/>
        </p:nvPicPr>
        <p:blipFill>
          <a:blip r:embed="rId3"/>
          <a:stretch>
            <a:fillRect/>
          </a:stretch>
        </p:blipFill>
        <p:spPr>
          <a:xfrm>
            <a:off x="509015" y="318516"/>
            <a:ext cx="8125968" cy="58399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atellite image of the oil slick in the Gulf of Mexico, southeast of the Mississippi delta is shown."/>
          <p:cNvPicPr>
            <a:picLocks noChangeAspect="1"/>
          </p:cNvPicPr>
          <p:nvPr/>
        </p:nvPicPr>
        <p:blipFill>
          <a:blip r:embed="rId3"/>
          <a:stretch>
            <a:fillRect/>
          </a:stretch>
        </p:blipFill>
        <p:spPr>
          <a:xfrm>
            <a:off x="826008" y="318516"/>
            <a:ext cx="7491984"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beautiful jewelry gold bracelets. Also, there is a piece of quartz with a golden vein in it."/>
          <p:cNvPicPr>
            <a:picLocks noChangeAspect="1"/>
          </p:cNvPicPr>
          <p:nvPr/>
        </p:nvPicPr>
        <p:blipFill>
          <a:blip r:embed="rId3"/>
          <a:stretch>
            <a:fillRect/>
          </a:stretch>
        </p:blipFill>
        <p:spPr>
          <a:xfrm>
            <a:off x="557784" y="318516"/>
            <a:ext cx="8028432" cy="583996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n the first part, there are different pieces of black cubes of ore amongst the other irregularly shaped pieces. All these samples are in some whole piece of rock. The second part illustrates the green piece of ore. There are sophisticated patterns on it. Most of them are irregularly shaped circles and rounds."/>
          <p:cNvPicPr>
            <a:picLocks noChangeAspect="1"/>
          </p:cNvPicPr>
          <p:nvPr/>
        </p:nvPicPr>
        <p:blipFill>
          <a:blip r:embed="rId3"/>
          <a:stretch>
            <a:fillRect/>
          </a:stretch>
        </p:blipFill>
        <p:spPr>
          <a:xfrm>
            <a:off x="304800" y="1766316"/>
            <a:ext cx="8534400" cy="29443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different pieces of black cubes of ore amongst the other irregularly shaped pieces. All these samples are in some whole piece of rock."/>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green piece of ore. There are sophisticated patterns on it. Most of them are irregularly shaped circles and rounds."/>
          <p:cNvPicPr>
            <a:picLocks noChangeAspect="1"/>
          </p:cNvPicPr>
          <p:nvPr/>
        </p:nvPicPr>
        <p:blipFill>
          <a:blip r:embed="rId3"/>
          <a:stretch>
            <a:fillRect/>
          </a:stretch>
        </p:blipFill>
        <p:spPr>
          <a:xfrm>
            <a:off x="304800" y="580644"/>
            <a:ext cx="8534400" cy="531571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erupting volcano. There is a kind of magmatic reservoir beneath the volcano. Many particles are dissolved in the magma. Due to temperature decrease sulfides solidify, which leads to forming sulfide ore."/>
          <p:cNvPicPr>
            <a:picLocks noChangeAspect="1"/>
          </p:cNvPicPr>
          <p:nvPr/>
        </p:nvPicPr>
        <p:blipFill>
          <a:blip r:embed="rId3"/>
          <a:stretch>
            <a:fillRect/>
          </a:stretch>
        </p:blipFill>
        <p:spPr>
          <a:xfrm>
            <a:off x="1645920" y="318516"/>
            <a:ext cx="5852160"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 clouds are above a volcano. It’s rainy. Dropping water infiltrates into the ground. Then the flows of this water get to some magmatic reservoir below the volcano and start to circulate, which lead to the formation of Ore particles."/>
          <p:cNvPicPr>
            <a:picLocks noChangeAspect="1"/>
          </p:cNvPicPr>
          <p:nvPr/>
        </p:nvPicPr>
        <p:blipFill>
          <a:blip r:embed="rId3"/>
          <a:stretch>
            <a:fillRect/>
          </a:stretch>
        </p:blipFill>
        <p:spPr>
          <a:xfrm>
            <a:off x="1356360" y="318516"/>
            <a:ext cx="6431280" cy="583996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process of minerals formation on the bottom of the ocean. Black sulfide mineral Ore cloud erupts from the chimney, which looks like a small volcano on the bottom of the ocean. Particles precipitate nearby the chimney forming apron of sulfide minerals on the surface of pillow basalt covering the bottom of the ocean."/>
          <p:cNvPicPr>
            <a:picLocks noChangeAspect="1"/>
          </p:cNvPicPr>
          <p:nvPr/>
        </p:nvPicPr>
        <p:blipFill>
          <a:blip r:embed="rId3"/>
          <a:stretch>
            <a:fillRect/>
          </a:stretch>
        </p:blipFill>
        <p:spPr>
          <a:xfrm>
            <a:off x="2554223" y="318516"/>
            <a:ext cx="4035552"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oil and gas trap called anticline trap forms due to rock layers bending such that they are in the shapes of arches. The reservoir rock layer formed between the source rock layer and the seal rock layer pushes oil and gas upwards, where they find impermeable seal rock. An oil well may be built on the seal rock layer to extract oil and gas."/>
          <p:cNvPicPr>
            <a:picLocks noChangeAspect="1"/>
          </p:cNvPicPr>
          <p:nvPr/>
        </p:nvPicPr>
        <p:blipFill>
          <a:blip r:embed="rId3"/>
          <a:stretch>
            <a:fillRect/>
          </a:stretch>
        </p:blipFill>
        <p:spPr>
          <a:xfrm>
            <a:off x="304800" y="473964"/>
            <a:ext cx="8534400" cy="5529072"/>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many layers of rock. They are taking turns dark gray and red layers of different width less than the radii of a dollar coin. Dark gray layers are magnetite layers, and red layers are Jasper layers."/>
          <p:cNvPicPr>
            <a:picLocks noChangeAspect="1"/>
          </p:cNvPicPr>
          <p:nvPr/>
        </p:nvPicPr>
        <p:blipFill>
          <a:blip r:embed="rId3"/>
          <a:stretch>
            <a:fillRect/>
          </a:stretch>
        </p:blipFill>
        <p:spPr>
          <a:xfrm>
            <a:off x="304800" y="309372"/>
            <a:ext cx="8534400" cy="5858256"/>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river has a high bank and a low bank. The high bank is a rock. One could observe bare Ore veins in the upper rock layers of the high bank. Sometimes blocks of Ore fall in the river and break up. The river flow washes these blocks. As a result, metallic grains are sorted by river current such that the biggest ones are upstream."/>
          <p:cNvPicPr>
            <a:picLocks noChangeAspect="1"/>
          </p:cNvPicPr>
          <p:nvPr/>
        </p:nvPicPr>
        <p:blipFill>
          <a:blip r:embed="rId3"/>
          <a:stretch>
            <a:fillRect/>
          </a:stretch>
        </p:blipFill>
        <p:spPr>
          <a:xfrm>
            <a:off x="1024128" y="318516"/>
            <a:ext cx="7095744" cy="583996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structure of the Ore body and the system tunnels leading to its underground part. The whole Ore structure looks like a mushroom without a cap. There are mountains on the surface of the ground. One of the mountains is the outcrop of the Ore body. It corresponds to an area where the cap of the mushroom connects to the mushroom’s stipe. The hoist is situated near this mountain and provides the entrance to the shaft leading to the system of tunnels surrounding the subsurface Ore body. One may observe a factory not far from the hoist."/>
          <p:cNvPicPr>
            <a:picLocks noChangeAspect="1"/>
          </p:cNvPicPr>
          <p:nvPr/>
        </p:nvPicPr>
        <p:blipFill>
          <a:blip r:embed="rId3"/>
          <a:stretch>
            <a:fillRect/>
          </a:stretch>
        </p:blipFill>
        <p:spPr>
          <a:xfrm>
            <a:off x="2133600" y="318516"/>
            <a:ext cx="4876800" cy="5839968"/>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bulldozers and an excavator in the open pit mine. The wall consists of steps like stairs. Such a construction provides wall stability."/>
          <p:cNvPicPr>
            <a:picLocks noChangeAspect="1"/>
          </p:cNvPicPr>
          <p:nvPr/>
        </p:nvPicPr>
        <p:blipFill>
          <a:blip r:embed="rId3"/>
          <a:stretch>
            <a:fillRect/>
          </a:stretch>
        </p:blipFill>
        <p:spPr>
          <a:xfrm>
            <a:off x="950976" y="318516"/>
            <a:ext cx="7242048" cy="583996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Bingham Copper Mine, Utah. The gray patch southwest of Salt Lake City, is the largest open-pit mine in the world. Over 17 million tons of copper have been extracted from ore formed when hydrothermal fluids circulated through Cenozoic igneous rock. Zoom in from 20 km to see the pit and tailings pile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how the stone blocks production works. People cut the rock in huge pieces using different machines and instruments. The pre-produced blocks are so big that more than approximately 50 people may stand on one of the blocks at a time."/>
          <p:cNvPicPr>
            <a:picLocks noChangeAspect="1"/>
          </p:cNvPicPr>
          <p:nvPr/>
        </p:nvPicPr>
        <p:blipFill>
          <a:blip r:embed="rId3"/>
          <a:stretch>
            <a:fillRect/>
          </a:stretch>
        </p:blipFill>
        <p:spPr>
          <a:xfrm>
            <a:off x="304800" y="309372"/>
            <a:ext cx="8534400" cy="585825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ne sheets produced from the stone blocks are ready for the further cutting. A worker measures the sheet. Its surface is already marked in some places."/>
          <p:cNvPicPr>
            <a:picLocks noChangeAspect="1"/>
          </p:cNvPicPr>
          <p:nvPr/>
        </p:nvPicPr>
        <p:blipFill>
          <a:blip r:embed="rId3"/>
          <a:stretch>
            <a:fillRect/>
          </a:stretch>
        </p:blipFill>
        <p:spPr>
          <a:xfrm>
            <a:off x="304800" y="309372"/>
            <a:ext cx="8534400" cy="585825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quarry looks like an open pit. One may observe steps, a bulldozer and many piles of crushed stones."/>
          <p:cNvPicPr>
            <a:picLocks noChangeAspect="1"/>
          </p:cNvPicPr>
          <p:nvPr/>
        </p:nvPicPr>
        <p:blipFill>
          <a:blip r:embed="rId3"/>
          <a:stretch>
            <a:fillRect/>
          </a:stretch>
        </p:blipFill>
        <p:spPr>
          <a:xfrm>
            <a:off x="304800" y="309372"/>
            <a:ext cx="8534400" cy="5858256"/>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represents yearly per capita usage of geologic materials (USA). The table consists of two columns. The first column represents material and the second column represents weight used. Weight is measured in kilograms, 1 kilogram equals to 2.205 pounds. From the table we can see that the most used material is stone, it’s weight used is 4100 kilograms. 3860 kilograms of sand and gravel, 3050 kilograms of petroleum, 2650 kilograms of coal, 1900 kilograms of natural gas, 550 kilograms of iron and steel, 360 kilograms of cement, 220 kilograms of clay, 200 kilograms of salt, 140 kilograms of phosphate, 25 kilograms of aluminum, 10 kilograms of copper, 6 kilograms of lead, 5 kilograms of zinc were used."/>
          <p:cNvPicPr>
            <a:picLocks noChangeAspect="1"/>
          </p:cNvPicPr>
          <p:nvPr/>
        </p:nvPicPr>
        <p:blipFill>
          <a:blip r:embed="rId3"/>
          <a:stretch>
            <a:fillRect/>
          </a:stretch>
        </p:blipFill>
        <p:spPr>
          <a:xfrm>
            <a:off x="1331976" y="318516"/>
            <a:ext cx="6480048" cy="583996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represents expected lifetimes of currently known ore resources (in years). The table consists of three columns. The first column represents metal, the second column represents world resources and the second column represents U.S. resources. From the first row we can see that the expected lifetime of the world resources of Iron is 120 years and U.S. resources are 40 years. The expected lifetime of the resources of aluminum is 330 and -2 years accordingly. Resources of copper will last for 65 and 40 years accordingly. Resources of lead will last for 50 and 25 years accordingly. Resources of zinc will last for 30 and 25 years accordingly. Resources of gold will last for 30 and 20 years accordingly. Resources of platinum will last for 45 and -1 years accordingly. Resources of nickel will last for 75 and less than 1 year accordingly. Resources of cobalt will last for 50 and less than 1 year accordingly. Resources of manganese will last for 70 and 0 years accordingly. Resources of chromium will last for 75 and 0 years accordingly."/>
          <p:cNvPicPr>
            <a:picLocks noChangeAspect="1"/>
          </p:cNvPicPr>
          <p:nvPr/>
        </p:nvPicPr>
        <p:blipFill>
          <a:blip r:embed="rId3"/>
          <a:stretch>
            <a:fillRect/>
          </a:stretch>
        </p:blipFill>
        <p:spPr>
          <a:xfrm>
            <a:off x="621791" y="318516"/>
            <a:ext cx="7900416" cy="58399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oil and gas trap called fault trap. It forms between the reservoir rock layer, the seal rock layer, and the impermeable boundary between two rock plates. The fault occurs due to the sliding of two plates."/>
          <p:cNvPicPr>
            <a:picLocks noChangeAspect="1"/>
          </p:cNvPicPr>
          <p:nvPr/>
        </p:nvPicPr>
        <p:blipFill>
          <a:blip r:embed="rId3"/>
          <a:stretch>
            <a:fillRect/>
          </a:stretch>
        </p:blipFill>
        <p:spPr>
          <a:xfrm>
            <a:off x="914400" y="318516"/>
            <a:ext cx="7315200"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water in the mine’s runoff is yellowish orange. Much of the color comes from bacteria and archaea living in the water. The runoff looks like a shallow river. No vegetation is in this water."/>
          <p:cNvPicPr>
            <a:picLocks noChangeAspect="1"/>
          </p:cNvPicPr>
          <p:nvPr/>
        </p:nvPicPr>
        <p:blipFill>
          <a:blip r:embed="rId3"/>
          <a:stretch>
            <a:fillRect/>
          </a:stretch>
        </p:blipFill>
        <p:spPr>
          <a:xfrm>
            <a:off x="993647" y="318516"/>
            <a:ext cx="7156704" cy="5839968"/>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se are huge territories of wastelands formed due to a nickel smelter. One may observe people looking at the wastelands, sparse vegetation near the borders of the wastelands, and tailings pile. The highest tower of the nickel smelter called the “super stack” is 380 meters or 1 270 feet high."/>
          <p:cNvPicPr>
            <a:picLocks noChangeAspect="1"/>
          </p:cNvPicPr>
          <p:nvPr/>
        </p:nvPicPr>
        <p:blipFill>
          <a:blip r:embed="rId3"/>
          <a:stretch>
            <a:fillRect/>
          </a:stretch>
        </p:blipFill>
        <p:spPr>
          <a:xfrm>
            <a:off x="304800" y="751332"/>
            <a:ext cx="8534400" cy="497433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oil and gas trap is a salt-dome trap. Some sault bulb forms in the earth’s crust. It bends and deforms all the surrounding rock layers. Faults occur in the layer above the salt. There are oil and gas to the right and the left of the bulb, adjacent to it."/>
          <p:cNvPicPr>
            <a:picLocks noChangeAspect="1"/>
          </p:cNvPicPr>
          <p:nvPr/>
        </p:nvPicPr>
        <p:blipFill>
          <a:blip r:embed="rId3"/>
          <a:stretch>
            <a:fillRect/>
          </a:stretch>
        </p:blipFill>
        <p:spPr>
          <a:xfrm>
            <a:off x="304800" y="443483"/>
            <a:ext cx="8534400" cy="559003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141</TotalTime>
  <Words>3061</Words>
  <Application>Microsoft Office PowerPoint</Application>
  <PresentationFormat>On-screen Show (4:3)</PresentationFormat>
  <Paragraphs>235</Paragraphs>
  <Slides>81</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44</cp:revision>
  <dcterms:created xsi:type="dcterms:W3CDTF">2016-01-14T06:40:28Z</dcterms:created>
  <dcterms:modified xsi:type="dcterms:W3CDTF">2016-04-14T22:46:20Z</dcterms:modified>
  <cp:category/>
</cp:coreProperties>
</file>