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68"/>
  </p:notesMasterIdLst>
  <p:sldIdLst>
    <p:sldId id="258" r:id="rId2"/>
    <p:sldId id="317" r:id="rId3"/>
    <p:sldId id="259" r:id="rId4"/>
    <p:sldId id="260" r:id="rId5"/>
    <p:sldId id="261" r:id="rId6"/>
    <p:sldId id="262" r:id="rId7"/>
    <p:sldId id="263" r:id="rId8"/>
    <p:sldId id="264" r:id="rId9"/>
    <p:sldId id="265" r:id="rId10"/>
    <p:sldId id="323" r:id="rId11"/>
    <p:sldId id="266" r:id="rId12"/>
    <p:sldId id="267" r:id="rId13"/>
    <p:sldId id="268" r:id="rId14"/>
    <p:sldId id="269" r:id="rId15"/>
    <p:sldId id="270" r:id="rId16"/>
    <p:sldId id="318" r:id="rId17"/>
    <p:sldId id="319" r:id="rId18"/>
    <p:sldId id="271" r:id="rId19"/>
    <p:sldId id="272" r:id="rId20"/>
    <p:sldId id="273" r:id="rId21"/>
    <p:sldId id="274" r:id="rId22"/>
    <p:sldId id="275" r:id="rId23"/>
    <p:sldId id="320" r:id="rId24"/>
    <p:sldId id="276" r:id="rId25"/>
    <p:sldId id="277" r:id="rId26"/>
    <p:sldId id="278" r:id="rId27"/>
    <p:sldId id="279" r:id="rId28"/>
    <p:sldId id="314" r:id="rId29"/>
    <p:sldId id="315" r:id="rId30"/>
    <p:sldId id="316" r:id="rId31"/>
    <p:sldId id="280" r:id="rId32"/>
    <p:sldId id="281" r:id="rId33"/>
    <p:sldId id="282" r:id="rId34"/>
    <p:sldId id="321" r:id="rId35"/>
    <p:sldId id="283" r:id="rId36"/>
    <p:sldId id="284" r:id="rId37"/>
    <p:sldId id="285" r:id="rId38"/>
    <p:sldId id="286" r:id="rId39"/>
    <p:sldId id="287" r:id="rId40"/>
    <p:sldId id="288" r:id="rId41"/>
    <p:sldId id="289" r:id="rId42"/>
    <p:sldId id="290" r:id="rId43"/>
    <p:sldId id="322"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104" d="100"/>
          <a:sy n="104" d="100"/>
        </p:scale>
        <p:origin x="5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17378083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3430593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13.2d </a:t>
            </a:r>
            <a:r>
              <a:rPr lang="en-US" dirty="0" smtClean="0"/>
              <a:t> The process and consequences of slow mass movements (creep and </a:t>
            </a:r>
            <a:r>
              <a:rPr lang="en-US" dirty="0" err="1" smtClean="0"/>
              <a:t>solifluction</a:t>
            </a:r>
            <a:r>
              <a:rPr lang="en-US" dirty="0" smtClean="0"/>
              <a:t>).</a:t>
            </a:r>
          </a:p>
          <a:p>
            <a:r>
              <a:rPr lang="en-US" dirty="0" smtClean="0"/>
              <a:t>(</a:t>
            </a:r>
            <a:r>
              <a:rPr lang="en-US" dirty="0" err="1" smtClean="0"/>
              <a:t>d</a:t>
            </a:r>
            <a:r>
              <a:rPr lang="en-US" dirty="0" smtClean="0"/>
              <a:t>) </a:t>
            </a:r>
            <a:r>
              <a:rPr lang="en-US" dirty="0" err="1" smtClean="0"/>
              <a:t>Solifluction</a:t>
            </a:r>
            <a:r>
              <a:rPr lang="en-US" dirty="0" smtClean="0"/>
              <a:t> on a </a:t>
            </a:r>
            <a:r>
              <a:rPr lang="en-US" dirty="0" err="1" smtClean="0"/>
              <a:t>hillslope</a:t>
            </a:r>
            <a:r>
              <a:rPr lang="en-US" dirty="0" smtClean="0"/>
              <a:t> in the tundra.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2761951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13.3 </a:t>
            </a:r>
            <a:r>
              <a:rPr lang="en-US" dirty="0" smtClean="0"/>
              <a:t> The process of slumping on a </a:t>
            </a:r>
            <a:r>
              <a:rPr lang="en-US" dirty="0" err="1" smtClean="0"/>
              <a:t>hillslope</a:t>
            </a:r>
            <a:r>
              <a:rPr lang="en-US" dirty="0" smtClean="0"/>
              <a:t>. Note the scarps that form at the head of the slump.</a:t>
            </a:r>
          </a:p>
          <a:p>
            <a:r>
              <a:rPr lang="en-US" dirty="0" smtClean="0"/>
              <a:t>(a) A head scarp on the </a:t>
            </a:r>
            <a:r>
              <a:rPr lang="en-US" dirty="0" err="1" smtClean="0"/>
              <a:t>hillslope</a:t>
            </a:r>
            <a:r>
              <a:rPr lang="en-US" dirty="0" smtClean="0"/>
              <a:t>. (</a:t>
            </a:r>
            <a:r>
              <a:rPr lang="en-US" dirty="0" err="1" smtClean="0"/>
              <a:t>b</a:t>
            </a:r>
            <a:r>
              <a:rPr lang="en-US" dirty="0" smtClean="0"/>
              <a:t>) Cross section of a slump. (</a:t>
            </a:r>
            <a:r>
              <a:rPr lang="en-US" dirty="0" err="1" smtClean="0"/>
              <a:t>c</a:t>
            </a:r>
            <a:r>
              <a:rPr lang="en-US" dirty="0" smtClean="0"/>
              <a:t>) Slumping dumped sediment into this river in Costa Rica. (</a:t>
            </a:r>
            <a:r>
              <a:rPr lang="en-US" dirty="0" err="1" smtClean="0"/>
              <a:t>d</a:t>
            </a:r>
            <a:r>
              <a:rPr lang="en-US" dirty="0" smtClean="0"/>
              <a:t>) A slump beginning to form along a highway in Utah.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2480211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13.3a </a:t>
            </a:r>
            <a:r>
              <a:rPr lang="en-US" dirty="0" smtClean="0"/>
              <a:t> The process of slumping on a </a:t>
            </a:r>
            <a:r>
              <a:rPr lang="en-US" dirty="0" err="1" smtClean="0"/>
              <a:t>hillslope</a:t>
            </a:r>
            <a:r>
              <a:rPr lang="en-US" dirty="0" smtClean="0"/>
              <a:t>. Note the scarps that form at the head of the slump.</a:t>
            </a:r>
          </a:p>
          <a:p>
            <a:r>
              <a:rPr lang="en-US" dirty="0" smtClean="0"/>
              <a:t>(a) A head scarp on the </a:t>
            </a:r>
            <a:r>
              <a:rPr lang="en-US" dirty="0" err="1" smtClean="0"/>
              <a:t>hillslope</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1374527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13.3b </a:t>
            </a:r>
            <a:r>
              <a:rPr lang="en-US" dirty="0" smtClean="0"/>
              <a:t> The process of slumping on a </a:t>
            </a:r>
            <a:r>
              <a:rPr lang="en-US" dirty="0" err="1" smtClean="0"/>
              <a:t>hillslope</a:t>
            </a:r>
            <a:r>
              <a:rPr lang="en-US" dirty="0" smtClean="0"/>
              <a:t>. Note the scarps that form at the head of the slump.</a:t>
            </a:r>
          </a:p>
          <a:p>
            <a:r>
              <a:rPr lang="en-US" dirty="0" smtClean="0"/>
              <a:t>(</a:t>
            </a:r>
            <a:r>
              <a:rPr lang="en-US" dirty="0" err="1" smtClean="0"/>
              <a:t>b</a:t>
            </a:r>
            <a:r>
              <a:rPr lang="en-US" dirty="0" smtClean="0"/>
              <a:t>) Cross section of a slump.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375531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13.3c </a:t>
            </a:r>
            <a:r>
              <a:rPr lang="en-US" dirty="0" smtClean="0"/>
              <a:t> The process of slumping on a </a:t>
            </a:r>
            <a:r>
              <a:rPr lang="en-US" dirty="0" err="1" smtClean="0"/>
              <a:t>hillslope</a:t>
            </a:r>
            <a:r>
              <a:rPr lang="en-US" dirty="0" smtClean="0"/>
              <a:t>. Note the scarps that form at the head of the slump.</a:t>
            </a:r>
          </a:p>
          <a:p>
            <a:r>
              <a:rPr lang="en-US" dirty="0" smtClean="0"/>
              <a:t>(</a:t>
            </a:r>
            <a:r>
              <a:rPr lang="en-US" dirty="0" err="1" smtClean="0"/>
              <a:t>c</a:t>
            </a:r>
            <a:r>
              <a:rPr lang="en-US" dirty="0" smtClean="0"/>
              <a:t>) Slumping dumped sediment into this river in Costa Rica.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3729067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13.3d </a:t>
            </a:r>
            <a:r>
              <a:rPr lang="en-US" dirty="0" smtClean="0"/>
              <a:t> The process of slumping on a </a:t>
            </a:r>
            <a:r>
              <a:rPr lang="en-US" dirty="0" err="1" smtClean="0"/>
              <a:t>hillslope</a:t>
            </a:r>
            <a:r>
              <a:rPr lang="en-US" dirty="0" smtClean="0"/>
              <a:t>. Note the scarps that form at the head of the slump.</a:t>
            </a:r>
          </a:p>
          <a:p>
            <a:r>
              <a:rPr lang="en-US" dirty="0" smtClean="0"/>
              <a:t>(</a:t>
            </a:r>
            <a:r>
              <a:rPr lang="en-US" dirty="0" err="1" smtClean="0"/>
              <a:t>d</a:t>
            </a:r>
            <a:r>
              <a:rPr lang="en-US" dirty="0" smtClean="0"/>
              <a:t>) A slump beginning to form along a highway in Utah.</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2260212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SLUMPS NEAR SAN FRANCISCO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2164347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SLUMPS NEAR SAN FRANCISCO</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1970524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13.4</a:t>
            </a:r>
            <a:r>
              <a:rPr lang="en-US" dirty="0" smtClean="0"/>
              <a:t>  Examples of mudflows and lahars.</a:t>
            </a:r>
          </a:p>
          <a:p>
            <a:r>
              <a:rPr lang="en-US" dirty="0" smtClean="0"/>
              <a:t>(a) A 2011 mudslide destroyed a high-rise building at the base of the hill. (</a:t>
            </a:r>
            <a:r>
              <a:rPr lang="en-US" dirty="0" err="1" smtClean="0"/>
              <a:t>b</a:t>
            </a:r>
            <a:r>
              <a:rPr lang="en-US" dirty="0" smtClean="0"/>
              <a:t>) Mudslides of 2011 stripped away forests on </a:t>
            </a:r>
            <a:r>
              <a:rPr lang="en-US" dirty="0" err="1" smtClean="0"/>
              <a:t>hillslopes</a:t>
            </a:r>
            <a:r>
              <a:rPr lang="en-US" dirty="0" smtClean="0"/>
              <a:t> in Brazil. (</a:t>
            </a:r>
            <a:r>
              <a:rPr lang="en-US" dirty="0" err="1" smtClean="0"/>
              <a:t>c</a:t>
            </a:r>
            <a:r>
              <a:rPr lang="en-US" dirty="0" smtClean="0"/>
              <a:t>) A recent debris flow in Utah. Note the chaotic mixture of rock chunks and mud. (</a:t>
            </a:r>
            <a:r>
              <a:rPr lang="en-US" dirty="0" err="1" smtClean="0"/>
              <a:t>d</a:t>
            </a:r>
            <a:r>
              <a:rPr lang="en-US" dirty="0" smtClean="0"/>
              <a:t>) A </a:t>
            </a:r>
            <a:r>
              <a:rPr lang="en-US" dirty="0" err="1" smtClean="0"/>
              <a:t>lahar</a:t>
            </a:r>
            <a:r>
              <a:rPr lang="en-US" dirty="0" smtClean="0"/>
              <a:t> that rushed down the side of Mt. St. Helens, Washington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832623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13.4a</a:t>
            </a:r>
            <a:r>
              <a:rPr lang="en-US" dirty="0" smtClean="0"/>
              <a:t>  Examples of mudflows and lahars.</a:t>
            </a:r>
          </a:p>
          <a:p>
            <a:r>
              <a:rPr lang="en-US" dirty="0" smtClean="0"/>
              <a:t>(a) A 2011 mudslide destroyed a high-rise building at the base of the hill.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2790357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2010 earthquake triggered a landslide on a rain-soaked </a:t>
            </a:r>
            <a:r>
              <a:rPr lang="en-US" dirty="0" err="1" smtClean="0"/>
              <a:t>hillslope</a:t>
            </a:r>
            <a:r>
              <a:rPr lang="en-US" dirty="0" smtClean="0"/>
              <a:t> in Taiwan. The debris buried a highway. Where there are slopes, unstable ground can develop and become a natural hazard.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1479369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13.4b</a:t>
            </a:r>
            <a:r>
              <a:rPr lang="en-US" dirty="0" smtClean="0"/>
              <a:t>  Examples of mudflows and lahars.</a:t>
            </a:r>
          </a:p>
          <a:p>
            <a:r>
              <a:rPr lang="en-US" dirty="0" smtClean="0"/>
              <a:t>(</a:t>
            </a:r>
            <a:r>
              <a:rPr lang="en-US" dirty="0" err="1" smtClean="0"/>
              <a:t>b</a:t>
            </a:r>
            <a:r>
              <a:rPr lang="en-US" dirty="0" smtClean="0"/>
              <a:t>) Mudslides of 2011 stripped away forests on </a:t>
            </a:r>
            <a:r>
              <a:rPr lang="en-US" dirty="0" err="1" smtClean="0"/>
              <a:t>hillslopes</a:t>
            </a:r>
            <a:r>
              <a:rPr lang="en-US" dirty="0" smtClean="0"/>
              <a:t> in Brazil.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1421895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13.4c</a:t>
            </a:r>
            <a:r>
              <a:rPr lang="en-US" dirty="0" smtClean="0"/>
              <a:t>  Examples of mudflows and lahars.</a:t>
            </a:r>
          </a:p>
          <a:p>
            <a:r>
              <a:rPr lang="en-US" dirty="0" smtClean="0"/>
              <a:t>(</a:t>
            </a:r>
            <a:r>
              <a:rPr lang="en-US" dirty="0" err="1" smtClean="0"/>
              <a:t>c</a:t>
            </a:r>
            <a:r>
              <a:rPr lang="en-US" dirty="0" smtClean="0"/>
              <a:t>) A recent debris flow in Utah. Note the chaotic mixture of rock chunks and mud.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478887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13.4d</a:t>
            </a:r>
            <a:r>
              <a:rPr lang="en-US" dirty="0" smtClean="0"/>
              <a:t>  Examples of mudflows and lahars.</a:t>
            </a:r>
          </a:p>
          <a:p>
            <a:r>
              <a:rPr lang="en-US" dirty="0" smtClean="0"/>
              <a:t>(</a:t>
            </a:r>
            <a:r>
              <a:rPr lang="en-US" dirty="0" err="1" smtClean="0"/>
              <a:t>d</a:t>
            </a:r>
            <a:r>
              <a:rPr lang="en-US" dirty="0" smtClean="0"/>
              <a:t>) A </a:t>
            </a:r>
            <a:r>
              <a:rPr lang="en-US" dirty="0" err="1" smtClean="0"/>
              <a:t>lahar</a:t>
            </a:r>
            <a:r>
              <a:rPr lang="en-US" dirty="0" smtClean="0"/>
              <a:t> that rushed down the side of Mt. St. Helens, Washington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
        <p:nvSpPr>
          <p:cNvPr id="5" name="TextBox 4"/>
          <p:cNvSpPr txBox="1"/>
          <p:nvPr/>
        </p:nvSpPr>
        <p:spPr>
          <a:xfrm>
            <a:off x="3786188" y="6365875"/>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69945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LA CONCHITA MUDSLIDE, CALIFORNIA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12094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13.5</a:t>
            </a:r>
            <a:r>
              <a:rPr lang="en-US" dirty="0" smtClean="0"/>
              <a:t>  The </a:t>
            </a:r>
            <a:r>
              <a:rPr lang="en-US" dirty="0" err="1" smtClean="0"/>
              <a:t>Vaiont</a:t>
            </a:r>
            <a:r>
              <a:rPr lang="en-US" dirty="0" smtClean="0"/>
              <a:t> Dam disaster happened when a landslide suddenly dumped rock debris into a reservoir. The debris pushed the water over the dam.</a:t>
            </a:r>
          </a:p>
          <a:p>
            <a:r>
              <a:rPr lang="en-US" dirty="0" smtClean="0"/>
              <a:t>(a) Before the landslide, the north flank of Monte Toc was forested. When the reservoir filled, the slope became unstable. A shale bed a few hundred meters below the ground surface became a failure surface. (</a:t>
            </a:r>
            <a:r>
              <a:rPr lang="en-US" dirty="0" err="1" smtClean="0"/>
              <a:t>b</a:t>
            </a:r>
            <a:r>
              <a:rPr lang="en-US" dirty="0" smtClean="0"/>
              <a:t>) Thirty-three million cubic meters of debris slid and displaced water in the reservoir. The water surged over the dam and swept away a village in the valley below.</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1918209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13.5a</a:t>
            </a:r>
            <a:r>
              <a:rPr lang="en-US" dirty="0" smtClean="0"/>
              <a:t>  The </a:t>
            </a:r>
            <a:r>
              <a:rPr lang="en-US" dirty="0" err="1" smtClean="0"/>
              <a:t>Vaiont</a:t>
            </a:r>
            <a:r>
              <a:rPr lang="en-US" dirty="0" smtClean="0"/>
              <a:t> Dam disaster happened when a landslide suddenly dumped rock debris into a reservoir. The debris pushed the water over the dam.</a:t>
            </a:r>
          </a:p>
          <a:p>
            <a:r>
              <a:rPr lang="en-US" dirty="0" smtClean="0"/>
              <a:t>(a) Before the landslide, the north flank of Monte Toc was forested. When the reservoir filled, the slope became unstable. A shale bed a few hundred meters below the ground surface became a failure surface.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2375242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13.5b</a:t>
            </a:r>
            <a:r>
              <a:rPr lang="en-US" dirty="0" smtClean="0"/>
              <a:t>  The </a:t>
            </a:r>
            <a:r>
              <a:rPr lang="en-US" dirty="0" err="1" smtClean="0"/>
              <a:t>Vaiont</a:t>
            </a:r>
            <a:r>
              <a:rPr lang="en-US" dirty="0" smtClean="0"/>
              <a:t> Dam disaster happened when a landslide suddenly dumped rock debris into a reservoir. The debris pushed the water over the dam.</a:t>
            </a:r>
          </a:p>
          <a:p>
            <a:r>
              <a:rPr lang="en-US" dirty="0" smtClean="0"/>
              <a:t>(</a:t>
            </a:r>
            <a:r>
              <a:rPr lang="en-US" dirty="0" err="1" smtClean="0"/>
              <a:t>b</a:t>
            </a:r>
            <a:r>
              <a:rPr lang="en-US" dirty="0" smtClean="0"/>
              <a:t>) Thirty-three million cubic meters of debris slid and displaced water in the reservoir. The water surged over the dam and swept away a village in the valley below.</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2710324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13.5b</a:t>
            </a:r>
            <a:r>
              <a:rPr lang="en-US" dirty="0" smtClean="0"/>
              <a:t>  The </a:t>
            </a:r>
            <a:r>
              <a:rPr lang="en-US" dirty="0" err="1" smtClean="0"/>
              <a:t>Vaiont</a:t>
            </a:r>
            <a:r>
              <a:rPr lang="en-US" dirty="0" smtClean="0"/>
              <a:t> Dam disaster happened when a landslide suddenly dumped rock debris into a reservoir. The debris pushed the water over the dam.</a:t>
            </a:r>
          </a:p>
          <a:p>
            <a:r>
              <a:rPr lang="en-US" dirty="0" smtClean="0"/>
              <a:t>(</a:t>
            </a:r>
            <a:r>
              <a:rPr lang="en-US" dirty="0" err="1" smtClean="0"/>
              <a:t>b</a:t>
            </a:r>
            <a:r>
              <a:rPr lang="en-US" dirty="0" smtClean="0"/>
              <a:t>) Thirty-three million cubic meters of debris slid and displaced water in the reservoir. The water surged over the dam and swept away a village in the valley below.</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219430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Bx13.1</a:t>
            </a:r>
            <a:r>
              <a:rPr lang="en-US" dirty="0" smtClean="0"/>
              <a:t>  The 2005 La </a:t>
            </a:r>
            <a:r>
              <a:rPr lang="en-US" dirty="0" err="1" smtClean="0"/>
              <a:t>Conchita</a:t>
            </a:r>
            <a:r>
              <a:rPr lang="en-US" dirty="0" smtClean="0"/>
              <a:t> mudslide along the coast of California.</a:t>
            </a:r>
          </a:p>
          <a:p>
            <a:r>
              <a:rPr lang="en-US" dirty="0" smtClean="0"/>
              <a:t>(a) A housing development was built in a narrow strip between the beach and steep cliffs. (</a:t>
            </a:r>
            <a:r>
              <a:rPr lang="en-US" dirty="0" err="1" smtClean="0"/>
              <a:t>b</a:t>
            </a:r>
            <a:r>
              <a:rPr lang="en-US" dirty="0" smtClean="0"/>
              <a:t>) During heavy rains, the slope gave way and heavy mud flowed down, burying houses and taking several lives.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2339816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Bx13.1a</a:t>
            </a:r>
            <a:r>
              <a:rPr lang="en-US" dirty="0" smtClean="0"/>
              <a:t>  The 2005 La </a:t>
            </a:r>
            <a:r>
              <a:rPr lang="en-US" dirty="0" err="1" smtClean="0"/>
              <a:t>Conchita</a:t>
            </a:r>
            <a:r>
              <a:rPr lang="en-US" dirty="0" smtClean="0"/>
              <a:t> mudslide along the coast of California.</a:t>
            </a:r>
          </a:p>
          <a:p>
            <a:r>
              <a:rPr lang="en-US" dirty="0" smtClean="0"/>
              <a:t>(a) A housing development was built in a narrow strip between the beach and steep cliffs.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
        <p:nvSpPr>
          <p:cNvPr id="5" name="TextBox 4"/>
          <p:cNvSpPr txBox="1"/>
          <p:nvPr/>
        </p:nvSpPr>
        <p:spPr>
          <a:xfrm>
            <a:off x="2286000" y="5294313"/>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31055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  </a:t>
            </a:r>
            <a:r>
              <a:rPr lang="en-US" dirty="0" smtClean="0"/>
              <a:t>The May 1970 </a:t>
            </a:r>
            <a:r>
              <a:rPr lang="en-US" dirty="0" err="1" smtClean="0"/>
              <a:t>Yungay</a:t>
            </a:r>
            <a:r>
              <a:rPr lang="en-US" dirty="0" smtClean="0"/>
              <a:t> landslide disaster in Peru.</a:t>
            </a:r>
          </a:p>
          <a:p>
            <a:r>
              <a:rPr lang="en-US" dirty="0" smtClean="0"/>
              <a:t>(a) Before the landslide, the town of </a:t>
            </a:r>
            <a:r>
              <a:rPr lang="en-US" dirty="0" err="1" smtClean="0"/>
              <a:t>Yungay</a:t>
            </a:r>
            <a:r>
              <a:rPr lang="en-US" dirty="0" smtClean="0"/>
              <a:t> perched on a hill near the ice-covered mountain </a:t>
            </a:r>
            <a:r>
              <a:rPr lang="en-US" dirty="0" err="1" smtClean="0"/>
              <a:t>Nevado</a:t>
            </a:r>
            <a:r>
              <a:rPr lang="en-US" dirty="0" smtClean="0"/>
              <a:t> </a:t>
            </a:r>
            <a:r>
              <a:rPr lang="en-US" dirty="0" err="1" smtClean="0"/>
              <a:t>Huascarán</a:t>
            </a:r>
            <a:r>
              <a:rPr lang="en-US" dirty="0" smtClean="0"/>
              <a:t>. (</a:t>
            </a:r>
            <a:r>
              <a:rPr lang="en-US" dirty="0" err="1" smtClean="0"/>
              <a:t>b</a:t>
            </a:r>
            <a:r>
              <a:rPr lang="en-US" dirty="0" smtClean="0"/>
              <a:t>) The landslide completely buried the town beneath debris. A landslide scar is visible on the mountain in the distance.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1418322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Bx13.1b</a:t>
            </a:r>
            <a:r>
              <a:rPr lang="en-US" dirty="0" smtClean="0"/>
              <a:t>  The 2005 La </a:t>
            </a:r>
            <a:r>
              <a:rPr lang="en-US" dirty="0" err="1" smtClean="0"/>
              <a:t>Conchita</a:t>
            </a:r>
            <a:r>
              <a:rPr lang="en-US" dirty="0" smtClean="0"/>
              <a:t> mudslide along the coast of California.</a:t>
            </a:r>
          </a:p>
          <a:p>
            <a:r>
              <a:rPr lang="en-US" dirty="0" smtClean="0"/>
              <a:t>(</a:t>
            </a:r>
            <a:r>
              <a:rPr lang="en-US" dirty="0" err="1" smtClean="0"/>
              <a:t>b</a:t>
            </a:r>
            <a:r>
              <a:rPr lang="en-US" dirty="0" smtClean="0"/>
              <a:t>) During heavy rains, the slope gave way and heavy mud flowed down, burying houses and taking several lives.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1837425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13.6</a:t>
            </a:r>
            <a:r>
              <a:rPr lang="en-US" dirty="0" smtClean="0"/>
              <a:t>  Examples of avalanches.</a:t>
            </a:r>
          </a:p>
          <a:p>
            <a:r>
              <a:rPr lang="en-US" dirty="0" smtClean="0"/>
              <a:t>(a) Aftermath of a 1999 avalanche in the Austrian Alps. Masses of snow buried several homes. (</a:t>
            </a:r>
            <a:r>
              <a:rPr lang="en-US" dirty="0" err="1" smtClean="0"/>
              <a:t>b</a:t>
            </a:r>
            <a:r>
              <a:rPr lang="en-US" dirty="0" smtClean="0"/>
              <a:t>) A dry-snow avalanche in Alaska is a turbulent cloud.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1816941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13.6a</a:t>
            </a:r>
            <a:r>
              <a:rPr lang="en-US" dirty="0" smtClean="0"/>
              <a:t>  Examples of avalanches.</a:t>
            </a:r>
          </a:p>
          <a:p>
            <a:r>
              <a:rPr lang="en-US" dirty="0" smtClean="0"/>
              <a:t>(a) Aftermath of a 1999 avalanche in the Austrian Alps. Masses of snow buried several homes.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3577519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13.6b</a:t>
            </a:r>
            <a:r>
              <a:rPr lang="en-US" dirty="0" smtClean="0"/>
              <a:t>  Examples of avalanches.</a:t>
            </a:r>
          </a:p>
          <a:p>
            <a:r>
              <a:rPr lang="en-US" dirty="0" smtClean="0"/>
              <a:t>(</a:t>
            </a:r>
            <a:r>
              <a:rPr lang="en-US" dirty="0" err="1" smtClean="0"/>
              <a:t>b</a:t>
            </a:r>
            <a:r>
              <a:rPr lang="en-US" dirty="0" smtClean="0"/>
              <a:t>) A dry-snow avalanche in Alaska is a turbulent cloud.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2174647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ROCKFALLS IN CANYONLANDS, UTAH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1381062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13.7 </a:t>
            </a:r>
            <a:r>
              <a:rPr lang="en-US" dirty="0" smtClean="0"/>
              <a:t> Examples of </a:t>
            </a:r>
            <a:r>
              <a:rPr lang="en-US" dirty="0" err="1" smtClean="0"/>
              <a:t>rockfalls</a:t>
            </a:r>
            <a:r>
              <a:rPr lang="en-US" dirty="0" smtClean="0"/>
              <a:t>.</a:t>
            </a:r>
          </a:p>
          <a:p>
            <a:r>
              <a:rPr lang="en-US" dirty="0" smtClean="0"/>
              <a:t>(a) Successive </a:t>
            </a:r>
            <a:r>
              <a:rPr lang="en-US" dirty="0" err="1" smtClean="0"/>
              <a:t>rockfalls</a:t>
            </a:r>
            <a:r>
              <a:rPr lang="en-US" dirty="0" smtClean="0"/>
              <a:t> have littered the base of this sandstone cliff with boulders. Note the talus at the base of the cliff. (</a:t>
            </a:r>
            <a:r>
              <a:rPr lang="en-US" dirty="0" err="1" smtClean="0"/>
              <a:t>b</a:t>
            </a:r>
            <a:r>
              <a:rPr lang="en-US" dirty="0" smtClean="0"/>
              <a:t>) A rockslide buried the forest bordering a lake in the Uinta Mountains, Utah. Fresh rock exposed by the slide has a lighter color.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1032808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13.7a </a:t>
            </a:r>
            <a:r>
              <a:rPr lang="en-US" dirty="0" smtClean="0"/>
              <a:t> Examples of </a:t>
            </a:r>
            <a:r>
              <a:rPr lang="en-US" dirty="0" err="1" smtClean="0"/>
              <a:t>rockfalls</a:t>
            </a:r>
            <a:r>
              <a:rPr lang="en-US" dirty="0" smtClean="0"/>
              <a:t>.</a:t>
            </a:r>
          </a:p>
          <a:p>
            <a:r>
              <a:rPr lang="en-US" dirty="0" smtClean="0"/>
              <a:t>(a) Successive </a:t>
            </a:r>
            <a:r>
              <a:rPr lang="en-US" dirty="0" err="1" smtClean="0"/>
              <a:t>rockfalls</a:t>
            </a:r>
            <a:r>
              <a:rPr lang="en-US" dirty="0" smtClean="0"/>
              <a:t> have littered the base of this sandstone cliff with boulders. Note the talus at the base of the cliff.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2953309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13.7b </a:t>
            </a:r>
            <a:r>
              <a:rPr lang="en-US" dirty="0" smtClean="0"/>
              <a:t> Examples of </a:t>
            </a:r>
            <a:r>
              <a:rPr lang="en-US" dirty="0" err="1" smtClean="0"/>
              <a:t>rockfalls</a:t>
            </a:r>
            <a:r>
              <a:rPr lang="en-US" dirty="0" smtClean="0"/>
              <a:t>.</a:t>
            </a:r>
          </a:p>
          <a:p>
            <a:r>
              <a:rPr lang="en-US" dirty="0" smtClean="0"/>
              <a:t>(</a:t>
            </a:r>
            <a:r>
              <a:rPr lang="en-US" dirty="0" err="1" smtClean="0"/>
              <a:t>b</a:t>
            </a:r>
            <a:r>
              <a:rPr lang="en-US" dirty="0" smtClean="0"/>
              <a:t>) A rockslide buried the forest bordering a lake in the Uinta Mountains, Utah. Fresh rock exposed by the slide has a lighter color.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4058601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13.8 </a:t>
            </a:r>
            <a:r>
              <a:rPr lang="en-US" dirty="0" smtClean="0"/>
              <a:t> Examples of huge submarine slumps and debris flows.</a:t>
            </a:r>
          </a:p>
          <a:p>
            <a:r>
              <a:rPr lang="en-US" dirty="0" smtClean="0"/>
              <a:t>(a) A turbidity current is a cloud of sediment suspended in water; it flows near the seafloor because it is denser than clear water. (</a:t>
            </a:r>
            <a:r>
              <a:rPr lang="en-US" dirty="0" err="1" smtClean="0"/>
              <a:t>b</a:t>
            </a:r>
            <a:r>
              <a:rPr lang="en-US" dirty="0" smtClean="0"/>
              <a:t>) A digital bathymetric map of a slip along the coast of California. The parts of the slump are labeled. (</a:t>
            </a:r>
            <a:r>
              <a:rPr lang="en-US" dirty="0" err="1" smtClean="0"/>
              <a:t>c</a:t>
            </a:r>
            <a:r>
              <a:rPr lang="en-US" dirty="0" smtClean="0"/>
              <a:t>) A bathymetric map of the area around Hawaii shows several huge slumps, shaded in tan.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94214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13.8a </a:t>
            </a:r>
            <a:r>
              <a:rPr lang="en-US" dirty="0" smtClean="0"/>
              <a:t> Examples of huge submarine slumps and debris flows.</a:t>
            </a:r>
          </a:p>
          <a:p>
            <a:r>
              <a:rPr lang="en-US" dirty="0" smtClean="0"/>
              <a:t>(a) A turbidity current is a cloud of sediment suspended in water; it flows near the seafloor because it is denser than clear water.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1413845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13.1a  </a:t>
            </a:r>
            <a:r>
              <a:rPr lang="en-US" dirty="0" smtClean="0"/>
              <a:t>The May 1970 </a:t>
            </a:r>
            <a:r>
              <a:rPr lang="en-US" dirty="0" err="1" smtClean="0"/>
              <a:t>Yungay</a:t>
            </a:r>
            <a:r>
              <a:rPr lang="en-US" dirty="0" smtClean="0"/>
              <a:t> landslide disaster in Peru.</a:t>
            </a:r>
          </a:p>
          <a:p>
            <a:r>
              <a:rPr lang="en-US" dirty="0" smtClean="0"/>
              <a:t>(a) Before the landslide, the town of </a:t>
            </a:r>
            <a:r>
              <a:rPr lang="en-US" dirty="0" err="1" smtClean="0"/>
              <a:t>Yungay</a:t>
            </a:r>
            <a:r>
              <a:rPr lang="en-US" dirty="0" smtClean="0"/>
              <a:t> perched on a hill near the ice-covered mountain </a:t>
            </a:r>
            <a:r>
              <a:rPr lang="en-US" dirty="0" err="1" smtClean="0"/>
              <a:t>Nevado</a:t>
            </a:r>
            <a:r>
              <a:rPr lang="en-US" dirty="0" smtClean="0"/>
              <a:t> </a:t>
            </a:r>
            <a:r>
              <a:rPr lang="en-US" dirty="0" err="1" smtClean="0"/>
              <a:t>Huascarán</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1891107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13.8b </a:t>
            </a:r>
            <a:r>
              <a:rPr lang="en-US" dirty="0" smtClean="0"/>
              <a:t> Examples of huge submarine slumps and debris flows.</a:t>
            </a:r>
          </a:p>
          <a:p>
            <a:r>
              <a:rPr lang="en-US" dirty="0" smtClean="0"/>
              <a:t>(</a:t>
            </a:r>
            <a:r>
              <a:rPr lang="en-US" dirty="0" err="1" smtClean="0"/>
              <a:t>b</a:t>
            </a:r>
            <a:r>
              <a:rPr lang="en-US" dirty="0" smtClean="0"/>
              <a:t>) A digital bathymetric map of a slip along the coast of California. The parts of the slump are labeled.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380379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13.8c </a:t>
            </a:r>
            <a:r>
              <a:rPr lang="en-US" dirty="0" smtClean="0"/>
              <a:t> Examples of huge submarine slumps and debris flows.</a:t>
            </a:r>
          </a:p>
          <a:p>
            <a:r>
              <a:rPr lang="en-US" dirty="0" smtClean="0"/>
              <a:t>(</a:t>
            </a:r>
            <a:r>
              <a:rPr lang="en-US" dirty="0" err="1" smtClean="0"/>
              <a:t>c</a:t>
            </a:r>
            <a:r>
              <a:rPr lang="en-US" dirty="0" smtClean="0"/>
              <a:t>) A bathymetric map of the area around Hawaii shows several huge slumps, shaded in tan.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13328036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13.9</a:t>
            </a:r>
            <a:r>
              <a:rPr lang="en-US" dirty="0" smtClean="0"/>
              <a:t>  Jointing broke up this thick sandstone bed along a cliff in Utah. Blocks of sandstone break free along joints and tumble </a:t>
            </a:r>
            <a:r>
              <a:rPr lang="en-US" dirty="0" err="1" smtClean="0"/>
              <a:t>downslope</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1031166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Mass Movement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3004456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13.10 </a:t>
            </a:r>
            <a:r>
              <a:rPr lang="en-US" dirty="0" smtClean="0"/>
              <a:t> Forces that trigger </a:t>
            </a:r>
            <a:r>
              <a:rPr lang="en-US" dirty="0" err="1" smtClean="0"/>
              <a:t>downslope</a:t>
            </a:r>
            <a:r>
              <a:rPr lang="en-US" dirty="0" smtClean="0"/>
              <a:t> movement.</a:t>
            </a:r>
          </a:p>
          <a:p>
            <a:r>
              <a:rPr lang="en-US" dirty="0" smtClean="0"/>
              <a:t>(a) Gravity can be divided into a normal force and a </a:t>
            </a:r>
            <a:r>
              <a:rPr lang="en-US" dirty="0" err="1" smtClean="0"/>
              <a:t>downslope</a:t>
            </a:r>
            <a:r>
              <a:rPr lang="en-US" dirty="0" smtClean="0"/>
              <a:t> force. If the resistance force, caused by friction, is greater than the </a:t>
            </a:r>
            <a:r>
              <a:rPr lang="en-US" dirty="0" err="1" smtClean="0"/>
              <a:t>downslope</a:t>
            </a:r>
            <a:r>
              <a:rPr lang="en-US" dirty="0" smtClean="0"/>
              <a:t> force, the block does not move. (</a:t>
            </a:r>
            <a:r>
              <a:rPr lang="en-US" dirty="0" err="1" smtClean="0"/>
              <a:t>b</a:t>
            </a:r>
            <a:r>
              <a:rPr lang="en-US" dirty="0" smtClean="0"/>
              <a:t>) If the slope angle increases, the </a:t>
            </a:r>
            <a:r>
              <a:rPr lang="en-US" dirty="0" err="1" smtClean="0"/>
              <a:t>downslope</a:t>
            </a:r>
            <a:r>
              <a:rPr lang="en-US" dirty="0" smtClean="0"/>
              <a:t> force due to gravity increases. If the </a:t>
            </a:r>
            <a:r>
              <a:rPr lang="en-US" dirty="0" err="1" smtClean="0"/>
              <a:t>downslope</a:t>
            </a:r>
            <a:r>
              <a:rPr lang="en-US" dirty="0" smtClean="0"/>
              <a:t> force becomes greater than the resistance force, the block starts to move.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439935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13.10a </a:t>
            </a:r>
            <a:r>
              <a:rPr lang="en-US" dirty="0" smtClean="0"/>
              <a:t> Forces that trigger </a:t>
            </a:r>
            <a:r>
              <a:rPr lang="en-US" dirty="0" err="1" smtClean="0"/>
              <a:t>downslope</a:t>
            </a:r>
            <a:r>
              <a:rPr lang="en-US" dirty="0" smtClean="0"/>
              <a:t> movement.</a:t>
            </a:r>
          </a:p>
          <a:p>
            <a:r>
              <a:rPr lang="en-US" dirty="0" smtClean="0"/>
              <a:t>(a) Gravity can be divided into a normal force and a </a:t>
            </a:r>
            <a:r>
              <a:rPr lang="en-US" dirty="0" err="1" smtClean="0"/>
              <a:t>downslope</a:t>
            </a:r>
            <a:r>
              <a:rPr lang="en-US" dirty="0" smtClean="0"/>
              <a:t> force. If the resistance force, caused by friction, is greater than the </a:t>
            </a:r>
            <a:r>
              <a:rPr lang="en-US" dirty="0" err="1" smtClean="0"/>
              <a:t>downslope</a:t>
            </a:r>
            <a:r>
              <a:rPr lang="en-US" dirty="0" smtClean="0"/>
              <a:t> force, the block does not move.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2756802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13.10b </a:t>
            </a:r>
            <a:r>
              <a:rPr lang="en-US" dirty="0" smtClean="0"/>
              <a:t> Forces that trigger </a:t>
            </a:r>
            <a:r>
              <a:rPr lang="en-US" dirty="0" err="1" smtClean="0"/>
              <a:t>downslope</a:t>
            </a:r>
            <a:r>
              <a:rPr lang="en-US" dirty="0" smtClean="0"/>
              <a:t> movement.</a:t>
            </a:r>
          </a:p>
          <a:p>
            <a:r>
              <a:rPr lang="en-US" dirty="0" smtClean="0"/>
              <a:t>(</a:t>
            </a:r>
            <a:r>
              <a:rPr lang="en-US" dirty="0" err="1" smtClean="0"/>
              <a:t>b</a:t>
            </a:r>
            <a:r>
              <a:rPr lang="en-US" dirty="0" smtClean="0"/>
              <a:t>) If the slope angle increases, the </a:t>
            </a:r>
            <a:r>
              <a:rPr lang="en-US" dirty="0" err="1" smtClean="0"/>
              <a:t>downslope</a:t>
            </a:r>
            <a:r>
              <a:rPr lang="en-US" dirty="0" smtClean="0"/>
              <a:t> force due to gravity increases. If the </a:t>
            </a:r>
            <a:r>
              <a:rPr lang="en-US" dirty="0" err="1" smtClean="0"/>
              <a:t>downslope</a:t>
            </a:r>
            <a:r>
              <a:rPr lang="en-US" dirty="0" smtClean="0"/>
              <a:t> force becomes greater than the resistance force, the block starts to move.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2365007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13.11</a:t>
            </a:r>
            <a:r>
              <a:rPr lang="en-US" dirty="0" smtClean="0"/>
              <a:t>  The angle of repose is the steepest slope that a pile of unconsolidated sediment can have and remain stable. The angle depends on the shape and size of grains.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22771208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13.12 </a:t>
            </a:r>
            <a:r>
              <a:rPr lang="en-US" dirty="0" smtClean="0"/>
              <a:t> Different kinds of weak surfaces can become failure surfaces.</a:t>
            </a:r>
          </a:p>
          <a:p>
            <a:r>
              <a:rPr lang="en-US" dirty="0" smtClean="0"/>
              <a:t>(a) Exfoliation joints form parallel to slope surfaces in granite and become failure surfaces. (</a:t>
            </a:r>
            <a:r>
              <a:rPr lang="en-US" dirty="0" err="1" smtClean="0"/>
              <a:t>b</a:t>
            </a:r>
            <a:r>
              <a:rPr lang="en-US" dirty="0" smtClean="0"/>
              <a:t>) In sedimentary rocks, bedding planes (particularly in weak shale) become failure surfaces. (</a:t>
            </a:r>
            <a:r>
              <a:rPr lang="en-US" dirty="0" err="1" smtClean="0"/>
              <a:t>c</a:t>
            </a:r>
            <a:r>
              <a:rPr lang="en-US" dirty="0" smtClean="0"/>
              <a:t>) In metamorphic rock, foliation planes (particularly in mica-rich schist) become failure surfaces.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1087301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13.12a </a:t>
            </a:r>
            <a:r>
              <a:rPr lang="en-US" dirty="0" smtClean="0"/>
              <a:t> Different kinds of weak surfaces can become failure surfaces.</a:t>
            </a:r>
          </a:p>
          <a:p>
            <a:r>
              <a:rPr lang="en-US" dirty="0" smtClean="0"/>
              <a:t>(a) Exfoliation joints form parallel to slope surfaces in granite and become failure surfaces.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1107771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13.1b  </a:t>
            </a:r>
            <a:r>
              <a:rPr lang="en-US" dirty="0" smtClean="0"/>
              <a:t>The May 1970 </a:t>
            </a:r>
            <a:r>
              <a:rPr lang="en-US" dirty="0" err="1" smtClean="0"/>
              <a:t>Yungay</a:t>
            </a:r>
            <a:r>
              <a:rPr lang="en-US" dirty="0" smtClean="0"/>
              <a:t> landslide disaster in Peru.</a:t>
            </a:r>
          </a:p>
          <a:p>
            <a:r>
              <a:rPr lang="en-US" dirty="0" smtClean="0"/>
              <a:t>(</a:t>
            </a:r>
            <a:r>
              <a:rPr lang="en-US" dirty="0" err="1" smtClean="0"/>
              <a:t>b</a:t>
            </a:r>
            <a:r>
              <a:rPr lang="en-US" dirty="0" smtClean="0"/>
              <a:t>) The landslide completely buried the town beneath debris. A landslide scar is visible on the mountain in the distance.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1903069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13.12b </a:t>
            </a:r>
            <a:r>
              <a:rPr lang="en-US" dirty="0" smtClean="0"/>
              <a:t> Different kinds of weak surfaces can become failure surfaces.</a:t>
            </a:r>
          </a:p>
          <a:p>
            <a:r>
              <a:rPr lang="en-US" dirty="0" smtClean="0"/>
              <a:t>(</a:t>
            </a:r>
            <a:r>
              <a:rPr lang="en-US" dirty="0" err="1" smtClean="0"/>
              <a:t>b</a:t>
            </a:r>
            <a:r>
              <a:rPr lang="en-US" dirty="0" smtClean="0"/>
              <a:t>) In sedimentary rocks, bedding planes (particularly in weak shale) become failure surfaces.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984675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13.12c </a:t>
            </a:r>
            <a:r>
              <a:rPr lang="en-US" dirty="0" smtClean="0"/>
              <a:t> Different kinds of weak surfaces can become failure surfaces.</a:t>
            </a:r>
          </a:p>
          <a:p>
            <a:r>
              <a:rPr lang="en-US" dirty="0" smtClean="0"/>
              <a:t>(</a:t>
            </a:r>
            <a:r>
              <a:rPr lang="en-US" dirty="0" err="1" smtClean="0"/>
              <a:t>c</a:t>
            </a:r>
            <a:r>
              <a:rPr lang="en-US" dirty="0" smtClean="0"/>
              <a:t>) In metamorphic rock, foliation planes (particularly in mica-rich schist) become failure surfaces.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498123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13.13</a:t>
            </a:r>
            <a:r>
              <a:rPr lang="en-US" dirty="0" smtClean="0"/>
              <a:t>  Stages leading to the 1925 </a:t>
            </a:r>
            <a:r>
              <a:rPr lang="en-US" dirty="0" err="1" smtClean="0"/>
              <a:t>Gros</a:t>
            </a:r>
            <a:r>
              <a:rPr lang="en-US" dirty="0" smtClean="0"/>
              <a:t> </a:t>
            </a:r>
            <a:r>
              <a:rPr lang="en-US" dirty="0" err="1" smtClean="0"/>
              <a:t>Ventre</a:t>
            </a:r>
            <a:r>
              <a:rPr lang="en-US" dirty="0" smtClean="0"/>
              <a:t> Slide in Wyoming.</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33742659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13.13a</a:t>
            </a:r>
            <a:r>
              <a:rPr lang="en-US" dirty="0" smtClean="0"/>
              <a:t>  Stages leading to the 1925 </a:t>
            </a:r>
            <a:r>
              <a:rPr lang="en-US" dirty="0" err="1" smtClean="0"/>
              <a:t>Gros</a:t>
            </a:r>
            <a:r>
              <a:rPr lang="en-US" dirty="0" smtClean="0"/>
              <a:t> </a:t>
            </a:r>
            <a:r>
              <a:rPr lang="en-US" dirty="0" err="1" smtClean="0"/>
              <a:t>Ventre</a:t>
            </a:r>
            <a:r>
              <a:rPr lang="en-US" dirty="0" smtClean="0"/>
              <a:t> Slide in Wyoming.</a:t>
            </a:r>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7123130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13.13b</a:t>
            </a:r>
            <a:r>
              <a:rPr lang="en-US" dirty="0" smtClean="0"/>
              <a:t>  Stages leading to the 1925 </a:t>
            </a:r>
            <a:r>
              <a:rPr lang="en-US" dirty="0" err="1" smtClean="0"/>
              <a:t>Gros</a:t>
            </a:r>
            <a:r>
              <a:rPr lang="en-US" dirty="0" smtClean="0"/>
              <a:t> </a:t>
            </a:r>
            <a:r>
              <a:rPr lang="en-US" dirty="0" err="1" smtClean="0"/>
              <a:t>Ventre</a:t>
            </a:r>
            <a:r>
              <a:rPr lang="en-US" dirty="0" smtClean="0"/>
              <a:t> Slide in Wyoming.</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31952281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13.14 </a:t>
            </a:r>
            <a:r>
              <a:rPr lang="en-US" dirty="0" smtClean="0"/>
              <a:t> Undercutting and collapse of a sea cliff.</a:t>
            </a:r>
          </a:p>
          <a:p>
            <a:r>
              <a:rPr lang="en-US" dirty="0" smtClean="0"/>
              <a:t>(a) Undercutting by waves removes the support beneath an overhang. (</a:t>
            </a:r>
            <a:r>
              <a:rPr lang="en-US" dirty="0" err="1" smtClean="0"/>
              <a:t>b</a:t>
            </a:r>
            <a:r>
              <a:rPr lang="en-US" dirty="0" smtClean="0"/>
              <a:t>) Eventually, the overhang breaks off along joints, and a </a:t>
            </a:r>
            <a:r>
              <a:rPr lang="en-US" dirty="0" err="1" smtClean="0"/>
              <a:t>rockfall</a:t>
            </a:r>
            <a:r>
              <a:rPr lang="en-US" dirty="0" smtClean="0"/>
              <a:t> takes place.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19333599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13.15 </a:t>
            </a:r>
            <a:r>
              <a:rPr lang="en-US" dirty="0" smtClean="0"/>
              <a:t> Surface features warn that a large slump is beginning to develop. Cracks that appear at the head scarp may drain water and kill trees. Power-line poles tilt and the lines become tight. Fences, roads, and houses on the slump begin to crack.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14989754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13.16 </a:t>
            </a:r>
            <a:r>
              <a:rPr lang="en-US" dirty="0" smtClean="0"/>
              <a:t> A landslide hazard map of the western United States.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27944590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13.17</a:t>
            </a:r>
            <a:r>
              <a:rPr lang="en-US" dirty="0" smtClean="0"/>
              <a:t>  A variety of remedial steps can stabilize unstable ground.</a:t>
            </a:r>
          </a:p>
          <a:p>
            <a:r>
              <a:rPr lang="en-US" dirty="0" smtClean="0"/>
              <a:t>(a) </a:t>
            </a:r>
            <a:r>
              <a:rPr lang="en-US" dirty="0" err="1" smtClean="0"/>
              <a:t>Revegetating</a:t>
            </a:r>
            <a:r>
              <a:rPr lang="en-US" dirty="0" smtClean="0"/>
              <a:t> a slope results in the growth of roots that can hold a slope together. (</a:t>
            </a:r>
            <a:r>
              <a:rPr lang="en-US" dirty="0" err="1" smtClean="0"/>
              <a:t>b</a:t>
            </a:r>
            <a:r>
              <a:rPr lang="en-US" dirty="0" smtClean="0"/>
              <a:t>) Redistributing the mass on a slope can stabilize it. Terracing can help catch debris. (</a:t>
            </a:r>
            <a:r>
              <a:rPr lang="en-US" dirty="0" err="1" smtClean="0"/>
              <a:t>c</a:t>
            </a:r>
            <a:r>
              <a:rPr lang="en-US" dirty="0" smtClean="0"/>
              <a:t>) Lowering the level of the water table can strengthen a potential failure surface. (</a:t>
            </a:r>
            <a:r>
              <a:rPr lang="en-US" dirty="0" err="1" smtClean="0"/>
              <a:t>d</a:t>
            </a:r>
            <a:r>
              <a:rPr lang="en-US" dirty="0" smtClean="0"/>
              <a:t>) Relocating a river channel can prevent undercutting. (</a:t>
            </a:r>
            <a:r>
              <a:rPr lang="en-US" dirty="0" err="1" smtClean="0"/>
              <a:t>e</a:t>
            </a:r>
            <a:r>
              <a:rPr lang="en-US" dirty="0" smtClean="0"/>
              <a:t>) Adding riprap can slow undercutting of coastal cliffs. (</a:t>
            </a:r>
            <a:r>
              <a:rPr lang="en-US" dirty="0" err="1" smtClean="0"/>
              <a:t>f</a:t>
            </a:r>
            <a:r>
              <a:rPr lang="en-US" dirty="0" smtClean="0"/>
              <a:t>) A retaining wall can trap falling rock. (</a:t>
            </a:r>
            <a:r>
              <a:rPr lang="en-US" dirty="0" err="1" smtClean="0"/>
              <a:t>g</a:t>
            </a:r>
            <a:r>
              <a:rPr lang="en-US" dirty="0" smtClean="0"/>
              <a:t>) Bolting or screening a cliff face can hold loose rocks in place. (</a:t>
            </a:r>
            <a:r>
              <a:rPr lang="en-US" dirty="0" err="1" smtClean="0"/>
              <a:t>h</a:t>
            </a:r>
            <a:r>
              <a:rPr lang="en-US" dirty="0" smtClean="0"/>
              <a:t>) An avalanche shed diverts debris or snow over a roadway.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31515542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13.17a</a:t>
            </a:r>
            <a:r>
              <a:rPr lang="en-US" dirty="0" smtClean="0"/>
              <a:t>  A variety of remedial steps can stabilize unstable ground.</a:t>
            </a:r>
          </a:p>
          <a:p>
            <a:r>
              <a:rPr lang="en-US" dirty="0" smtClean="0"/>
              <a:t>(a) </a:t>
            </a:r>
            <a:r>
              <a:rPr lang="en-US" dirty="0" err="1" smtClean="0"/>
              <a:t>Revegetating</a:t>
            </a:r>
            <a:r>
              <a:rPr lang="en-US" dirty="0" smtClean="0"/>
              <a:t> a slope results in the growth of roots that can hold a slope together.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969907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13.2 </a:t>
            </a:r>
            <a:r>
              <a:rPr lang="en-US" dirty="0" smtClean="0"/>
              <a:t> The process and consequences of slow mass movements (creep and </a:t>
            </a:r>
            <a:r>
              <a:rPr lang="en-US" dirty="0" err="1" smtClean="0"/>
              <a:t>solifluction</a:t>
            </a:r>
            <a:r>
              <a:rPr lang="en-US" dirty="0" smtClean="0"/>
              <a:t>).</a:t>
            </a:r>
          </a:p>
          <a:p>
            <a:r>
              <a:rPr lang="en-US" dirty="0" smtClean="0"/>
              <a:t>(a) Creep due to freezing and thawing: The </a:t>
            </a:r>
            <a:r>
              <a:rPr lang="en-US" dirty="0" err="1" smtClean="0"/>
              <a:t>clast</a:t>
            </a:r>
            <a:r>
              <a:rPr lang="en-US" dirty="0" smtClean="0"/>
              <a:t> rises perpendicular to the ground during freezing and sinks vertically during thawing. After 3 years, it migrates to the position shown. (</a:t>
            </a:r>
            <a:r>
              <a:rPr lang="en-US" dirty="0" err="1" smtClean="0"/>
              <a:t>b</a:t>
            </a:r>
            <a:r>
              <a:rPr lang="en-US" dirty="0" smtClean="0"/>
              <a:t>) As rock layers weather and break up, the resulting debris creeps </a:t>
            </a:r>
            <a:r>
              <a:rPr lang="en-US" dirty="0" err="1" smtClean="0"/>
              <a:t>downslope</a:t>
            </a:r>
            <a:r>
              <a:rPr lang="en-US" dirty="0" smtClean="0"/>
              <a:t>. (</a:t>
            </a:r>
            <a:r>
              <a:rPr lang="en-US" dirty="0" err="1" smtClean="0"/>
              <a:t>c</a:t>
            </a:r>
            <a:r>
              <a:rPr lang="en-US" dirty="0" smtClean="0"/>
              <a:t>) Soil creep causes walls to bend and crack, building foundations to sink, trees to bend, and power poles and gravestones to tilt. (</a:t>
            </a:r>
            <a:r>
              <a:rPr lang="en-US" dirty="0" err="1" smtClean="0"/>
              <a:t>d</a:t>
            </a:r>
            <a:r>
              <a:rPr lang="en-US" dirty="0" smtClean="0"/>
              <a:t>) </a:t>
            </a:r>
            <a:r>
              <a:rPr lang="en-US" dirty="0" err="1" smtClean="0"/>
              <a:t>Solifluction</a:t>
            </a:r>
            <a:r>
              <a:rPr lang="en-US" dirty="0" smtClean="0"/>
              <a:t> on a </a:t>
            </a:r>
            <a:r>
              <a:rPr lang="en-US" dirty="0" err="1" smtClean="0"/>
              <a:t>hillslope</a:t>
            </a:r>
            <a:r>
              <a:rPr lang="en-US" dirty="0" smtClean="0"/>
              <a:t> in the tundra.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19348387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13.17b</a:t>
            </a:r>
            <a:r>
              <a:rPr lang="en-US" dirty="0" smtClean="0"/>
              <a:t>  A variety of remedial steps can stabilize unstable ground.</a:t>
            </a:r>
          </a:p>
          <a:p>
            <a:r>
              <a:rPr lang="en-US" dirty="0" err="1" smtClean="0"/>
              <a:t>b</a:t>
            </a:r>
            <a:r>
              <a:rPr lang="en-US" dirty="0" smtClean="0"/>
              <a:t>) Redistributing the mass on a slope can stabilize it. Terracing can help catch debris.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23580217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13.17c</a:t>
            </a:r>
            <a:r>
              <a:rPr lang="en-US" dirty="0" smtClean="0"/>
              <a:t>  A variety of remedial steps can stabilize unstable ground.</a:t>
            </a:r>
          </a:p>
          <a:p>
            <a:r>
              <a:rPr lang="en-US" dirty="0" smtClean="0"/>
              <a:t>(</a:t>
            </a:r>
            <a:r>
              <a:rPr lang="en-US" dirty="0" err="1" smtClean="0"/>
              <a:t>c</a:t>
            </a:r>
            <a:r>
              <a:rPr lang="en-US" dirty="0" smtClean="0"/>
              <a:t>) Lowering the level of the water table can strengthen a potential failure surface.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18559285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13.17d</a:t>
            </a:r>
            <a:r>
              <a:rPr lang="en-US" dirty="0" smtClean="0"/>
              <a:t>  A variety of remedial steps can stabilize unstable ground.</a:t>
            </a:r>
          </a:p>
          <a:p>
            <a:r>
              <a:rPr lang="en-US" dirty="0" smtClean="0"/>
              <a:t>(</a:t>
            </a:r>
            <a:r>
              <a:rPr lang="en-US" dirty="0" err="1" smtClean="0"/>
              <a:t>d</a:t>
            </a:r>
            <a:r>
              <a:rPr lang="en-US" dirty="0" smtClean="0"/>
              <a:t>) Relocating a river channel can prevent undercutting.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407916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13.17e</a:t>
            </a:r>
            <a:r>
              <a:rPr lang="en-US" dirty="0" smtClean="0"/>
              <a:t>  A variety of remedial steps can stabilize unstable ground.</a:t>
            </a:r>
          </a:p>
          <a:p>
            <a:r>
              <a:rPr lang="en-US" dirty="0" smtClean="0"/>
              <a:t>(</a:t>
            </a:r>
            <a:r>
              <a:rPr lang="en-US" dirty="0" err="1" smtClean="0"/>
              <a:t>e</a:t>
            </a:r>
            <a:r>
              <a:rPr lang="en-US" dirty="0" smtClean="0"/>
              <a:t>) Adding riprap can slow undercutting of coastal cliffs.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10006664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13.17f</a:t>
            </a:r>
            <a:r>
              <a:rPr lang="en-US" dirty="0" smtClean="0"/>
              <a:t>  A variety of remedial steps can stabilize unstable ground.</a:t>
            </a:r>
          </a:p>
          <a:p>
            <a:r>
              <a:rPr lang="en-US" dirty="0" smtClean="0"/>
              <a:t>(</a:t>
            </a:r>
            <a:r>
              <a:rPr lang="en-US" dirty="0" err="1" smtClean="0"/>
              <a:t>f</a:t>
            </a:r>
            <a:r>
              <a:rPr lang="en-US" dirty="0" smtClean="0"/>
              <a:t>) A retaining wall can trap falling rock.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6867266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13.17g</a:t>
            </a:r>
            <a:r>
              <a:rPr lang="en-US" dirty="0" smtClean="0"/>
              <a:t>  A variety of remedial steps can stabilize unstable ground.</a:t>
            </a:r>
          </a:p>
          <a:p>
            <a:r>
              <a:rPr lang="en-US" dirty="0" smtClean="0"/>
              <a:t>(</a:t>
            </a:r>
            <a:r>
              <a:rPr lang="en-US" dirty="0" err="1" smtClean="0"/>
              <a:t>g</a:t>
            </a:r>
            <a:r>
              <a:rPr lang="en-US" dirty="0" smtClean="0"/>
              <a:t>) Bolting or screening a cliff face can hold loose rocks in place.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37483934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13.17h</a:t>
            </a:r>
            <a:r>
              <a:rPr lang="en-US" dirty="0" smtClean="0"/>
              <a:t>  A variety of remedial steps can stabilize unstable ground.</a:t>
            </a:r>
          </a:p>
          <a:p>
            <a:r>
              <a:rPr lang="en-US" dirty="0" smtClean="0"/>
              <a:t>(</a:t>
            </a:r>
            <a:r>
              <a:rPr lang="en-US" dirty="0" err="1" smtClean="0"/>
              <a:t>h</a:t>
            </a:r>
            <a:r>
              <a:rPr lang="en-US" dirty="0" smtClean="0"/>
              <a:t>) An avalanche shed diverts debris or snow over a roadway.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66</a:t>
            </a:fld>
            <a:endParaRPr lang="en-US"/>
          </a:p>
        </p:txBody>
      </p:sp>
    </p:spTree>
    <p:extLst>
      <p:ext uri="{BB962C8B-B14F-4D97-AF65-F5344CB8AC3E}">
        <p14:creationId xmlns:p14="http://schemas.microsoft.com/office/powerpoint/2010/main" val="2519880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13.2a </a:t>
            </a:r>
            <a:r>
              <a:rPr lang="en-US" dirty="0" smtClean="0"/>
              <a:t> The process and consequences of slow mass movements (creep and </a:t>
            </a:r>
            <a:r>
              <a:rPr lang="en-US" dirty="0" err="1" smtClean="0"/>
              <a:t>solifluction</a:t>
            </a:r>
            <a:r>
              <a:rPr lang="en-US" dirty="0" smtClean="0"/>
              <a:t>).</a:t>
            </a:r>
          </a:p>
          <a:p>
            <a:r>
              <a:rPr lang="en-US" dirty="0" smtClean="0"/>
              <a:t>(a) Creep due to freezing and thawing: The </a:t>
            </a:r>
            <a:r>
              <a:rPr lang="en-US" dirty="0" err="1" smtClean="0"/>
              <a:t>clast</a:t>
            </a:r>
            <a:r>
              <a:rPr lang="en-US" dirty="0" smtClean="0"/>
              <a:t> rises perpendicular to the ground during freezing and sinks vertically during thawing. After 3 years, it migrates to the position shown.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211697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13.2b </a:t>
            </a:r>
            <a:r>
              <a:rPr lang="en-US" dirty="0" smtClean="0"/>
              <a:t> The process and consequences of slow mass movements (creep and </a:t>
            </a:r>
            <a:r>
              <a:rPr lang="en-US" dirty="0" err="1" smtClean="0"/>
              <a:t>solifluction</a:t>
            </a:r>
            <a:r>
              <a:rPr lang="en-US" dirty="0" smtClean="0"/>
              <a:t>).</a:t>
            </a:r>
          </a:p>
          <a:p>
            <a:r>
              <a:rPr lang="en-US" dirty="0" smtClean="0"/>
              <a:t>(</a:t>
            </a:r>
            <a:r>
              <a:rPr lang="en-US" dirty="0" err="1" smtClean="0"/>
              <a:t>b</a:t>
            </a:r>
            <a:r>
              <a:rPr lang="en-US" dirty="0" smtClean="0"/>
              <a:t>) As rock layers weather and break up, the resulting debris creeps </a:t>
            </a:r>
            <a:r>
              <a:rPr lang="en-US" dirty="0" err="1" smtClean="0"/>
              <a:t>downslope</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887438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13.2c </a:t>
            </a:r>
            <a:r>
              <a:rPr lang="en-US" dirty="0" smtClean="0"/>
              <a:t> The process and consequences of slow mass movements (creep and </a:t>
            </a:r>
            <a:r>
              <a:rPr lang="en-US" dirty="0" err="1" smtClean="0"/>
              <a:t>solifluction</a:t>
            </a:r>
            <a:r>
              <a:rPr lang="en-US" dirty="0" smtClean="0"/>
              <a:t>).</a:t>
            </a:r>
          </a:p>
          <a:p>
            <a:r>
              <a:rPr lang="en-US" dirty="0" smtClean="0"/>
              <a:t>(</a:t>
            </a:r>
            <a:r>
              <a:rPr lang="en-US" dirty="0" err="1" smtClean="0"/>
              <a:t>c</a:t>
            </a:r>
            <a:r>
              <a:rPr lang="en-US" dirty="0" smtClean="0"/>
              <a:t>) Soil creep causes walls to bend and crack, building foundations to sink, trees to bend, and power poles and gravestones to tilt.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421111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13</a:t>
            </a:r>
          </a:p>
          <a:p>
            <a:pPr algn="ctr"/>
            <a:r>
              <a:rPr lang="en-US" sz="2800" dirty="0" smtClean="0">
                <a:solidFill>
                  <a:schemeClr val="tx2"/>
                </a:solidFill>
                <a:latin typeface="Verdana" charset="0"/>
              </a:rPr>
              <a:t>Unsafe Ground: Landslides and Other Mass Movements</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waving ground on a hillslope in the tundra."/>
          <p:cNvPicPr>
            <a:picLocks noChangeAspect="1"/>
          </p:cNvPicPr>
          <p:nvPr/>
        </p:nvPicPr>
        <p:blipFill>
          <a:blip r:embed="rId3"/>
          <a:stretch>
            <a:fillRect/>
          </a:stretch>
        </p:blipFill>
        <p:spPr>
          <a:xfrm>
            <a:off x="1819656" y="509016"/>
            <a:ext cx="5504688" cy="583996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parts representing slumping on a hillslope. Part a shows a hillslope with scarps in the form of stairs including a head scarp at the head of the slump. Part b shows cross section of a slump. A dotted line marks the former slope. Slump mass is moving down along the failure surface firming a head scarp on the top of the hill and the toe of slump at its bottom. Part c is a photo of a boat with people on water next to a precipice. Slumping dumped sediment into this river. Part d is a photo of a mountain with seceded rock layers above a highway."/>
          <p:cNvPicPr>
            <a:picLocks noChangeAspect="1"/>
          </p:cNvPicPr>
          <p:nvPr/>
        </p:nvPicPr>
        <p:blipFill>
          <a:blip r:embed="rId3"/>
          <a:stretch>
            <a:fillRect/>
          </a:stretch>
        </p:blipFill>
        <p:spPr>
          <a:xfrm>
            <a:off x="603503" y="318516"/>
            <a:ext cx="7936992" cy="583996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hillslope with scarps in the form of stairs including a head scarp at the head of the slump."/>
          <p:cNvPicPr>
            <a:picLocks noChangeAspect="1"/>
          </p:cNvPicPr>
          <p:nvPr/>
        </p:nvPicPr>
        <p:blipFill>
          <a:blip r:embed="rId3"/>
          <a:stretch>
            <a:fillRect/>
          </a:stretch>
        </p:blipFill>
        <p:spPr>
          <a:xfrm>
            <a:off x="304800" y="440435"/>
            <a:ext cx="8534400" cy="559612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diagram of a cross section of a slump. A dotted line marks the former slope. Slump mass is moving down along the failure surface firming a head scarp on the top of the hill and the toe of slump at its bottom."/>
          <p:cNvPicPr>
            <a:picLocks noChangeAspect="1"/>
          </p:cNvPicPr>
          <p:nvPr/>
        </p:nvPicPr>
        <p:blipFill>
          <a:blip r:embed="rId3"/>
          <a:stretch>
            <a:fillRect/>
          </a:stretch>
        </p:blipFill>
        <p:spPr>
          <a:xfrm>
            <a:off x="304800" y="1303020"/>
            <a:ext cx="8534400" cy="387096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boat with people on water next to a precipice. Slumping dumped sediment into this river."/>
          <p:cNvPicPr>
            <a:picLocks noChangeAspect="1"/>
          </p:cNvPicPr>
          <p:nvPr/>
        </p:nvPicPr>
        <p:blipFill>
          <a:blip r:embed="rId3"/>
          <a:stretch>
            <a:fillRect/>
          </a:stretch>
        </p:blipFill>
        <p:spPr>
          <a:xfrm>
            <a:off x="304800" y="696467"/>
            <a:ext cx="8534400" cy="508406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mountain with seceded rock layers above a highway."/>
          <p:cNvPicPr>
            <a:picLocks noChangeAspect="1"/>
          </p:cNvPicPr>
          <p:nvPr/>
        </p:nvPicPr>
        <p:blipFill>
          <a:blip r:embed="rId3"/>
          <a:stretch>
            <a:fillRect/>
          </a:stretch>
        </p:blipFill>
        <p:spPr>
          <a:xfrm>
            <a:off x="1825751" y="318516"/>
            <a:ext cx="5492496" cy="583996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view of San Francisco from the air. There are rocks adjacent to the city. They separate the city from the sea. Brown spots cover some rocks area. These spots illustrate slump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figure of San Francisco from the side. There are rocks adjacent to the city. They separate the city from the sea. Brown spots cover some rocks area. These spots illustrate slump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re are parts a, b, c, and d. Part a shows remains of a high-rise building under mudslide debris near the base of a hill. Part b shows forested hillslopes except places where mudslides were. On the photo c, two people are walking on a mixture of rock chunks and mud. There is forest and a hill behind them. Part d is a photo of a volcano. Mud flowing down from this volcano is called lahar."/>
          <p:cNvPicPr>
            <a:picLocks noChangeAspect="1"/>
          </p:cNvPicPr>
          <p:nvPr/>
        </p:nvPicPr>
        <p:blipFill>
          <a:blip r:embed="rId3"/>
          <a:stretch>
            <a:fillRect/>
          </a:stretch>
        </p:blipFill>
        <p:spPr>
          <a:xfrm>
            <a:off x="746760" y="457200"/>
            <a:ext cx="7650480" cy="58399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remains of a high-rise building under mudslide debris near the base of a hill."/>
          <p:cNvPicPr>
            <a:picLocks noChangeAspect="1"/>
          </p:cNvPicPr>
          <p:nvPr/>
        </p:nvPicPr>
        <p:blipFill>
          <a:blip r:embed="rId3"/>
          <a:stretch>
            <a:fillRect/>
          </a:stretch>
        </p:blipFill>
        <p:spPr>
          <a:xfrm>
            <a:off x="405384" y="257555"/>
            <a:ext cx="8333232" cy="596188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the earthquake consequences. There is a highway and a forest under the debris pile. Excavators are clearing this debris. "/>
          <p:cNvPicPr>
            <a:picLocks noChangeAspect="1"/>
          </p:cNvPicPr>
          <p:nvPr/>
        </p:nvPicPr>
        <p:blipFill>
          <a:blip r:embed="rId3"/>
          <a:stretch>
            <a:fillRect/>
          </a:stretch>
        </p:blipFill>
        <p:spPr>
          <a:xfrm>
            <a:off x="347471" y="318516"/>
            <a:ext cx="8449056"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forested hillslopes except places where mudslides were."/>
          <p:cNvPicPr>
            <a:picLocks noChangeAspect="1"/>
          </p:cNvPicPr>
          <p:nvPr/>
        </p:nvPicPr>
        <p:blipFill>
          <a:blip r:embed="rId3"/>
          <a:stretch>
            <a:fillRect/>
          </a:stretch>
        </p:blipFill>
        <p:spPr>
          <a:xfrm>
            <a:off x="304800" y="391667"/>
            <a:ext cx="8534400" cy="569366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is photo two people are walking on a mixture of rock chunks and mud. There is forest and a hill behind them."/>
          <p:cNvPicPr>
            <a:picLocks noChangeAspect="1"/>
          </p:cNvPicPr>
          <p:nvPr/>
        </p:nvPicPr>
        <p:blipFill>
          <a:blip r:embed="rId3"/>
          <a:stretch>
            <a:fillRect/>
          </a:stretch>
        </p:blipFill>
        <p:spPr>
          <a:xfrm>
            <a:off x="304800" y="461772"/>
            <a:ext cx="8534400" cy="555345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volcano. Mud flowing down from this volcano is called lahar."/>
          <p:cNvPicPr>
            <a:picLocks noChangeAspect="1"/>
          </p:cNvPicPr>
          <p:nvPr/>
        </p:nvPicPr>
        <p:blipFill>
          <a:blip r:embed="rId3"/>
          <a:stretch>
            <a:fillRect/>
          </a:stretch>
        </p:blipFill>
        <p:spPr>
          <a:xfrm>
            <a:off x="509015" y="318516"/>
            <a:ext cx="8125968" cy="58399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figure of the La Conchita mudslide. This is a photo from the ocean side. There is a view of a plateau from whence the head scarp starts. Houses are under the mudslide debris between the beach and these cliff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s in parts a and b show dam disaster. Part a includes two figures. The first picture is a graph where dotted lines a show pre-dam water table and a post-dam water table. There is failure surface between them. Valley reaches the layer of shale. Second diagram is a three-dimensional image of the first picture. It shows filled reservoir and dam face. There is Longarone in front of the dam and the forested north flank of Monte Toc to the right of dam face. Part b includes three images. The first diagram is the first graph from part a. But reservoir was filled by debris pile. Second diagram is a three-dimensional image of the first picture. There is slip surface from Monte Toc. The water surged over the dam and the village is destroyed by the flood. The third image is the photo of a forest which is growing on the debris today. "/>
          <p:cNvPicPr>
            <a:picLocks noChangeAspect="1"/>
          </p:cNvPicPr>
          <p:nvPr/>
        </p:nvPicPr>
        <p:blipFill>
          <a:blip r:embed="rId3"/>
          <a:stretch>
            <a:fillRect/>
          </a:stretch>
        </p:blipFill>
        <p:spPr>
          <a:xfrm>
            <a:off x="304800" y="1031748"/>
            <a:ext cx="8534400" cy="441350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part includes two figures. The first picture is a graph where dotted lines a show pre-dam water table and a post-dam water table. There is failure surface between them. Valley reaches the layer of shale. The second diagram is a three-dimensional image of the first picture. It shows filled reservoir and dam face. There is Longarone in front of the dam face and the forested north flank of Monte Toc to the right of dam face."/>
          <p:cNvPicPr>
            <a:picLocks noChangeAspect="1"/>
          </p:cNvPicPr>
          <p:nvPr/>
        </p:nvPicPr>
        <p:blipFill>
          <a:blip r:embed="rId3"/>
          <a:stretch>
            <a:fillRect/>
          </a:stretch>
        </p:blipFill>
        <p:spPr>
          <a:xfrm>
            <a:off x="1533144" y="318516"/>
            <a:ext cx="6077712" cy="58399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part includes two images. The first diagram is a graph where dotted lines a show a post-dam water table. Reservoir was filled by debris pile. The second diagram is a three-dimensional image of the first picture. The water surged over the dam and the village is destroyed by the flood. Third image is photo of a forest which is growing on the debris."/>
          <p:cNvPicPr>
            <a:picLocks noChangeAspect="1"/>
          </p:cNvPicPr>
          <p:nvPr/>
        </p:nvPicPr>
        <p:blipFill>
          <a:blip r:embed="rId3"/>
          <a:stretch>
            <a:fillRect/>
          </a:stretch>
        </p:blipFill>
        <p:spPr>
          <a:xfrm>
            <a:off x="1624583" y="318516"/>
            <a:ext cx="5894832" cy="583996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forest which is growing on the debris today."/>
          <p:cNvPicPr>
            <a:picLocks noChangeAspect="1"/>
          </p:cNvPicPr>
          <p:nvPr/>
        </p:nvPicPr>
        <p:blipFill>
          <a:blip r:embed="rId3"/>
          <a:stretch>
            <a:fillRect/>
          </a:stretch>
        </p:blipFill>
        <p:spPr>
          <a:xfrm>
            <a:off x="304800" y="870204"/>
            <a:ext cx="8534400" cy="473659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s in parts a and b show the coast of California. Part a shows a housing development between the beach and steep cliffs. There is a mudslide going from the cliffs to the houses. Part b shows a view of a plateau from whence the head scarp starts. This mudslide destroyed the road and buried the houses."/>
          <p:cNvPicPr>
            <a:picLocks noChangeAspect="1"/>
          </p:cNvPicPr>
          <p:nvPr/>
        </p:nvPicPr>
        <p:blipFill>
          <a:blip r:embed="rId3"/>
          <a:stretch>
            <a:fillRect/>
          </a:stretch>
        </p:blipFill>
        <p:spPr>
          <a:xfrm>
            <a:off x="405384" y="318516"/>
            <a:ext cx="8333232" cy="583996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housing development between the beach and steep cliffs. There is a mudslide going from the cliffs to the houses."/>
          <p:cNvPicPr>
            <a:picLocks noChangeAspect="1"/>
          </p:cNvPicPr>
          <p:nvPr/>
        </p:nvPicPr>
        <p:blipFill>
          <a:blip r:embed="rId3"/>
          <a:stretch>
            <a:fillRect/>
          </a:stretch>
        </p:blipFill>
        <p:spPr>
          <a:xfrm>
            <a:off x="917447" y="318516"/>
            <a:ext cx="7309104" cy="58399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s in parts a and b show landscapes: before and after the landslide during an earthquake. Part a shows the inhabited town near the snow mountain. Part b the same town buried under the debris and a landslide scar on the mountain."/>
          <p:cNvPicPr>
            <a:picLocks noChangeAspect="1"/>
          </p:cNvPicPr>
          <p:nvPr/>
        </p:nvPicPr>
        <p:blipFill>
          <a:blip r:embed="rId3"/>
          <a:stretch>
            <a:fillRect/>
          </a:stretch>
        </p:blipFill>
        <p:spPr>
          <a:xfrm>
            <a:off x="2645664" y="318516"/>
            <a:ext cx="3852672" cy="583996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view of a plateau from whence the head scarp starts. This mudslide destroyed the road and buried the houses."/>
          <p:cNvPicPr>
            <a:picLocks noChangeAspect="1"/>
          </p:cNvPicPr>
          <p:nvPr/>
        </p:nvPicPr>
        <p:blipFill>
          <a:blip r:embed="rId3"/>
          <a:stretch>
            <a:fillRect/>
          </a:stretch>
        </p:blipFill>
        <p:spPr>
          <a:xfrm>
            <a:off x="2447544" y="318516"/>
            <a:ext cx="4248912" cy="58399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s in parts a and b show avalanches. Part a shows a mountain slope. There are people, excavator, masses of snow, and entombed houses. Part b shows a snow mountain. There is origin of the avalanche atop and toe of the avalanche at the bottom. Also there is a turbulent cloud around. People camped near plane at the mountain slope."/>
          <p:cNvPicPr>
            <a:picLocks noChangeAspect="1"/>
          </p:cNvPicPr>
          <p:nvPr/>
        </p:nvPicPr>
        <p:blipFill>
          <a:blip r:embed="rId3"/>
          <a:stretch>
            <a:fillRect/>
          </a:stretch>
        </p:blipFill>
        <p:spPr>
          <a:xfrm>
            <a:off x="502920" y="318516"/>
            <a:ext cx="8138160" cy="583996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mountain slope. There are people, excavator, masses of snow, and entombed houses."/>
          <p:cNvPicPr>
            <a:picLocks noChangeAspect="1"/>
          </p:cNvPicPr>
          <p:nvPr/>
        </p:nvPicPr>
        <p:blipFill>
          <a:blip r:embed="rId3"/>
          <a:stretch>
            <a:fillRect/>
          </a:stretch>
        </p:blipFill>
        <p:spPr>
          <a:xfrm>
            <a:off x="765047" y="318516"/>
            <a:ext cx="7613904" cy="58399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snow mountain. There is origin of the avalanche atop and toe of the avalanche at the bottom. Also there is a turbulent cloud around. People camped near plane at the mountain slope."/>
          <p:cNvPicPr>
            <a:picLocks noChangeAspect="1"/>
          </p:cNvPicPr>
          <p:nvPr/>
        </p:nvPicPr>
        <p:blipFill>
          <a:blip r:embed="rId3"/>
          <a:stretch>
            <a:fillRect/>
          </a:stretch>
        </p:blipFill>
        <p:spPr>
          <a:xfrm>
            <a:off x="2496311" y="318516"/>
            <a:ext cx="4151376" cy="583996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satellite image which shows an irregular shape with different slopes and ledges. A green river separates rock into two halves. A talus pile is located at the base of the cliff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s in parts a and b show rockfalls. Part a shows littered sandstone cliff with boulders by successive rockfalls. There are a lot of various rocks and the talus at the base of the cliff. Part b shows lake and forest at the base of the mountain. The mountain has slide scar. There is debris under the slide scar. And the forest is destroyed at this place. Some spotes on mountain have a lighter color."/>
          <p:cNvPicPr>
            <a:picLocks noChangeAspect="1"/>
          </p:cNvPicPr>
          <p:nvPr/>
        </p:nvPicPr>
        <p:blipFill>
          <a:blip r:embed="rId3"/>
          <a:stretch>
            <a:fillRect/>
          </a:stretch>
        </p:blipFill>
        <p:spPr>
          <a:xfrm>
            <a:off x="304800" y="1421892"/>
            <a:ext cx="8534400" cy="3633216"/>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littered sandstone cliff with boulders by successive rockfalls. There are a lot of various rocks and the talus at the base of the cliff."/>
          <p:cNvPicPr>
            <a:picLocks noChangeAspect="1"/>
          </p:cNvPicPr>
          <p:nvPr/>
        </p:nvPicPr>
        <p:blipFill>
          <a:blip r:embed="rId3"/>
          <a:stretch>
            <a:fillRect/>
          </a:stretch>
        </p:blipFill>
        <p:spPr>
          <a:xfrm>
            <a:off x="362711" y="318516"/>
            <a:ext cx="8418576" cy="583996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lake and forest at the base of the mountain. The mountain has slide scar. There is debris under the slide scar. And the forest is destroyed at this place. Some spots on the mountain have a lighter color."/>
          <p:cNvPicPr>
            <a:picLocks noChangeAspect="1"/>
          </p:cNvPicPr>
          <p:nvPr/>
        </p:nvPicPr>
        <p:blipFill>
          <a:blip r:embed="rId3"/>
          <a:stretch>
            <a:fillRect/>
          </a:stretch>
        </p:blipFill>
        <p:spPr>
          <a:xfrm>
            <a:off x="807720" y="318516"/>
            <a:ext cx="7528560" cy="5839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a laboratory model of a turbidity current. It look like a horizontal cloud of smoke. This cloud consists of fine clay suspended in water. Part b shows a digital bathymetric map of a slip along the coast. There is crown at the top. The zone of depletion has scarps and main body below. There is a line of displaced. Then the zone of accumulation follows. It has foot and material. The tip and lines of toe are shown at the bottom. The scope is two kilometers. Part c shows a bathymetric map of the area around Hawaii. This map has two scales: water depth and scale approx. The water depth is from 0 foots to 15000 foots or from 0 meters to 5000 meters. Scale is approximately one to eighty-five thousands. The map shows several huge slumps in the highest areas above ocean level."/>
          <p:cNvPicPr>
            <a:picLocks noChangeAspect="1"/>
          </p:cNvPicPr>
          <p:nvPr/>
        </p:nvPicPr>
        <p:blipFill>
          <a:blip r:embed="rId3"/>
          <a:stretch>
            <a:fillRect/>
          </a:stretch>
        </p:blipFill>
        <p:spPr>
          <a:xfrm>
            <a:off x="758952" y="318516"/>
            <a:ext cx="7626096" cy="583996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a laboratory model of a turbidity current. It look like a horizontal cloud of smoke. This cloud consists of fine clay suspended in water."/>
          <p:cNvPicPr>
            <a:picLocks noChangeAspect="1"/>
          </p:cNvPicPr>
          <p:nvPr/>
        </p:nvPicPr>
        <p:blipFill>
          <a:blip r:embed="rId3"/>
          <a:stretch>
            <a:fillRect/>
          </a:stretch>
        </p:blipFill>
        <p:spPr>
          <a:xfrm>
            <a:off x="914400" y="318516"/>
            <a:ext cx="7315200" cy="58399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n inhabited town near the snow mountain."/>
          <p:cNvPicPr>
            <a:picLocks noChangeAspect="1"/>
          </p:cNvPicPr>
          <p:nvPr/>
        </p:nvPicPr>
        <p:blipFill>
          <a:blip r:embed="rId3"/>
          <a:stretch>
            <a:fillRect/>
          </a:stretch>
        </p:blipFill>
        <p:spPr>
          <a:xfrm>
            <a:off x="399288" y="318516"/>
            <a:ext cx="8345424" cy="583996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a digital bathymetric map of a slip along the coast. There is crown at the top. The zone of depletion has scarps and main body below. There is a line of displaced. Then the zone of accumulation follows. It has foot and material. The tip and lines of toe are shown at the bottom. The scope is two kilometers."/>
          <p:cNvPicPr>
            <a:picLocks noChangeAspect="1"/>
          </p:cNvPicPr>
          <p:nvPr/>
        </p:nvPicPr>
        <p:blipFill>
          <a:blip r:embed="rId3"/>
          <a:stretch>
            <a:fillRect/>
          </a:stretch>
        </p:blipFill>
        <p:spPr>
          <a:xfrm>
            <a:off x="679703" y="318516"/>
            <a:ext cx="7784592" cy="583996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bathymetric map of the area around Hawaii. This map has two scales: water depth and scale approx. The water depth is from 0 foots to 15000 foots or from 0 meters to 5000 meters. The scale is approximately one to eighty-five thousands. The map shows several huge slumps in the highest areas above ocean level."/>
          <p:cNvPicPr>
            <a:picLocks noChangeAspect="1"/>
          </p:cNvPicPr>
          <p:nvPr/>
        </p:nvPicPr>
        <p:blipFill>
          <a:blip r:embed="rId3"/>
          <a:stretch>
            <a:fillRect/>
          </a:stretch>
        </p:blipFill>
        <p:spPr>
          <a:xfrm>
            <a:off x="420623" y="318516"/>
            <a:ext cx="8302752" cy="583996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photo of cliff. There is pile of blocks of sandstone. "/>
          <p:cNvPicPr>
            <a:picLocks noChangeAspect="1"/>
          </p:cNvPicPr>
          <p:nvPr/>
        </p:nvPicPr>
        <p:blipFill>
          <a:blip r:embed="rId3"/>
          <a:stretch>
            <a:fillRect/>
          </a:stretch>
        </p:blipFill>
        <p:spPr>
          <a:xfrm>
            <a:off x="307847" y="665988"/>
            <a:ext cx="8528304" cy="514502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five kinds of mass movements. The first kind is solifluction and creep. A wavy surface is atop of a hillside. There is a tilted tree, soil creeps lower. And a small slump is near a damaged road at the bottom. The second kind is slumping. The head scarp is atop of a hillside near the sea. Then the failure surface descends with scarps in the form of stairs to the toe of the slump block in the water. The third kind of mass movements is lahars and mudflows. This is a volcano from which debris flows down to a river valley. The fourth kind is debris flows. There is a hillside where deforested land is shown. A debris flow descends across the forest. The fifth kind is rockfalls and slides. There is a mountain with a rock slide. A rock avalanche picks up a cloud of dust and causes a rockfall. "/>
          <p:cNvPicPr>
            <a:picLocks noChangeAspect="1"/>
          </p:cNvPicPr>
          <p:nvPr/>
        </p:nvPicPr>
        <p:blipFill>
          <a:blip r:embed="rId3"/>
          <a:stretch>
            <a:fillRect/>
          </a:stretch>
        </p:blipFill>
        <p:spPr>
          <a:xfrm>
            <a:off x="304800" y="835151"/>
            <a:ext cx="8534400" cy="480669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s in parts a and b show the forces. Part a shows a gentle slope. There is a block and a few forces acting on it: a normal force pulls perpendicular to the ground; a downslope force pulls parallel to the ground. Therefore, gravity pulls the block toward the center of the Earth. In addition, resistance force pulls back, and since this force is greater than downslope force, the block stays put. Part b shows a steep slope. In this case, the resistance force is less than downslope force, and so the block moves."/>
          <p:cNvPicPr>
            <a:picLocks noChangeAspect="1"/>
          </p:cNvPicPr>
          <p:nvPr/>
        </p:nvPicPr>
        <p:blipFill>
          <a:blip r:embed="rId3"/>
          <a:stretch>
            <a:fillRect/>
          </a:stretch>
        </p:blipFill>
        <p:spPr>
          <a:xfrm>
            <a:off x="304800" y="1232916"/>
            <a:ext cx="8534400" cy="40111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a gentle slope. There is a block and a few forces acting on it: a normal force pulls perpendicular to the ground; a downslope force pulls parallel to the ground. Therefore, gravity pulls the block toward the center of the Earth. In addition, resistance force pulls back, and since this force is greater than downslope force, the block stays put."/>
          <p:cNvPicPr>
            <a:picLocks noChangeAspect="1"/>
          </p:cNvPicPr>
          <p:nvPr/>
        </p:nvPicPr>
        <p:blipFill>
          <a:blip r:embed="rId3"/>
          <a:stretch>
            <a:fillRect/>
          </a:stretch>
        </p:blipFill>
        <p:spPr>
          <a:xfrm>
            <a:off x="966215" y="318516"/>
            <a:ext cx="7211568" cy="583996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a steep slope. There is a block and a few forces acting on it: a normal force pulls perpendicular to the ground; a downslope force pulls parallel to the ground. Therefore, gravity pulls the block toward the center of the Earth. In addition, resistance force pulls back, and since this force is less than downslope force, the block moves."/>
          <p:cNvPicPr>
            <a:picLocks noChangeAspect="1"/>
          </p:cNvPicPr>
          <p:nvPr/>
        </p:nvPicPr>
        <p:blipFill>
          <a:blip r:embed="rId3"/>
          <a:stretch>
            <a:fillRect/>
          </a:stretch>
        </p:blipFill>
        <p:spPr>
          <a:xfrm>
            <a:off x="1472183" y="318516"/>
            <a:ext cx="6199632" cy="583996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two piles of grit. The first pile of grit is well-rounded sand and has a thirty-degree angle of repose. Second pile of grit is an irregularly shaped gravel. It has an angle of forty-five degrees."/>
          <p:cNvPicPr>
            <a:picLocks noChangeAspect="1"/>
          </p:cNvPicPr>
          <p:nvPr/>
        </p:nvPicPr>
        <p:blipFill>
          <a:blip r:embed="rId3"/>
          <a:stretch>
            <a:fillRect/>
          </a:stretch>
        </p:blipFill>
        <p:spPr>
          <a:xfrm>
            <a:off x="304800" y="1778508"/>
            <a:ext cx="8534400" cy="291998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movement of a slide block over the exfoliation joint surface. Part b shows bedding planes under shale bed in sedimentary rocks. The slide block moves to reservoir. Part c shows foliation planes in metamorphic rock. The slide block moves to reservoir."/>
          <p:cNvPicPr>
            <a:picLocks noChangeAspect="1"/>
          </p:cNvPicPr>
          <p:nvPr/>
        </p:nvPicPr>
        <p:blipFill>
          <a:blip r:embed="rId3"/>
          <a:stretch>
            <a:fillRect/>
          </a:stretch>
        </p:blipFill>
        <p:spPr>
          <a:xfrm>
            <a:off x="304800" y="1924811"/>
            <a:ext cx="8534400" cy="262737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the movement of a slide block over the exfoliation joint surface."/>
          <p:cNvPicPr>
            <a:picLocks noChangeAspect="1"/>
          </p:cNvPicPr>
          <p:nvPr/>
        </p:nvPicPr>
        <p:blipFill>
          <a:blip r:embed="rId3"/>
          <a:stretch>
            <a:fillRect/>
          </a:stretch>
        </p:blipFill>
        <p:spPr>
          <a:xfrm>
            <a:off x="1075944" y="318516"/>
            <a:ext cx="6992112" cy="58399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deserted town and a landslide scar on mountain."/>
          <p:cNvPicPr>
            <a:picLocks noChangeAspect="1"/>
          </p:cNvPicPr>
          <p:nvPr/>
        </p:nvPicPr>
        <p:blipFill>
          <a:blip r:embed="rId3"/>
          <a:stretch>
            <a:fillRect/>
          </a:stretch>
        </p:blipFill>
        <p:spPr>
          <a:xfrm>
            <a:off x="377952" y="318516"/>
            <a:ext cx="8388096" cy="583996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bedding planes under shale bed in sedimentary rocks. The slide block moves to reservoir."/>
          <p:cNvPicPr>
            <a:picLocks noChangeAspect="1"/>
          </p:cNvPicPr>
          <p:nvPr/>
        </p:nvPicPr>
        <p:blipFill>
          <a:blip r:embed="rId3"/>
          <a:stretch>
            <a:fillRect/>
          </a:stretch>
        </p:blipFill>
        <p:spPr>
          <a:xfrm>
            <a:off x="972311" y="318516"/>
            <a:ext cx="7199376" cy="583996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foliation planes in metamorphic rock. The slide block moves to reservoir."/>
          <p:cNvPicPr>
            <a:picLocks noChangeAspect="1"/>
          </p:cNvPicPr>
          <p:nvPr/>
        </p:nvPicPr>
        <p:blipFill>
          <a:blip r:embed="rId3"/>
          <a:stretch>
            <a:fillRect/>
          </a:stretch>
        </p:blipFill>
        <p:spPr>
          <a:xfrm>
            <a:off x="411479" y="318516"/>
            <a:ext cx="8321040" cy="5839968"/>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a photo of the Gros Ventre landslide. The forested mountain has uncovered slide scar. There are slide debris and a lake at the bottom of the mountain. Part b has three images which change over time. The first image shows the Gros Ventre River in the Ventre Valley at the bottom of the mountain. There is the Tensleep formation under the rain. The weak Amsden Shale is parallel to the slope. The second image shows the movement starting down to the valley due to heavier Tensleep and weakened Amsden Shale. The third image shows the valley filled with slide debris. Slide Lake was formed. The scar remained on the hillslope."/>
          <p:cNvPicPr>
            <a:picLocks noChangeAspect="1"/>
          </p:cNvPicPr>
          <p:nvPr/>
        </p:nvPicPr>
        <p:blipFill>
          <a:blip r:embed="rId3"/>
          <a:stretch>
            <a:fillRect/>
          </a:stretch>
        </p:blipFill>
        <p:spPr>
          <a:xfrm>
            <a:off x="1185671" y="318516"/>
            <a:ext cx="6772656" cy="5839968"/>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the Gros Ventre landslide. The forested mountain has an uncovered slide scar. There are slide debris and a lake at the bottom of the mountain."/>
          <p:cNvPicPr>
            <a:picLocks noChangeAspect="1"/>
          </p:cNvPicPr>
          <p:nvPr/>
        </p:nvPicPr>
        <p:blipFill>
          <a:blip r:embed="rId3"/>
          <a:stretch>
            <a:fillRect/>
          </a:stretch>
        </p:blipFill>
        <p:spPr>
          <a:xfrm>
            <a:off x="2737104" y="318516"/>
            <a:ext cx="3669792" cy="583996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images which change over time. The first image shows the Gros Ventre River in the Ventre Valley at the bottom of the mountain. There is the Tensleep formation under the rain. The weak Amsden Shale is parallel to the slope. The second image shows the movement starting down to the valley due to heavier Tensleep and weakened Amsden Shale. The third image shows the valley filled with the slide debris. Slide Lake was formed. The scar remained on the hillslope."/>
          <p:cNvPicPr>
            <a:picLocks noChangeAspect="1"/>
          </p:cNvPicPr>
          <p:nvPr/>
        </p:nvPicPr>
        <p:blipFill>
          <a:blip r:embed="rId3"/>
          <a:stretch>
            <a:fillRect/>
          </a:stretch>
        </p:blipFill>
        <p:spPr>
          <a:xfrm>
            <a:off x="2545079" y="321167"/>
            <a:ext cx="4053840" cy="5834665"/>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s in parts a and b show the process of a sea cliff collapse. Part a shows an overhang and a gap at the top of the cliff above the sea. This gap and waves undercut erosion. Part b shows the breaking of the overhang off along joints and a rockfall into the sea. "/>
          <p:cNvPicPr>
            <a:picLocks noChangeAspect="1"/>
          </p:cNvPicPr>
          <p:nvPr/>
        </p:nvPicPr>
        <p:blipFill>
          <a:blip r:embed="rId3"/>
          <a:stretch>
            <a:fillRect/>
          </a:stretch>
        </p:blipFill>
        <p:spPr>
          <a:xfrm>
            <a:off x="304800" y="763523"/>
            <a:ext cx="8534400" cy="4949952"/>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picture shows a slip surface where a head scarp forms, trees die because water has drained out of the cracked ground, the walls and the roof of the house crack, foundation sinks, a swampy low area forms. Also, tilted utility poles and overtight power lines are on the secondary slump surface. Hummocky ridges destroy the fence and the highway. "/>
          <p:cNvPicPr>
            <a:picLocks noChangeAspect="1"/>
          </p:cNvPicPr>
          <p:nvPr/>
        </p:nvPicPr>
        <p:blipFill>
          <a:blip r:embed="rId3"/>
          <a:stretch>
            <a:fillRect/>
          </a:stretch>
        </p:blipFill>
        <p:spPr>
          <a:xfrm>
            <a:off x="304800" y="486155"/>
            <a:ext cx="8534400" cy="550468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us is a map of the western part of the United States providing information on the places most likely subjected to landslides. There are areas of red and yellow color representing highly and moderately hazardous places respectively. These areas cover the most part of the coast, some part of the border between the western and central parts of North America and there are some of them in the middle. High level of hazard corresponds to more than fifteen percent of area involved. Moderate level of hazard corresponds to fifteen to one and a half percent of area involved."/>
          <p:cNvPicPr>
            <a:picLocks noChangeAspect="1"/>
          </p:cNvPicPr>
          <p:nvPr/>
        </p:nvPicPr>
        <p:blipFill>
          <a:blip r:embed="rId3"/>
          <a:stretch>
            <a:fillRect/>
          </a:stretch>
        </p:blipFill>
        <p:spPr>
          <a:xfrm>
            <a:off x="1783079" y="318516"/>
            <a:ext cx="5577840" cy="5839968"/>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re are parts a, b, c, d, e, f, g, and h. Part a shows hillside where trees grow. A dotted line shows the potential failure plane, but roots sprouted lower and stabilize the potential failure plane. Part b demonstrates terrace steps on a hillside meant to remove the load and catch debris. Part c shows a reservoir between two hills. The water table and the reservoir level have been lowered. It makes potential failure plane stronger because it dries. Part d shows two channels. The first channel is filled. It used to undercut the cliff. The second channel is away from the cliff. Part e shows the method of stabilizing the undercutting by adding a riprap. A riprap is placed into the sea and absorbs the wave energy. Part f shows a wall above the highway which traps debris. Part g shows rock bolts in the cliff face to hold the rocks in place. Part h demonstrates how the snow can be diverted from a roadway with an avalanche shed."/>
          <p:cNvPicPr>
            <a:picLocks noChangeAspect="1"/>
          </p:cNvPicPr>
          <p:nvPr/>
        </p:nvPicPr>
        <p:blipFill>
          <a:blip r:embed="rId3"/>
          <a:stretch>
            <a:fillRect/>
          </a:stretch>
        </p:blipFill>
        <p:spPr>
          <a:xfrm>
            <a:off x="1917192" y="381000"/>
            <a:ext cx="5309616" cy="596188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a hillside, where trees grow. A dotted line shows the potential failure plane, but roots sprouted lower and stabilize the potential failure plane."/>
          <p:cNvPicPr>
            <a:picLocks noChangeAspect="1"/>
          </p:cNvPicPr>
          <p:nvPr/>
        </p:nvPicPr>
        <p:blipFill>
          <a:blip r:embed="rId3"/>
          <a:stretch>
            <a:fillRect/>
          </a:stretch>
        </p:blipFill>
        <p:spPr>
          <a:xfrm>
            <a:off x="304800" y="315467"/>
            <a:ext cx="8534400" cy="584606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re are parts a, b, c, and d. Part a shows a sectional inclined ground. There are layers of bedrock and soil. The arrows show movement from starting position of the clast on summer slope position to winter slope position and again to summer slope. This movement extends to ending position of the clast. Part b also shows sectional inclined ground. There are ground surface, layers of thick regolith and fragmenting bedrock. An arrow shows the direction of creep downslope. Part c shows an intact bedrock beneath the creep zone. There is a house with sagging foundation and cracked walls, a tree, tilted telephone poles, and tilted gravestones on the surface of the incline. The tree is also shown at a larger scale to demonstrate curving tree trunk. Part d shows waving ground on a hillslope in the tundra."/>
          <p:cNvPicPr>
            <a:picLocks noChangeAspect="1"/>
          </p:cNvPicPr>
          <p:nvPr/>
        </p:nvPicPr>
        <p:blipFill>
          <a:blip r:embed="rId3"/>
          <a:stretch>
            <a:fillRect/>
          </a:stretch>
        </p:blipFill>
        <p:spPr>
          <a:xfrm>
            <a:off x="1365504" y="509016"/>
            <a:ext cx="6412992" cy="5839968"/>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terrace steps on a hillside to remove the load and catch debris."/>
          <p:cNvPicPr>
            <a:picLocks noChangeAspect="1"/>
          </p:cNvPicPr>
          <p:nvPr/>
        </p:nvPicPr>
        <p:blipFill>
          <a:blip r:embed="rId3"/>
          <a:stretch>
            <a:fillRect/>
          </a:stretch>
        </p:blipFill>
        <p:spPr>
          <a:xfrm>
            <a:off x="304800" y="733044"/>
            <a:ext cx="8534400" cy="5010912"/>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icture of a reservoir between two hills. The water table and the reservoir level have been lowered. It makes potential failure plane stronger because it dries."/>
          <p:cNvPicPr>
            <a:picLocks noChangeAspect="1"/>
          </p:cNvPicPr>
          <p:nvPr/>
        </p:nvPicPr>
        <p:blipFill>
          <a:blip r:embed="rId3"/>
          <a:stretch>
            <a:fillRect/>
          </a:stretch>
        </p:blipFill>
        <p:spPr>
          <a:xfrm>
            <a:off x="304800" y="467867"/>
            <a:ext cx="8534400" cy="5541264"/>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two channels. The first channel is filled. It used to undercut the cliff. The second channel is away from the cliff."/>
          <p:cNvPicPr>
            <a:picLocks noChangeAspect="1"/>
          </p:cNvPicPr>
          <p:nvPr/>
        </p:nvPicPr>
        <p:blipFill>
          <a:blip r:embed="rId3"/>
          <a:stretch>
            <a:fillRect/>
          </a:stretch>
        </p:blipFill>
        <p:spPr>
          <a:xfrm>
            <a:off x="304800" y="662939"/>
            <a:ext cx="8534400" cy="515112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an undercutting stabilizing method by adding a riprap. The riprap is placed into the sea and absorbs the wave energy."/>
          <p:cNvPicPr>
            <a:picLocks noChangeAspect="1"/>
          </p:cNvPicPr>
          <p:nvPr/>
        </p:nvPicPr>
        <p:blipFill>
          <a:blip r:embed="rId3"/>
          <a:stretch>
            <a:fillRect/>
          </a:stretch>
        </p:blipFill>
        <p:spPr>
          <a:xfrm>
            <a:off x="304800" y="925067"/>
            <a:ext cx="8534400" cy="4626864"/>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a wall above the highway, which traps debris."/>
          <p:cNvPicPr>
            <a:picLocks noChangeAspect="1"/>
          </p:cNvPicPr>
          <p:nvPr/>
        </p:nvPicPr>
        <p:blipFill>
          <a:blip r:embed="rId3"/>
          <a:stretch>
            <a:fillRect/>
          </a:stretch>
        </p:blipFill>
        <p:spPr>
          <a:xfrm>
            <a:off x="304800" y="376427"/>
            <a:ext cx="8534400" cy="5724144"/>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icture of rock bolts in the cliff face to hold the rocks in place."/>
          <p:cNvPicPr>
            <a:picLocks noChangeAspect="1"/>
          </p:cNvPicPr>
          <p:nvPr/>
        </p:nvPicPr>
        <p:blipFill>
          <a:blip r:embed="rId3"/>
          <a:stretch>
            <a:fillRect/>
          </a:stretch>
        </p:blipFill>
        <p:spPr>
          <a:xfrm>
            <a:off x="304800" y="635507"/>
            <a:ext cx="8534400" cy="5205984"/>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how the snow can be diverted from a roadway with an avalanche shed."/>
          <p:cNvPicPr>
            <a:picLocks noChangeAspect="1"/>
          </p:cNvPicPr>
          <p:nvPr/>
        </p:nvPicPr>
        <p:blipFill>
          <a:blip r:embed="rId3"/>
          <a:stretch>
            <a:fillRect/>
          </a:stretch>
        </p:blipFill>
        <p:spPr>
          <a:xfrm>
            <a:off x="304800" y="708660"/>
            <a:ext cx="8534400" cy="505968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a sectional inclined ground. There are layers of bedrock and soil. The arrows show movement from the starting position of the clast on summer slope position to winter slope position and again to summer slope. This movement extends to the ending position of the clast."/>
          <p:cNvPicPr>
            <a:picLocks noChangeAspect="1"/>
          </p:cNvPicPr>
          <p:nvPr/>
        </p:nvPicPr>
        <p:blipFill>
          <a:blip r:embed="rId3"/>
          <a:stretch>
            <a:fillRect/>
          </a:stretch>
        </p:blipFill>
        <p:spPr>
          <a:xfrm>
            <a:off x="304800" y="470916"/>
            <a:ext cx="8534400" cy="553516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a sectional inclined ground. There are ground surface, layers of thick regolith and fragmenting bedrock. An arrow shows the direction of creep downslope."/>
          <p:cNvPicPr>
            <a:picLocks noChangeAspect="1"/>
          </p:cNvPicPr>
          <p:nvPr/>
        </p:nvPicPr>
        <p:blipFill>
          <a:blip r:embed="rId3"/>
          <a:stretch>
            <a:fillRect/>
          </a:stretch>
        </p:blipFill>
        <p:spPr>
          <a:xfrm>
            <a:off x="1203959" y="318516"/>
            <a:ext cx="6736080" cy="583996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diagram of an intact bedrock beneath the creep zone with arrows of direction. There is a house with sagging foundation and cracked walls, a tree, tilted telephone poles, and tilted gravestones on the surface of the incline. The tree is also shown at a larger scale to demonstrate curving tree trunk."/>
          <p:cNvPicPr>
            <a:picLocks noChangeAspect="1"/>
          </p:cNvPicPr>
          <p:nvPr/>
        </p:nvPicPr>
        <p:blipFill>
          <a:blip r:embed="rId3"/>
          <a:stretch>
            <a:fillRect/>
          </a:stretch>
        </p:blipFill>
        <p:spPr>
          <a:xfrm>
            <a:off x="1249679" y="318516"/>
            <a:ext cx="6644640" cy="583996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144</TotalTime>
  <Words>2623</Words>
  <Application>Microsoft Office PowerPoint</Application>
  <PresentationFormat>On-screen Show (4:3)</PresentationFormat>
  <Paragraphs>195</Paragraphs>
  <Slides>66</Slides>
  <Notes>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44</cp:revision>
  <dcterms:created xsi:type="dcterms:W3CDTF">2016-02-03T04:07:04Z</dcterms:created>
  <dcterms:modified xsi:type="dcterms:W3CDTF">2016-04-14T22:53:28Z</dcterms:modified>
  <cp:category/>
</cp:coreProperties>
</file>