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Lst>
  <p:notesMasterIdLst>
    <p:notesMasterId r:id="rId91"/>
  </p:notesMasterIdLst>
  <p:sldIdLst>
    <p:sldId id="258" r:id="rId2"/>
    <p:sldId id="336" r:id="rId3"/>
    <p:sldId id="259" r:id="rId4"/>
    <p:sldId id="260" r:id="rId5"/>
    <p:sldId id="261" r:id="rId6"/>
    <p:sldId id="262" r:id="rId7"/>
    <p:sldId id="263" r:id="rId8"/>
    <p:sldId id="264" r:id="rId9"/>
    <p:sldId id="265" r:id="rId10"/>
    <p:sldId id="337"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338"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35" r:id="rId73"/>
    <p:sldId id="326" r:id="rId74"/>
    <p:sldId id="327" r:id="rId75"/>
    <p:sldId id="328" r:id="rId76"/>
    <p:sldId id="329" r:id="rId77"/>
    <p:sldId id="339" r:id="rId78"/>
    <p:sldId id="340" r:id="rId79"/>
    <p:sldId id="341" r:id="rId80"/>
    <p:sldId id="342" r:id="rId81"/>
    <p:sldId id="343" r:id="rId82"/>
    <p:sldId id="344" r:id="rId83"/>
    <p:sldId id="345" r:id="rId84"/>
    <p:sldId id="346" r:id="rId85"/>
    <p:sldId id="330" r:id="rId86"/>
    <p:sldId id="331" r:id="rId87"/>
    <p:sldId id="332" r:id="rId88"/>
    <p:sldId id="333" r:id="rId89"/>
    <p:sldId id="334" r:id="rId9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457200" rtl="0" eaLnBrk="1" latinLnBrk="0" hangingPunct="1">
      <a:defRPr sz="2400" kern="1200">
        <a:solidFill>
          <a:schemeClr val="tx1"/>
        </a:solidFill>
        <a:latin typeface="Times" charset="0"/>
        <a:ea typeface="+mn-ea"/>
        <a:cs typeface="+mn-cs"/>
      </a:defRPr>
    </a:lvl6pPr>
    <a:lvl7pPr marL="2743200" algn="l" defTabSz="457200" rtl="0" eaLnBrk="1" latinLnBrk="0" hangingPunct="1">
      <a:defRPr sz="2400" kern="1200">
        <a:solidFill>
          <a:schemeClr val="tx1"/>
        </a:solidFill>
        <a:latin typeface="Times" charset="0"/>
        <a:ea typeface="+mn-ea"/>
        <a:cs typeface="+mn-cs"/>
      </a:defRPr>
    </a:lvl7pPr>
    <a:lvl8pPr marL="3200400" algn="l" defTabSz="457200" rtl="0" eaLnBrk="1" latinLnBrk="0" hangingPunct="1">
      <a:defRPr sz="2400" kern="1200">
        <a:solidFill>
          <a:schemeClr val="tx1"/>
        </a:solidFill>
        <a:latin typeface="Times" charset="0"/>
        <a:ea typeface="+mn-ea"/>
        <a:cs typeface="+mn-cs"/>
      </a:defRPr>
    </a:lvl8pPr>
    <a:lvl9pPr marL="3657600" algn="l" defTabSz="457200" rtl="0" eaLnBrk="1" latinLnBrk="0" hangingPunct="1">
      <a:defRPr sz="2400" kern="1200">
        <a:solidFill>
          <a:schemeClr val="tx1"/>
        </a:solidFill>
        <a:latin typeface="Times"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1AA"/>
    <a:srgbClr val="E88C2A"/>
    <a:srgbClr val="D63F22"/>
    <a:srgbClr val="D22F21"/>
    <a:srgbClr val="EEEFEE"/>
    <a:srgbClr val="006486"/>
    <a:srgbClr val="00688D"/>
    <a:srgbClr val="C14824"/>
    <a:srgbClr val="008B9F"/>
    <a:srgbClr val="504C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01" autoAdjust="0"/>
    <p:restoredTop sz="90929"/>
  </p:normalViewPr>
  <p:slideViewPr>
    <p:cSldViewPr>
      <p:cViewPr varScale="1">
        <p:scale>
          <a:sx n="104" d="100"/>
          <a:sy n="104" d="100"/>
        </p:scale>
        <p:origin x="59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60" d="100"/>
          <a:sy n="160" d="100"/>
        </p:scale>
        <p:origin x="-5552"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75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075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75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5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75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5C856FE-FC20-6448-904C-C4DA41A45E6B}" type="slidenum">
              <a:rPr lang="en-US"/>
              <a:pPr/>
              <a:t>‹#›</a:t>
            </a:fld>
            <a:endParaRPr lang="en-US"/>
          </a:p>
        </p:txBody>
      </p:sp>
    </p:spTree>
    <p:extLst>
      <p:ext uri="{BB962C8B-B14F-4D97-AF65-F5344CB8AC3E}">
        <p14:creationId xmlns:p14="http://schemas.microsoft.com/office/powerpoint/2010/main" val="213788442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charset="0"/>
        <a:ea typeface="+mn-ea"/>
        <a:cs typeface="+mn-cs"/>
      </a:defRPr>
    </a:lvl1pPr>
    <a:lvl2pPr marL="457200" algn="l" rtl="0" fontAlgn="base">
      <a:spcBef>
        <a:spcPct val="30000"/>
      </a:spcBef>
      <a:spcAft>
        <a:spcPct val="0"/>
      </a:spcAft>
      <a:defRPr sz="1200" kern="1200">
        <a:solidFill>
          <a:schemeClr val="tx1"/>
        </a:solidFill>
        <a:latin typeface="Times" charset="0"/>
        <a:ea typeface="ＭＳ Ｐゴシック" charset="-128"/>
        <a:cs typeface="+mn-cs"/>
      </a:defRPr>
    </a:lvl2pPr>
    <a:lvl3pPr marL="914400" algn="l" rtl="0" fontAlgn="base">
      <a:spcBef>
        <a:spcPct val="30000"/>
      </a:spcBef>
      <a:spcAft>
        <a:spcPct val="0"/>
      </a:spcAft>
      <a:defRPr sz="1200" kern="1200">
        <a:solidFill>
          <a:schemeClr val="tx1"/>
        </a:solidFill>
        <a:latin typeface="Times" charset="0"/>
        <a:ea typeface="ＭＳ Ｐゴシック" charset="-128"/>
        <a:cs typeface="+mn-cs"/>
      </a:defRPr>
    </a:lvl3pPr>
    <a:lvl4pPr marL="1371600" algn="l" rtl="0" fontAlgn="base">
      <a:spcBef>
        <a:spcPct val="30000"/>
      </a:spcBef>
      <a:spcAft>
        <a:spcPct val="0"/>
      </a:spcAft>
      <a:defRPr sz="1200" kern="1200">
        <a:solidFill>
          <a:schemeClr val="tx1"/>
        </a:solidFill>
        <a:latin typeface="Times" charset="0"/>
        <a:ea typeface="ＭＳ Ｐゴシック" charset="-128"/>
        <a:cs typeface="+mn-cs"/>
      </a:defRPr>
    </a:lvl4pPr>
    <a:lvl5pPr marL="1828800" algn="l" rtl="0" fontAlgn="base">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C856FE-FC20-6448-904C-C4DA41A45E6B}" type="slidenum">
              <a:rPr lang="en-US" smtClean="0"/>
              <a:pPr/>
              <a:t>1</a:t>
            </a:fld>
            <a:endParaRPr lang="en-US"/>
          </a:p>
        </p:txBody>
      </p:sp>
    </p:spTree>
    <p:extLst>
      <p:ext uri="{BB962C8B-B14F-4D97-AF65-F5344CB8AC3E}">
        <p14:creationId xmlns:p14="http://schemas.microsoft.com/office/powerpoint/2010/main" val="1344546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SEE FOR YOURSELF…</a:t>
            </a:r>
          </a:p>
          <a:p>
            <a:r>
              <a:rPr lang="en-US" dirty="0" smtClean="0"/>
              <a:t>HEADWARD EROSION, UTAH</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10</a:t>
            </a:fld>
            <a:endParaRPr lang="en-US"/>
          </a:p>
        </p:txBody>
      </p:sp>
    </p:spTree>
    <p:extLst>
      <p:ext uri="{BB962C8B-B14F-4D97-AF65-F5344CB8AC3E}">
        <p14:creationId xmlns:p14="http://schemas.microsoft.com/office/powerpoint/2010/main" val="1602033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14.5 </a:t>
            </a:r>
            <a:r>
              <a:rPr lang="en-US" dirty="0" smtClean="0"/>
              <a:t> Drainage divides and basins.</a:t>
            </a:r>
          </a:p>
          <a:p>
            <a:r>
              <a:rPr lang="en-US" dirty="0" smtClean="0"/>
              <a:t>(a) A drainage divide is a relatively high ridge that separates two drainage basins. (</a:t>
            </a:r>
            <a:r>
              <a:rPr lang="en-US" dirty="0" err="1" smtClean="0"/>
              <a:t>b</a:t>
            </a:r>
            <a:r>
              <a:rPr lang="en-US" dirty="0" smtClean="0"/>
              <a:t>) The major drainage basins of North America.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11</a:t>
            </a:fld>
            <a:endParaRPr lang="en-US"/>
          </a:p>
        </p:txBody>
      </p:sp>
    </p:spTree>
    <p:extLst>
      <p:ext uri="{BB962C8B-B14F-4D97-AF65-F5344CB8AC3E}">
        <p14:creationId xmlns:p14="http://schemas.microsoft.com/office/powerpoint/2010/main" val="3670743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14.5a </a:t>
            </a:r>
            <a:r>
              <a:rPr lang="en-US" dirty="0" smtClean="0"/>
              <a:t> Drainage divides and basins.</a:t>
            </a:r>
          </a:p>
          <a:p>
            <a:r>
              <a:rPr lang="en-US" dirty="0" smtClean="0"/>
              <a:t>(a) A drainage divide is a relatively high ridge that separates two drainage basins.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12</a:t>
            </a:fld>
            <a:endParaRPr lang="en-US"/>
          </a:p>
        </p:txBody>
      </p:sp>
    </p:spTree>
    <p:extLst>
      <p:ext uri="{BB962C8B-B14F-4D97-AF65-F5344CB8AC3E}">
        <p14:creationId xmlns:p14="http://schemas.microsoft.com/office/powerpoint/2010/main" val="1497852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14.5b </a:t>
            </a:r>
            <a:r>
              <a:rPr lang="en-US" dirty="0" smtClean="0"/>
              <a:t> Drainage divides and basins.</a:t>
            </a:r>
          </a:p>
          <a:p>
            <a:r>
              <a:rPr lang="en-US" dirty="0" smtClean="0"/>
              <a:t>(</a:t>
            </a:r>
            <a:r>
              <a:rPr lang="en-US" dirty="0" err="1" smtClean="0"/>
              <a:t>b</a:t>
            </a:r>
            <a:r>
              <a:rPr lang="en-US" dirty="0" smtClean="0"/>
              <a:t>) The major drainage basins of North America.</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13</a:t>
            </a:fld>
            <a:endParaRPr lang="en-US"/>
          </a:p>
        </p:txBody>
      </p:sp>
    </p:spTree>
    <p:extLst>
      <p:ext uri="{BB962C8B-B14F-4D97-AF65-F5344CB8AC3E}">
        <p14:creationId xmlns:p14="http://schemas.microsoft.com/office/powerpoint/2010/main" val="3684270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14.6</a:t>
            </a:r>
            <a:r>
              <a:rPr lang="en-US" dirty="0" smtClean="0"/>
              <a:t>  The contrast between permanent and ephemeral streams.</a:t>
            </a:r>
          </a:p>
          <a:p>
            <a:r>
              <a:rPr lang="en-US" dirty="0" smtClean="0"/>
              <a:t>(a) The floor of a permanent stream in a temperate climate lies below the water table. Springs add water from below, so the stream contains water even between rains. (</a:t>
            </a:r>
            <a:r>
              <a:rPr lang="en-US" dirty="0" err="1" smtClean="0"/>
              <a:t>b</a:t>
            </a:r>
            <a:r>
              <a:rPr lang="en-US" dirty="0" smtClean="0"/>
              <a:t>) An example of a permanent stream in the Wind River Mountains, Wyoming. (</a:t>
            </a:r>
            <a:r>
              <a:rPr lang="en-US" dirty="0" err="1" smtClean="0"/>
              <a:t>c</a:t>
            </a:r>
            <a:r>
              <a:rPr lang="en-US" dirty="0" smtClean="0"/>
              <a:t>) The channel of an ephemeral stream lies above the water table, so the stream flows only when water enters the stream faster than it can infiltrate into the ground. (</a:t>
            </a:r>
            <a:r>
              <a:rPr lang="en-US" dirty="0" err="1" smtClean="0"/>
              <a:t>d</a:t>
            </a:r>
            <a:r>
              <a:rPr lang="en-US" dirty="0" smtClean="0"/>
              <a:t>) An example of a dry wash in the Buckskin Mountains, Arizona.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14</a:t>
            </a:fld>
            <a:endParaRPr lang="en-US"/>
          </a:p>
        </p:txBody>
      </p:sp>
    </p:spTree>
    <p:extLst>
      <p:ext uri="{BB962C8B-B14F-4D97-AF65-F5344CB8AC3E}">
        <p14:creationId xmlns:p14="http://schemas.microsoft.com/office/powerpoint/2010/main" val="2321562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14.6a</a:t>
            </a:r>
            <a:r>
              <a:rPr lang="en-US" dirty="0" smtClean="0"/>
              <a:t>  The contrast between permanent and ephemeral streams.</a:t>
            </a:r>
          </a:p>
          <a:p>
            <a:r>
              <a:rPr lang="en-US" dirty="0" smtClean="0"/>
              <a:t>(a) The floor of a permanent stream in a temperate climate lies below the water table. Springs add water from below, so the stream contains water even between rains.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15</a:t>
            </a:fld>
            <a:endParaRPr lang="en-US"/>
          </a:p>
        </p:txBody>
      </p:sp>
    </p:spTree>
    <p:extLst>
      <p:ext uri="{BB962C8B-B14F-4D97-AF65-F5344CB8AC3E}">
        <p14:creationId xmlns:p14="http://schemas.microsoft.com/office/powerpoint/2010/main" val="3652772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14.6b</a:t>
            </a:r>
            <a:r>
              <a:rPr lang="en-US" dirty="0" smtClean="0"/>
              <a:t>  The contrast between permanent and ephemeral streams.</a:t>
            </a:r>
          </a:p>
          <a:p>
            <a:r>
              <a:rPr lang="en-US" dirty="0" smtClean="0"/>
              <a:t>(</a:t>
            </a:r>
            <a:r>
              <a:rPr lang="en-US" dirty="0" err="1" smtClean="0"/>
              <a:t>b</a:t>
            </a:r>
            <a:r>
              <a:rPr lang="en-US" dirty="0" smtClean="0"/>
              <a:t>) An example of a permanent stream in the Wind River Mountains, Wyoming.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16</a:t>
            </a:fld>
            <a:endParaRPr lang="en-US"/>
          </a:p>
        </p:txBody>
      </p:sp>
    </p:spTree>
    <p:extLst>
      <p:ext uri="{BB962C8B-B14F-4D97-AF65-F5344CB8AC3E}">
        <p14:creationId xmlns:p14="http://schemas.microsoft.com/office/powerpoint/2010/main" val="1766570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14.6c</a:t>
            </a:r>
            <a:r>
              <a:rPr lang="en-US" dirty="0" smtClean="0"/>
              <a:t>  The contrast between permanent and ephemeral streams.</a:t>
            </a:r>
          </a:p>
          <a:p>
            <a:r>
              <a:rPr lang="en-US" dirty="0" smtClean="0"/>
              <a:t>(</a:t>
            </a:r>
            <a:r>
              <a:rPr lang="en-US" dirty="0" err="1" smtClean="0"/>
              <a:t>c</a:t>
            </a:r>
            <a:r>
              <a:rPr lang="en-US" dirty="0" smtClean="0"/>
              <a:t>) The channel of an ephemeral stream lies above the water table, so the stream flows only when water enters the stream faster than it can infiltrate into the ground.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17</a:t>
            </a:fld>
            <a:endParaRPr lang="en-US"/>
          </a:p>
        </p:txBody>
      </p:sp>
    </p:spTree>
    <p:extLst>
      <p:ext uri="{BB962C8B-B14F-4D97-AF65-F5344CB8AC3E}">
        <p14:creationId xmlns:p14="http://schemas.microsoft.com/office/powerpoint/2010/main" val="3972787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14.6d</a:t>
            </a:r>
            <a:r>
              <a:rPr lang="en-US" dirty="0" smtClean="0"/>
              <a:t>  The contrast between permanent and ephemeral streams.</a:t>
            </a:r>
          </a:p>
          <a:p>
            <a:r>
              <a:rPr lang="en-US" dirty="0" smtClean="0"/>
              <a:t>(</a:t>
            </a:r>
            <a:r>
              <a:rPr lang="en-US" dirty="0" err="1" smtClean="0"/>
              <a:t>d</a:t>
            </a:r>
            <a:r>
              <a:rPr lang="en-US" dirty="0" smtClean="0"/>
              <a:t>) An example of a dry wash in the Buckskin Mountains, Arizona.</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18</a:t>
            </a:fld>
            <a:endParaRPr lang="en-US"/>
          </a:p>
        </p:txBody>
      </p:sp>
    </p:spTree>
    <p:extLst>
      <p:ext uri="{BB962C8B-B14F-4D97-AF65-F5344CB8AC3E}">
        <p14:creationId xmlns:p14="http://schemas.microsoft.com/office/powerpoint/2010/main" val="17923910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14.7 </a:t>
            </a:r>
            <a:r>
              <a:rPr lang="en-US" dirty="0" smtClean="0"/>
              <a:t> Flow velocity and turbulence in streams.</a:t>
            </a:r>
          </a:p>
          <a:p>
            <a:r>
              <a:rPr lang="en-US" dirty="0" smtClean="0"/>
              <a:t>(a) At a stream-gauging station, geologists measure the cross-sectional area (Ac), the depth, and the average velocity of the stream. Velocity is slower near the banks. (</a:t>
            </a:r>
            <a:r>
              <a:rPr lang="en-US" dirty="0" err="1" smtClean="0"/>
              <a:t>b</a:t>
            </a:r>
            <a:r>
              <a:rPr lang="en-US" dirty="0" smtClean="0"/>
              <a:t>) In detail, flow is turbulent. Turbulence can make measuring velocity difficult.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19</a:t>
            </a:fld>
            <a:endParaRPr lang="en-US"/>
          </a:p>
        </p:txBody>
      </p:sp>
    </p:spTree>
    <p:extLst>
      <p:ext uri="{BB962C8B-B14F-4D97-AF65-F5344CB8AC3E}">
        <p14:creationId xmlns:p14="http://schemas.microsoft.com/office/powerpoint/2010/main" val="139337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winter view from an airplane illustrates how running water, flowing down slopes in response to the pull of gravity, cuts channels into the landscape to produce drainage networks.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a:t>
            </a:fld>
            <a:endParaRPr lang="en-US"/>
          </a:p>
        </p:txBody>
      </p:sp>
    </p:spTree>
    <p:extLst>
      <p:ext uri="{BB962C8B-B14F-4D97-AF65-F5344CB8AC3E}">
        <p14:creationId xmlns:p14="http://schemas.microsoft.com/office/powerpoint/2010/main" val="38497583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14.7a </a:t>
            </a:r>
            <a:r>
              <a:rPr lang="en-US" dirty="0" smtClean="0"/>
              <a:t> Flow velocity and turbulence in streams.</a:t>
            </a:r>
          </a:p>
          <a:p>
            <a:r>
              <a:rPr lang="en-US" dirty="0" smtClean="0"/>
              <a:t>(a) At a stream-gauging station, geologists measure the cross-sectional area (Ac), the depth, and the average velocity of the stream. Velocity is slower near the banks.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20</a:t>
            </a:fld>
            <a:endParaRPr lang="en-US"/>
          </a:p>
        </p:txBody>
      </p:sp>
    </p:spTree>
    <p:extLst>
      <p:ext uri="{BB962C8B-B14F-4D97-AF65-F5344CB8AC3E}">
        <p14:creationId xmlns:p14="http://schemas.microsoft.com/office/powerpoint/2010/main" val="3654844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14.7b </a:t>
            </a:r>
            <a:r>
              <a:rPr lang="en-US" dirty="0" smtClean="0"/>
              <a:t> Flow velocity and turbulence in streams.</a:t>
            </a:r>
          </a:p>
          <a:p>
            <a:r>
              <a:rPr lang="en-US" dirty="0" smtClean="0"/>
              <a:t>(</a:t>
            </a:r>
            <a:r>
              <a:rPr lang="en-US" dirty="0" err="1" smtClean="0"/>
              <a:t>b</a:t>
            </a:r>
            <a:r>
              <a:rPr lang="en-US" dirty="0" smtClean="0"/>
              <a:t>) In detail, flow is turbulent. Turbulence can make measuring velocity difficult.</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21</a:t>
            </a:fld>
            <a:endParaRPr lang="en-US"/>
          </a:p>
        </p:txBody>
      </p:sp>
    </p:spTree>
    <p:extLst>
      <p:ext uri="{BB962C8B-B14F-4D97-AF65-F5344CB8AC3E}">
        <p14:creationId xmlns:p14="http://schemas.microsoft.com/office/powerpoint/2010/main" val="3088923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14.8 </a:t>
            </a:r>
            <a:r>
              <a:rPr lang="en-US" dirty="0" smtClean="0"/>
              <a:t> Erosion and transportation in streams.</a:t>
            </a:r>
          </a:p>
          <a:p>
            <a:r>
              <a:rPr lang="en-US" dirty="0" smtClean="0"/>
              <a:t>(a) A pothole in the bed of a stream near Ithaca, New York. (</a:t>
            </a:r>
            <a:r>
              <a:rPr lang="en-US" dirty="0" err="1" smtClean="0"/>
              <a:t>b</a:t>
            </a:r>
            <a:r>
              <a:rPr lang="en-US" dirty="0" smtClean="0"/>
              <a:t>) This slot canyon in Arizona formed when many potholes linked together. (</a:t>
            </a:r>
            <a:r>
              <a:rPr lang="en-US" dirty="0" err="1" smtClean="0"/>
              <a:t>c</a:t>
            </a:r>
            <a:r>
              <a:rPr lang="en-US" dirty="0" smtClean="0"/>
              <a:t>) Streams transport sediment in many forms: dissolved ions are in solution; tiny suspended grains are distributed through the water; and the bed load slides, rolls, and/or undergoes </a:t>
            </a:r>
            <a:r>
              <a:rPr lang="en-US" dirty="0" err="1" smtClean="0"/>
              <a:t>saltation</a:t>
            </a:r>
            <a:r>
              <a:rPr lang="en-US" dirty="0" smtClean="0"/>
              <a: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22</a:t>
            </a:fld>
            <a:endParaRPr lang="en-US"/>
          </a:p>
        </p:txBody>
      </p:sp>
    </p:spTree>
    <p:extLst>
      <p:ext uri="{BB962C8B-B14F-4D97-AF65-F5344CB8AC3E}">
        <p14:creationId xmlns:p14="http://schemas.microsoft.com/office/powerpoint/2010/main" val="42470703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14.8a </a:t>
            </a:r>
            <a:r>
              <a:rPr lang="en-US" dirty="0" smtClean="0"/>
              <a:t> Erosion and transportation in streams.</a:t>
            </a:r>
          </a:p>
          <a:p>
            <a:r>
              <a:rPr lang="en-US" dirty="0" smtClean="0"/>
              <a:t>(a) A pothole in the bed of a stream near Ithaca, New York.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23</a:t>
            </a:fld>
            <a:endParaRPr lang="en-US"/>
          </a:p>
        </p:txBody>
      </p:sp>
    </p:spTree>
    <p:extLst>
      <p:ext uri="{BB962C8B-B14F-4D97-AF65-F5344CB8AC3E}">
        <p14:creationId xmlns:p14="http://schemas.microsoft.com/office/powerpoint/2010/main" val="12459802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14.8b </a:t>
            </a:r>
            <a:r>
              <a:rPr lang="en-US" dirty="0" smtClean="0"/>
              <a:t> Erosion and transportation in streams.</a:t>
            </a:r>
          </a:p>
          <a:p>
            <a:r>
              <a:rPr lang="en-US" dirty="0" smtClean="0"/>
              <a:t>(</a:t>
            </a:r>
            <a:r>
              <a:rPr lang="en-US" dirty="0" err="1" smtClean="0"/>
              <a:t>b</a:t>
            </a:r>
            <a:r>
              <a:rPr lang="en-US" dirty="0" smtClean="0"/>
              <a:t>) This slot canyon in Arizona formed when many potholes linked together.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24</a:t>
            </a:fld>
            <a:endParaRPr lang="en-US"/>
          </a:p>
        </p:txBody>
      </p:sp>
    </p:spTree>
    <p:extLst>
      <p:ext uri="{BB962C8B-B14F-4D97-AF65-F5344CB8AC3E}">
        <p14:creationId xmlns:p14="http://schemas.microsoft.com/office/powerpoint/2010/main" val="3329105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14.8c </a:t>
            </a:r>
            <a:r>
              <a:rPr lang="en-US" dirty="0" smtClean="0"/>
              <a:t> Erosion and transportation in streams.</a:t>
            </a:r>
          </a:p>
          <a:p>
            <a:r>
              <a:rPr lang="en-US" dirty="0" smtClean="0"/>
              <a:t>(</a:t>
            </a:r>
            <a:r>
              <a:rPr lang="en-US" dirty="0" err="1" smtClean="0"/>
              <a:t>c</a:t>
            </a:r>
            <a:r>
              <a:rPr lang="en-US" dirty="0" smtClean="0"/>
              <a:t>) Streams transport sediment in many forms: dissolved ions are in solution; tiny suspended grains are distributed through the water; and the bed load slides, rolls, and/or undergoes </a:t>
            </a:r>
            <a:r>
              <a:rPr lang="en-US" dirty="0" err="1" smtClean="0"/>
              <a:t>saltation</a:t>
            </a:r>
            <a:r>
              <a:rPr lang="en-US" dirty="0" smtClean="0"/>
              <a:t>.</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25</a:t>
            </a:fld>
            <a:endParaRPr lang="en-US"/>
          </a:p>
        </p:txBody>
      </p:sp>
    </p:spTree>
    <p:extLst>
      <p:ext uri="{BB962C8B-B14F-4D97-AF65-F5344CB8AC3E}">
        <p14:creationId xmlns:p14="http://schemas.microsoft.com/office/powerpoint/2010/main" val="29208857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14.9 </a:t>
            </a:r>
            <a:r>
              <a:rPr lang="en-US" dirty="0" smtClean="0"/>
              <a:t> Sediment, carried and deposited by streams. The </a:t>
            </a:r>
            <a:r>
              <a:rPr lang="en-US" dirty="0" err="1" smtClean="0"/>
              <a:t>clast</a:t>
            </a:r>
            <a:r>
              <a:rPr lang="en-US" dirty="0" smtClean="0"/>
              <a:t> size depends on stream velocity.</a:t>
            </a:r>
          </a:p>
          <a:p>
            <a:r>
              <a:rPr lang="en-US" dirty="0" smtClean="0"/>
              <a:t>(a) Gravel in a streambed of a mountain stream in Denali National Park, Alaska. The large </a:t>
            </a:r>
            <a:r>
              <a:rPr lang="en-US" dirty="0" err="1" smtClean="0"/>
              <a:t>clasts</a:t>
            </a:r>
            <a:r>
              <a:rPr lang="en-US" dirty="0" smtClean="0"/>
              <a:t> were carried during floods. (</a:t>
            </a:r>
            <a:r>
              <a:rPr lang="en-US" dirty="0" err="1" smtClean="0"/>
              <a:t>b</a:t>
            </a:r>
            <a:r>
              <a:rPr lang="en-US" dirty="0" smtClean="0"/>
              <a:t>) Point bars of mud deposited along a gentle, slow-moving stream in Brazil. (</a:t>
            </a:r>
            <a:r>
              <a:rPr lang="en-US" dirty="0" err="1" smtClean="0"/>
              <a:t>c</a:t>
            </a:r>
            <a:r>
              <a:rPr lang="en-US" dirty="0" smtClean="0"/>
              <a:t>) An example of a small delta formed where sediment from a stream has spilled into standing water.</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26</a:t>
            </a:fld>
            <a:endParaRPr lang="en-US"/>
          </a:p>
        </p:txBody>
      </p:sp>
    </p:spTree>
    <p:extLst>
      <p:ext uri="{BB962C8B-B14F-4D97-AF65-F5344CB8AC3E}">
        <p14:creationId xmlns:p14="http://schemas.microsoft.com/office/powerpoint/2010/main" val="42372515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14.9a </a:t>
            </a:r>
            <a:r>
              <a:rPr lang="en-US" dirty="0" smtClean="0"/>
              <a:t> Sediment, carried and deposited by streams. The </a:t>
            </a:r>
            <a:r>
              <a:rPr lang="en-US" dirty="0" err="1" smtClean="0"/>
              <a:t>clast</a:t>
            </a:r>
            <a:r>
              <a:rPr lang="en-US" dirty="0" smtClean="0"/>
              <a:t> size depends on stream velocity.</a:t>
            </a:r>
          </a:p>
          <a:p>
            <a:r>
              <a:rPr lang="en-US" dirty="0" smtClean="0"/>
              <a:t>(a) Gravel in a streambed of a mountain stream in Denali National Park, Alaska. The large </a:t>
            </a:r>
            <a:r>
              <a:rPr lang="en-US" dirty="0" err="1" smtClean="0"/>
              <a:t>clasts</a:t>
            </a:r>
            <a:r>
              <a:rPr lang="en-US" dirty="0" smtClean="0"/>
              <a:t> were carried during floods.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27</a:t>
            </a:fld>
            <a:endParaRPr lang="en-US"/>
          </a:p>
        </p:txBody>
      </p:sp>
    </p:spTree>
    <p:extLst>
      <p:ext uri="{BB962C8B-B14F-4D97-AF65-F5344CB8AC3E}">
        <p14:creationId xmlns:p14="http://schemas.microsoft.com/office/powerpoint/2010/main" val="4790719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14.9b </a:t>
            </a:r>
            <a:r>
              <a:rPr lang="en-US" dirty="0" smtClean="0"/>
              <a:t> Sediment, carried and deposited by streams. The </a:t>
            </a:r>
            <a:r>
              <a:rPr lang="en-US" dirty="0" err="1" smtClean="0"/>
              <a:t>clast</a:t>
            </a:r>
            <a:r>
              <a:rPr lang="en-US" dirty="0" smtClean="0"/>
              <a:t> size depends on stream velocity.</a:t>
            </a:r>
          </a:p>
          <a:p>
            <a:r>
              <a:rPr lang="en-US" dirty="0" smtClean="0"/>
              <a:t>(</a:t>
            </a:r>
            <a:r>
              <a:rPr lang="en-US" dirty="0" err="1" smtClean="0"/>
              <a:t>b</a:t>
            </a:r>
            <a:r>
              <a:rPr lang="en-US" dirty="0" smtClean="0"/>
              <a:t>) Point bars of mud deposited along a gentle, slow-moving stream in Brazil.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28</a:t>
            </a:fld>
            <a:endParaRPr lang="en-US"/>
          </a:p>
        </p:txBody>
      </p:sp>
    </p:spTree>
    <p:extLst>
      <p:ext uri="{BB962C8B-B14F-4D97-AF65-F5344CB8AC3E}">
        <p14:creationId xmlns:p14="http://schemas.microsoft.com/office/powerpoint/2010/main" val="24475461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14.9c </a:t>
            </a:r>
            <a:r>
              <a:rPr lang="en-US" dirty="0" smtClean="0"/>
              <a:t> Sediment, carried and deposited by streams. The </a:t>
            </a:r>
            <a:r>
              <a:rPr lang="en-US" dirty="0" err="1" smtClean="0"/>
              <a:t>clast</a:t>
            </a:r>
            <a:r>
              <a:rPr lang="en-US" dirty="0" smtClean="0"/>
              <a:t> size depends on stream velocity.</a:t>
            </a:r>
          </a:p>
          <a:p>
            <a:r>
              <a:rPr lang="en-US" dirty="0" smtClean="0"/>
              <a:t>(</a:t>
            </a:r>
            <a:r>
              <a:rPr lang="en-US" dirty="0" err="1" smtClean="0"/>
              <a:t>c</a:t>
            </a:r>
            <a:r>
              <a:rPr lang="en-US" dirty="0" smtClean="0"/>
              <a:t>) An example of a small delta formed where sediment from a stream has spilled into standing water.</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29</a:t>
            </a:fld>
            <a:endParaRPr lang="en-US"/>
          </a:p>
        </p:txBody>
      </p:sp>
    </p:spTree>
    <p:extLst>
      <p:ext uri="{BB962C8B-B14F-4D97-AF65-F5344CB8AC3E}">
        <p14:creationId xmlns:p14="http://schemas.microsoft.com/office/powerpoint/2010/main" val="3786462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14.1 </a:t>
            </a:r>
            <a:r>
              <a:rPr lang="en-US" dirty="0" smtClean="0"/>
              <a:t> Examples of flooding damage illustrate the power of running water.</a:t>
            </a:r>
          </a:p>
          <a:p>
            <a:r>
              <a:rPr lang="en-US" dirty="0" smtClean="0"/>
              <a:t>(a) A stream roaring down a canyon in Colorado undercut and carried away part of a highway. (</a:t>
            </a:r>
            <a:r>
              <a:rPr lang="en-US" dirty="0" err="1" smtClean="0"/>
              <a:t>b</a:t>
            </a:r>
            <a:r>
              <a:rPr lang="en-US" dirty="0" smtClean="0"/>
              <a:t>) Heavy rains in the Canadian Rockies caused extensive flooding in Alberta. (</a:t>
            </a:r>
            <a:r>
              <a:rPr lang="en-US" dirty="0" err="1" smtClean="0"/>
              <a:t>c</a:t>
            </a:r>
            <a:r>
              <a:rPr lang="en-US" dirty="0" smtClean="0"/>
              <a:t>) The water inundated parts of Calgary, including the stadium for the city’s Stampede (rodeo).</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a:t>
            </a:fld>
            <a:endParaRPr lang="en-US"/>
          </a:p>
        </p:txBody>
      </p:sp>
    </p:spTree>
    <p:extLst>
      <p:ext uri="{BB962C8B-B14F-4D97-AF65-F5344CB8AC3E}">
        <p14:creationId xmlns:p14="http://schemas.microsoft.com/office/powerpoint/2010/main" val="11094925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14.10 </a:t>
            </a:r>
            <a:r>
              <a:rPr lang="en-US" dirty="0" smtClean="0"/>
              <a:t> Drainage basins and the change in character of a stream along its longitudinal profile.</a:t>
            </a:r>
          </a:p>
          <a:p>
            <a:r>
              <a:rPr lang="en-US" dirty="0" smtClean="0"/>
              <a:t>(a) A drainage network collects water from a broad drainage basin, or watershed, via numerous tributaries. These carry water to a trunk stream and eventually to a standing body of water. Points 1 to 5 refer to locations along the longitudinal profile (</a:t>
            </a:r>
            <a:r>
              <a:rPr lang="en-US" dirty="0" err="1" smtClean="0"/>
              <a:t>b</a:t>
            </a:r>
            <a:r>
              <a:rPr lang="en-US" dirty="0" smtClean="0"/>
              <a:t>). (</a:t>
            </a:r>
            <a:r>
              <a:rPr lang="en-US" dirty="0" err="1" smtClean="0"/>
              <a:t>b</a:t>
            </a:r>
            <a:r>
              <a:rPr lang="en-US" dirty="0" smtClean="0"/>
              <a:t>) In general, the longitudinal profile of a stream (elevation change along its length) is concave up.</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30</a:t>
            </a:fld>
            <a:endParaRPr lang="en-US"/>
          </a:p>
        </p:txBody>
      </p:sp>
    </p:spTree>
    <p:extLst>
      <p:ext uri="{BB962C8B-B14F-4D97-AF65-F5344CB8AC3E}">
        <p14:creationId xmlns:p14="http://schemas.microsoft.com/office/powerpoint/2010/main" val="1666146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14.10a </a:t>
            </a:r>
            <a:r>
              <a:rPr lang="en-US" dirty="0" smtClean="0"/>
              <a:t> Drainage basins and the change in character of a stream along its longitudinal profile.</a:t>
            </a:r>
          </a:p>
          <a:p>
            <a:r>
              <a:rPr lang="en-US" dirty="0" smtClean="0"/>
              <a:t>(a) A drainage network collects water from a broad drainage basin, or watershed, via numerous tributaries. These carry water to a trunk stream and eventually to a standing body of water. Points 1 to 5 refer to locations along the longitudinal profile (</a:t>
            </a:r>
            <a:r>
              <a:rPr lang="en-US" dirty="0" err="1" smtClean="0"/>
              <a:t>b</a:t>
            </a:r>
            <a:r>
              <a:rPr lang="en-US" dirty="0" smtClean="0"/>
              <a: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31</a:t>
            </a:fld>
            <a:endParaRPr lang="en-US"/>
          </a:p>
        </p:txBody>
      </p:sp>
    </p:spTree>
    <p:extLst>
      <p:ext uri="{BB962C8B-B14F-4D97-AF65-F5344CB8AC3E}">
        <p14:creationId xmlns:p14="http://schemas.microsoft.com/office/powerpoint/2010/main" val="15386905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14.10b </a:t>
            </a:r>
            <a:r>
              <a:rPr lang="en-US" dirty="0" smtClean="0"/>
              <a:t> Drainage basins and the change in character of a stream along its longitudinal profile.</a:t>
            </a:r>
          </a:p>
          <a:p>
            <a:r>
              <a:rPr lang="en-US" dirty="0" smtClean="0"/>
              <a:t>(</a:t>
            </a:r>
            <a:r>
              <a:rPr lang="en-US" dirty="0" err="1" smtClean="0"/>
              <a:t>b</a:t>
            </a:r>
            <a:r>
              <a:rPr lang="en-US" dirty="0" smtClean="0"/>
              <a:t>) In general, the longitudinal profile of a stream (elevation change along its length) is concave up.</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32</a:t>
            </a:fld>
            <a:endParaRPr lang="en-US"/>
          </a:p>
        </p:txBody>
      </p:sp>
    </p:spTree>
    <p:extLst>
      <p:ext uri="{BB962C8B-B14F-4D97-AF65-F5344CB8AC3E}">
        <p14:creationId xmlns:p14="http://schemas.microsoft.com/office/powerpoint/2010/main" val="4786035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14.11</a:t>
            </a:r>
            <a:r>
              <a:rPr lang="en-US" dirty="0" smtClean="0"/>
              <a:t>  The formation of valleys and canyons.</a:t>
            </a:r>
          </a:p>
          <a:p>
            <a:r>
              <a:rPr lang="en-US" dirty="0" smtClean="0"/>
              <a:t>(a) The Colorado River carved the Grand Canyon, here seen near its west end. (</a:t>
            </a:r>
            <a:r>
              <a:rPr lang="en-US" dirty="0" err="1" smtClean="0"/>
              <a:t>b</a:t>
            </a:r>
            <a:r>
              <a:rPr lang="en-US" dirty="0" smtClean="0"/>
              <a:t>) V-shaped valleys in the Andes of Peru. (</a:t>
            </a:r>
            <a:r>
              <a:rPr lang="en-US" dirty="0" err="1" smtClean="0"/>
              <a:t>c</a:t>
            </a:r>
            <a:r>
              <a:rPr lang="en-US" dirty="0" smtClean="0"/>
              <a:t>) The shape of a canyon or valley depends on the relative resistance of walls to erosion, and the rate of </a:t>
            </a:r>
            <a:r>
              <a:rPr lang="en-US" dirty="0" err="1" smtClean="0"/>
              <a:t>downcutting</a:t>
            </a:r>
            <a:r>
              <a:rPr lang="en-US" dirty="0" smtClean="0"/>
              <a:t> relative to the rate of mass movement.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33</a:t>
            </a:fld>
            <a:endParaRPr lang="en-US"/>
          </a:p>
        </p:txBody>
      </p:sp>
    </p:spTree>
    <p:extLst>
      <p:ext uri="{BB962C8B-B14F-4D97-AF65-F5344CB8AC3E}">
        <p14:creationId xmlns:p14="http://schemas.microsoft.com/office/powerpoint/2010/main" val="36944489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14.11a</a:t>
            </a:r>
            <a:r>
              <a:rPr lang="en-US" dirty="0" smtClean="0"/>
              <a:t>  The formation of valleys and canyons.</a:t>
            </a:r>
          </a:p>
          <a:p>
            <a:r>
              <a:rPr lang="en-US" dirty="0" smtClean="0"/>
              <a:t>(a) The Colorado River carved the Grand Canyon, here seen near its west end. (</a:t>
            </a:r>
            <a:r>
              <a:rPr lang="en-US" dirty="0" err="1" smtClean="0"/>
              <a:t>b</a:t>
            </a:r>
            <a:r>
              <a:rPr lang="en-US" dirty="0" smtClean="0"/>
              <a:t>) V-shaped valleys in the Andes of Peru.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34</a:t>
            </a:fld>
            <a:endParaRPr lang="en-US"/>
          </a:p>
        </p:txBody>
      </p:sp>
    </p:spTree>
    <p:extLst>
      <p:ext uri="{BB962C8B-B14F-4D97-AF65-F5344CB8AC3E}">
        <p14:creationId xmlns:p14="http://schemas.microsoft.com/office/powerpoint/2010/main" val="12027337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14.11b</a:t>
            </a:r>
            <a:r>
              <a:rPr lang="en-US" dirty="0" smtClean="0"/>
              <a:t>  The formation of valleys and canyons.</a:t>
            </a:r>
          </a:p>
          <a:p>
            <a:r>
              <a:rPr lang="en-US" dirty="0" smtClean="0"/>
              <a:t>(</a:t>
            </a:r>
            <a:r>
              <a:rPr lang="en-US" dirty="0" err="1" smtClean="0"/>
              <a:t>b</a:t>
            </a:r>
            <a:r>
              <a:rPr lang="en-US" dirty="0" smtClean="0"/>
              <a:t>) V-shaped valleys in the Andes of Peru.</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35</a:t>
            </a:fld>
            <a:endParaRPr lang="en-US"/>
          </a:p>
        </p:txBody>
      </p:sp>
    </p:spTree>
    <p:extLst>
      <p:ext uri="{BB962C8B-B14F-4D97-AF65-F5344CB8AC3E}">
        <p14:creationId xmlns:p14="http://schemas.microsoft.com/office/powerpoint/2010/main" val="37064621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14.11c</a:t>
            </a:r>
            <a:r>
              <a:rPr lang="en-US" dirty="0" smtClean="0"/>
              <a:t>  The formation of valleys and canyons.</a:t>
            </a:r>
          </a:p>
          <a:p>
            <a:r>
              <a:rPr lang="en-US" dirty="0" smtClean="0"/>
              <a:t>(</a:t>
            </a:r>
            <a:r>
              <a:rPr lang="en-US" dirty="0" err="1" smtClean="0"/>
              <a:t>c</a:t>
            </a:r>
            <a:r>
              <a:rPr lang="en-US" dirty="0" smtClean="0"/>
              <a:t>) The shape of a canyon or valley depends on the relative resistance of walls to erosion, and the rate of </a:t>
            </a:r>
            <a:r>
              <a:rPr lang="en-US" dirty="0" err="1" smtClean="0"/>
              <a:t>downcutting</a:t>
            </a:r>
            <a:r>
              <a:rPr lang="en-US" dirty="0" smtClean="0"/>
              <a:t> relative to the rate of mass movement.</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36</a:t>
            </a:fld>
            <a:endParaRPr lang="en-US"/>
          </a:p>
        </p:txBody>
      </p:sp>
    </p:spTree>
    <p:extLst>
      <p:ext uri="{BB962C8B-B14F-4D97-AF65-F5344CB8AC3E}">
        <p14:creationId xmlns:p14="http://schemas.microsoft.com/office/powerpoint/2010/main" val="31382759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SEE FOR YOURSELF…</a:t>
            </a:r>
          </a:p>
          <a:p>
            <a:r>
              <a:rPr lang="en-US" dirty="0" smtClean="0"/>
              <a:t>RIVER-CUT GORGE IN THE HIMALAYAS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37</a:t>
            </a:fld>
            <a:endParaRPr lang="en-US"/>
          </a:p>
        </p:txBody>
      </p:sp>
    </p:spTree>
    <p:extLst>
      <p:ext uri="{BB962C8B-B14F-4D97-AF65-F5344CB8AC3E}">
        <p14:creationId xmlns:p14="http://schemas.microsoft.com/office/powerpoint/2010/main" val="28934201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14.12</a:t>
            </a:r>
            <a:r>
              <a:rPr lang="en-US" dirty="0" smtClean="0"/>
              <a:t>  A rise in base level or a decrease in discharge can cause a valley to fill with alluvium. If base level drops, or discharge increases, the stream will cut down into the alluvium, leaving terraces.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38</a:t>
            </a:fld>
            <a:endParaRPr lang="en-US"/>
          </a:p>
        </p:txBody>
      </p:sp>
    </p:spTree>
    <p:extLst>
      <p:ext uri="{BB962C8B-B14F-4D97-AF65-F5344CB8AC3E}">
        <p14:creationId xmlns:p14="http://schemas.microsoft.com/office/powerpoint/2010/main" val="11306926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14.13</a:t>
            </a:r>
            <a:r>
              <a:rPr lang="en-US" dirty="0" smtClean="0"/>
              <a:t>  Examples of rapids and waterfalls.</a:t>
            </a:r>
          </a:p>
          <a:p>
            <a:r>
              <a:rPr lang="en-US" dirty="0" smtClean="0"/>
              <a:t>(a) These rapids in the Grand Canyon formed when a flood from a side canyon dumped debris into the channel of the Colorado River. (</a:t>
            </a:r>
            <a:r>
              <a:rPr lang="en-US" dirty="0" err="1" smtClean="0"/>
              <a:t>b</a:t>
            </a:r>
            <a:r>
              <a:rPr lang="en-US" dirty="0" smtClean="0"/>
              <a:t>) Iguaçu Falls, at the Brazil-Argentina border, spills across layers of basalt. The basalt acts as a resistant ledge.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39</a:t>
            </a:fld>
            <a:endParaRPr lang="en-US"/>
          </a:p>
        </p:txBody>
      </p:sp>
    </p:spTree>
    <p:extLst>
      <p:ext uri="{BB962C8B-B14F-4D97-AF65-F5344CB8AC3E}">
        <p14:creationId xmlns:p14="http://schemas.microsoft.com/office/powerpoint/2010/main" val="3386681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14.1a </a:t>
            </a:r>
            <a:r>
              <a:rPr lang="en-US" dirty="0" smtClean="0"/>
              <a:t> Examples of flooding damage illustrate the power of running water.</a:t>
            </a:r>
          </a:p>
          <a:p>
            <a:r>
              <a:rPr lang="en-US" dirty="0" smtClean="0"/>
              <a:t>(a) A stream roaring down a canyon in Colorado undercut and carried away part of a highway.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a:t>
            </a:fld>
            <a:endParaRPr lang="en-US"/>
          </a:p>
        </p:txBody>
      </p:sp>
    </p:spTree>
    <p:extLst>
      <p:ext uri="{BB962C8B-B14F-4D97-AF65-F5344CB8AC3E}">
        <p14:creationId xmlns:p14="http://schemas.microsoft.com/office/powerpoint/2010/main" val="2956897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14.13a</a:t>
            </a:r>
            <a:r>
              <a:rPr lang="en-US" dirty="0" smtClean="0"/>
              <a:t>  Examples of rapids and waterfalls.</a:t>
            </a:r>
          </a:p>
          <a:p>
            <a:r>
              <a:rPr lang="en-US" dirty="0" smtClean="0"/>
              <a:t>(a) These rapids in the Grand Canyon formed when a flood from a side canyon dumped debris into the channel of the Colorado River.</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40</a:t>
            </a:fld>
            <a:endParaRPr lang="en-US"/>
          </a:p>
        </p:txBody>
      </p:sp>
    </p:spTree>
    <p:extLst>
      <p:ext uri="{BB962C8B-B14F-4D97-AF65-F5344CB8AC3E}">
        <p14:creationId xmlns:p14="http://schemas.microsoft.com/office/powerpoint/2010/main" val="9952354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14.13b</a:t>
            </a:r>
            <a:r>
              <a:rPr lang="en-US" dirty="0" smtClean="0"/>
              <a:t>  Examples of rapids and waterfalls.</a:t>
            </a:r>
          </a:p>
          <a:p>
            <a:r>
              <a:rPr lang="en-US" dirty="0" smtClean="0"/>
              <a:t>(</a:t>
            </a:r>
            <a:r>
              <a:rPr lang="en-US" dirty="0" err="1" smtClean="0"/>
              <a:t>b</a:t>
            </a:r>
            <a:r>
              <a:rPr lang="en-US" dirty="0" smtClean="0"/>
              <a:t>) Iguaçu Falls, at the Brazil-Argentina border, spills across layers of basalt. The basalt acts as a resistant ledge.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41</a:t>
            </a:fld>
            <a:endParaRPr lang="en-US"/>
          </a:p>
        </p:txBody>
      </p:sp>
    </p:spTree>
    <p:extLst>
      <p:ext uri="{BB962C8B-B14F-4D97-AF65-F5344CB8AC3E}">
        <p14:creationId xmlns:p14="http://schemas.microsoft.com/office/powerpoint/2010/main" val="40634474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14.14 </a:t>
            </a:r>
            <a:r>
              <a:rPr lang="en-US" dirty="0" smtClean="0"/>
              <a:t> The formation of Niagara Falls, at the border between Ontario, Canada, and New York State. The falls tumble over the Lockport Dolomite, a relatively strong rock layer.</a:t>
            </a:r>
          </a:p>
          <a:p>
            <a:r>
              <a:rPr lang="en-US" dirty="0" smtClean="0"/>
              <a:t>(a) Niagara Falls formed where the outlet of Lake Erie flowed over the Niagara escarpment. (</a:t>
            </a:r>
            <a:r>
              <a:rPr lang="en-US" dirty="0" err="1" smtClean="0"/>
              <a:t>b</a:t>
            </a:r>
            <a:r>
              <a:rPr lang="en-US" dirty="0" smtClean="0"/>
              <a:t>) At Horseshoe Falls—part of Niagara Falls—</a:t>
            </a:r>
            <a:r>
              <a:rPr lang="en-US" dirty="0" err="1" smtClean="0"/>
              <a:t>headward</a:t>
            </a:r>
            <a:r>
              <a:rPr lang="en-US" dirty="0" smtClean="0"/>
              <a:t> erosion, on average, causes the lip of the falls to retreat by about 0.5 </a:t>
            </a:r>
            <a:r>
              <a:rPr lang="en-US" dirty="0" err="1" smtClean="0"/>
              <a:t>m</a:t>
            </a:r>
            <a:r>
              <a:rPr lang="en-US" dirty="0" smtClean="0"/>
              <a:t> per year.</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42</a:t>
            </a:fld>
            <a:endParaRPr lang="en-US"/>
          </a:p>
        </p:txBody>
      </p:sp>
    </p:spTree>
    <p:extLst>
      <p:ext uri="{BB962C8B-B14F-4D97-AF65-F5344CB8AC3E}">
        <p14:creationId xmlns:p14="http://schemas.microsoft.com/office/powerpoint/2010/main" val="18410406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14.14a </a:t>
            </a:r>
            <a:r>
              <a:rPr lang="en-US" dirty="0" smtClean="0"/>
              <a:t> The formation of Niagara Falls, at the border between Ontario, Canada, and New York State. The falls tumble over the Lockport Dolomite, a relatively strong rock layer.</a:t>
            </a:r>
          </a:p>
          <a:p>
            <a:r>
              <a:rPr lang="en-US" dirty="0" smtClean="0"/>
              <a:t>(a) Niagara Falls formed where the outlet of Lake Erie flowed over the Niagara escarpment.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43</a:t>
            </a:fld>
            <a:endParaRPr lang="en-US"/>
          </a:p>
        </p:txBody>
      </p:sp>
    </p:spTree>
    <p:extLst>
      <p:ext uri="{BB962C8B-B14F-4D97-AF65-F5344CB8AC3E}">
        <p14:creationId xmlns:p14="http://schemas.microsoft.com/office/powerpoint/2010/main" val="42850137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14.14b </a:t>
            </a:r>
            <a:r>
              <a:rPr lang="en-US" dirty="0" smtClean="0"/>
              <a:t> The formation of Niagara Falls, at the border between Ontario, Canada, and New York State. The falls tumble over the Lockport Dolomite, a relatively strong rock layer.</a:t>
            </a:r>
          </a:p>
          <a:p>
            <a:r>
              <a:rPr lang="en-US" dirty="0" smtClean="0"/>
              <a:t>(</a:t>
            </a:r>
            <a:r>
              <a:rPr lang="en-US" dirty="0" err="1" smtClean="0"/>
              <a:t>b</a:t>
            </a:r>
            <a:r>
              <a:rPr lang="en-US" dirty="0" smtClean="0"/>
              <a:t>) At Horseshoe Falls—part of Niagara Falls—</a:t>
            </a:r>
            <a:r>
              <a:rPr lang="en-US" dirty="0" err="1" smtClean="0"/>
              <a:t>headward</a:t>
            </a:r>
            <a:r>
              <a:rPr lang="en-US" dirty="0" smtClean="0"/>
              <a:t> erosion, on average, causes the lip of the falls to retreat by about 0.5 </a:t>
            </a:r>
            <a:r>
              <a:rPr lang="en-US" dirty="0" err="1" smtClean="0"/>
              <a:t>m</a:t>
            </a:r>
            <a:r>
              <a:rPr lang="en-US" dirty="0" smtClean="0"/>
              <a:t> per year.</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44</a:t>
            </a:fld>
            <a:endParaRPr lang="en-US"/>
          </a:p>
        </p:txBody>
      </p:sp>
    </p:spTree>
    <p:extLst>
      <p:ext uri="{BB962C8B-B14F-4D97-AF65-F5344CB8AC3E}">
        <p14:creationId xmlns:p14="http://schemas.microsoft.com/office/powerpoint/2010/main" val="1470820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14.15a</a:t>
            </a:r>
            <a:r>
              <a:rPr lang="en-US" dirty="0" smtClean="0"/>
              <a:t>  Examples of depositional landforms produced from stream sediment.</a:t>
            </a:r>
          </a:p>
          <a:p>
            <a:r>
              <a:rPr lang="en-US" dirty="0" smtClean="0"/>
              <a:t>(a) A braided stream, carrying </a:t>
            </a:r>
            <a:r>
              <a:rPr lang="en-US" dirty="0" err="1" smtClean="0"/>
              <a:t>meltwater</a:t>
            </a:r>
            <a:r>
              <a:rPr lang="en-US" dirty="0" smtClean="0"/>
              <a:t> from a glacier near Denali, Alaska, deposits elongate bars of gravel.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45</a:t>
            </a:fld>
            <a:endParaRPr lang="en-US"/>
          </a:p>
        </p:txBody>
      </p:sp>
    </p:spTree>
    <p:extLst>
      <p:ext uri="{BB962C8B-B14F-4D97-AF65-F5344CB8AC3E}">
        <p14:creationId xmlns:p14="http://schemas.microsoft.com/office/powerpoint/2010/main" val="13328801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14.15b</a:t>
            </a:r>
            <a:r>
              <a:rPr lang="en-US" dirty="0" smtClean="0"/>
              <a:t>  Examples of depositional landforms produced from stream sediment.</a:t>
            </a:r>
          </a:p>
          <a:p>
            <a:r>
              <a:rPr lang="en-US" dirty="0" smtClean="0"/>
              <a:t>(</a:t>
            </a:r>
            <a:r>
              <a:rPr lang="en-US" dirty="0" err="1" smtClean="0"/>
              <a:t>b</a:t>
            </a:r>
            <a:r>
              <a:rPr lang="en-US" dirty="0" smtClean="0"/>
              <a:t>) An alluvial fan in Death Valley, California, consists of sand, gravel, and debris flows. The curving black line is a road.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46</a:t>
            </a:fld>
            <a:endParaRPr lang="en-US"/>
          </a:p>
        </p:txBody>
      </p:sp>
    </p:spTree>
    <p:extLst>
      <p:ext uri="{BB962C8B-B14F-4D97-AF65-F5344CB8AC3E}">
        <p14:creationId xmlns:p14="http://schemas.microsoft.com/office/powerpoint/2010/main" val="36382213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14.15c</a:t>
            </a:r>
            <a:r>
              <a:rPr lang="en-US" dirty="0" smtClean="0"/>
              <a:t>  Examples of depositional landforms produced from stream sediment.</a:t>
            </a:r>
          </a:p>
          <a:p>
            <a:r>
              <a:rPr lang="en-US" dirty="0" smtClean="0"/>
              <a:t>(</a:t>
            </a:r>
            <a:r>
              <a:rPr lang="en-US" dirty="0" err="1" smtClean="0"/>
              <a:t>c</a:t>
            </a:r>
            <a:r>
              <a:rPr lang="en-US" dirty="0" smtClean="0"/>
              <a:t>) Typically, a given flood, bringing sediment, covers only part of the fan. When the gradient in that location decreases, the flow moves to a different, steeper part of the fan.</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47</a:t>
            </a:fld>
            <a:endParaRPr lang="en-US"/>
          </a:p>
        </p:txBody>
      </p:sp>
    </p:spTree>
    <p:extLst>
      <p:ext uri="{BB962C8B-B14F-4D97-AF65-F5344CB8AC3E}">
        <p14:creationId xmlns:p14="http://schemas.microsoft.com/office/powerpoint/2010/main" val="4476712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14.16  </a:t>
            </a:r>
            <a:r>
              <a:rPr lang="en-US" dirty="0" smtClean="0"/>
              <a:t>The character and evolution of meandering streams and floodplains.</a:t>
            </a:r>
          </a:p>
          <a:p>
            <a:r>
              <a:rPr lang="en-US" dirty="0" smtClean="0"/>
              <a:t>(a) A meandering stream in Brazil, as viewed from space. Note the oxbows, cutoffs, and abandoned meanders. (</a:t>
            </a:r>
            <a:r>
              <a:rPr lang="en-US" dirty="0" err="1" smtClean="0"/>
              <a:t>b</a:t>
            </a:r>
            <a:r>
              <a:rPr lang="en-US" dirty="0" smtClean="0"/>
              <a:t>) Meanders evolve because erosion occurs faster on the outer bank of a curve, and deposition takes place on the inner curve. Eventually, a cutoff isolates an oxbow lake. (</a:t>
            </a:r>
            <a:r>
              <a:rPr lang="en-US" dirty="0" err="1" smtClean="0"/>
              <a:t>c</a:t>
            </a:r>
            <a:r>
              <a:rPr lang="en-US" dirty="0" smtClean="0"/>
              <a:t>) Landforms along meandering streams include natural levees, point bars, and floodplains. Older deposits record the position of ancient channels and floodplains. (</a:t>
            </a:r>
            <a:r>
              <a:rPr lang="en-US" dirty="0" err="1" smtClean="0"/>
              <a:t>d</a:t>
            </a:r>
            <a:r>
              <a:rPr lang="en-US" dirty="0" smtClean="0"/>
              <a:t>) The flat land of this floodplain hosts farm fields. Trees delineate the channel.</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48</a:t>
            </a:fld>
            <a:endParaRPr lang="en-US"/>
          </a:p>
        </p:txBody>
      </p:sp>
    </p:spTree>
    <p:extLst>
      <p:ext uri="{BB962C8B-B14F-4D97-AF65-F5344CB8AC3E}">
        <p14:creationId xmlns:p14="http://schemas.microsoft.com/office/powerpoint/2010/main" val="17341226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14.16a  </a:t>
            </a:r>
            <a:r>
              <a:rPr lang="en-US" dirty="0" smtClean="0"/>
              <a:t>The character and evolution of meandering streams and floodplains.</a:t>
            </a:r>
          </a:p>
          <a:p>
            <a:r>
              <a:rPr lang="en-US" dirty="0" smtClean="0"/>
              <a:t>(a) A meandering stream in Brazil, as viewed from space. Note the oxbows, cutoffs, and abandoned meanders.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49</a:t>
            </a:fld>
            <a:endParaRPr lang="en-US"/>
          </a:p>
        </p:txBody>
      </p:sp>
    </p:spTree>
    <p:extLst>
      <p:ext uri="{BB962C8B-B14F-4D97-AF65-F5344CB8AC3E}">
        <p14:creationId xmlns:p14="http://schemas.microsoft.com/office/powerpoint/2010/main" val="384480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14.1b </a:t>
            </a:r>
            <a:r>
              <a:rPr lang="en-US" dirty="0" smtClean="0"/>
              <a:t> Examples of flooding damage illustrate the power of running water.</a:t>
            </a:r>
          </a:p>
          <a:p>
            <a:r>
              <a:rPr lang="en-US" dirty="0" smtClean="0"/>
              <a:t>(</a:t>
            </a:r>
            <a:r>
              <a:rPr lang="en-US" dirty="0" err="1" smtClean="0"/>
              <a:t>b</a:t>
            </a:r>
            <a:r>
              <a:rPr lang="en-US" dirty="0" smtClean="0"/>
              <a:t>) Heavy rains in the Canadian Rockies caused extensive flooding in Alberta.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a:t>
            </a:fld>
            <a:endParaRPr lang="en-US"/>
          </a:p>
        </p:txBody>
      </p:sp>
    </p:spTree>
    <p:extLst>
      <p:ext uri="{BB962C8B-B14F-4D97-AF65-F5344CB8AC3E}">
        <p14:creationId xmlns:p14="http://schemas.microsoft.com/office/powerpoint/2010/main" val="31921778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14.16b  </a:t>
            </a:r>
            <a:r>
              <a:rPr lang="en-US" dirty="0" smtClean="0"/>
              <a:t>The character and evolution of meandering streams and floodplains.</a:t>
            </a:r>
          </a:p>
          <a:p>
            <a:r>
              <a:rPr lang="en-US" dirty="0" smtClean="0"/>
              <a:t>(</a:t>
            </a:r>
            <a:r>
              <a:rPr lang="en-US" dirty="0" err="1" smtClean="0"/>
              <a:t>b</a:t>
            </a:r>
            <a:r>
              <a:rPr lang="en-US" dirty="0" smtClean="0"/>
              <a:t>) Meanders evolve because erosion occurs faster on the outer bank of a curve, and deposition takes place on the inner curve. Eventually, a cutoff isolates an oxbow lake.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50</a:t>
            </a:fld>
            <a:endParaRPr lang="en-US"/>
          </a:p>
        </p:txBody>
      </p:sp>
    </p:spTree>
    <p:extLst>
      <p:ext uri="{BB962C8B-B14F-4D97-AF65-F5344CB8AC3E}">
        <p14:creationId xmlns:p14="http://schemas.microsoft.com/office/powerpoint/2010/main" val="14762159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14.16c  </a:t>
            </a:r>
            <a:r>
              <a:rPr lang="en-US" dirty="0" smtClean="0"/>
              <a:t>The character and evolution of meandering streams and floodplains.</a:t>
            </a:r>
          </a:p>
          <a:p>
            <a:r>
              <a:rPr lang="en-US" dirty="0" smtClean="0"/>
              <a:t>(</a:t>
            </a:r>
            <a:r>
              <a:rPr lang="en-US" dirty="0" err="1" smtClean="0"/>
              <a:t>c</a:t>
            </a:r>
            <a:r>
              <a:rPr lang="en-US" dirty="0" smtClean="0"/>
              <a:t>) Landforms along meandering streams include natural levees, point bars, and floodplains. Older deposits record the position of ancient channels and floodplains.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51</a:t>
            </a:fld>
            <a:endParaRPr lang="en-US"/>
          </a:p>
        </p:txBody>
      </p:sp>
    </p:spTree>
    <p:extLst>
      <p:ext uri="{BB962C8B-B14F-4D97-AF65-F5344CB8AC3E}">
        <p14:creationId xmlns:p14="http://schemas.microsoft.com/office/powerpoint/2010/main" val="27038299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14.16d  </a:t>
            </a:r>
            <a:r>
              <a:rPr lang="en-US" dirty="0" smtClean="0"/>
              <a:t>The character and evolution of meandering streams and floodplains.</a:t>
            </a:r>
          </a:p>
          <a:p>
            <a:r>
              <a:rPr lang="en-US" dirty="0" smtClean="0"/>
              <a:t>(</a:t>
            </a:r>
            <a:r>
              <a:rPr lang="en-US" dirty="0" err="1" smtClean="0"/>
              <a:t>d</a:t>
            </a:r>
            <a:r>
              <a:rPr lang="en-US" dirty="0" smtClean="0"/>
              <a:t>) The flat land of this floodplain hosts farm fields. Trees delineate the channel.</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52</a:t>
            </a:fld>
            <a:endParaRPr lang="en-US"/>
          </a:p>
        </p:txBody>
      </p:sp>
    </p:spTree>
    <p:extLst>
      <p:ext uri="{BB962C8B-B14F-4D97-AF65-F5344CB8AC3E}">
        <p14:creationId xmlns:p14="http://schemas.microsoft.com/office/powerpoint/2010/main" val="3232608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14.17 </a:t>
            </a:r>
            <a:r>
              <a:rPr lang="en-US" dirty="0" smtClean="0"/>
              <a:t> Delta shape varies depending on current activity, waves, and vegetation.</a:t>
            </a:r>
          </a:p>
          <a:p>
            <a:r>
              <a:rPr lang="en-US" dirty="0" smtClean="0"/>
              <a:t>(a) The Nile is a </a:t>
            </a:r>
            <a:r>
              <a:rPr lang="en-US" dirty="0" smtClean="0">
                <a:latin typeface="Symbol" charset="2"/>
                <a:cs typeface="Symbol" charset="2"/>
              </a:rPr>
              <a:t>D</a:t>
            </a:r>
            <a:r>
              <a:rPr lang="en-US" dirty="0" smtClean="0"/>
              <a:t>-shaped delta. (</a:t>
            </a:r>
            <a:r>
              <a:rPr lang="en-US" dirty="0" err="1" smtClean="0"/>
              <a:t>b</a:t>
            </a:r>
            <a:r>
              <a:rPr lang="en-US" dirty="0" smtClean="0"/>
              <a:t>) The Niger is an arc-like delta. (</a:t>
            </a:r>
            <a:r>
              <a:rPr lang="en-US" dirty="0" err="1" smtClean="0"/>
              <a:t>c</a:t>
            </a:r>
            <a:r>
              <a:rPr lang="en-US" dirty="0" smtClean="0"/>
              <a:t>) The Mississippi is a bird‘s-foot delta.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53</a:t>
            </a:fld>
            <a:endParaRPr lang="en-US"/>
          </a:p>
        </p:txBody>
      </p:sp>
    </p:spTree>
    <p:extLst>
      <p:ext uri="{BB962C8B-B14F-4D97-AF65-F5344CB8AC3E}">
        <p14:creationId xmlns:p14="http://schemas.microsoft.com/office/powerpoint/2010/main" val="8950587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14.17a </a:t>
            </a:r>
            <a:r>
              <a:rPr lang="en-US" dirty="0" smtClean="0"/>
              <a:t> Delta shape varies depending on current activity, waves, and vegetation.</a:t>
            </a:r>
          </a:p>
          <a:p>
            <a:r>
              <a:rPr lang="en-US" dirty="0" smtClean="0"/>
              <a:t>(a) The Nile is a </a:t>
            </a:r>
            <a:r>
              <a:rPr lang="en-US" dirty="0" smtClean="0">
                <a:latin typeface="Symbol" charset="2"/>
                <a:cs typeface="Symbol" charset="2"/>
              </a:rPr>
              <a:t>D</a:t>
            </a:r>
            <a:r>
              <a:rPr lang="en-US" dirty="0" smtClean="0"/>
              <a:t>-shaped delta.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54</a:t>
            </a:fld>
            <a:endParaRPr lang="en-US"/>
          </a:p>
        </p:txBody>
      </p:sp>
    </p:spTree>
    <p:extLst>
      <p:ext uri="{BB962C8B-B14F-4D97-AF65-F5344CB8AC3E}">
        <p14:creationId xmlns:p14="http://schemas.microsoft.com/office/powerpoint/2010/main" val="21859797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14.17b </a:t>
            </a:r>
            <a:r>
              <a:rPr lang="en-US" dirty="0" smtClean="0"/>
              <a:t> Delta shape varies depending on current activity, waves, and vegetation.</a:t>
            </a:r>
          </a:p>
          <a:p>
            <a:r>
              <a:rPr lang="en-US" dirty="0" smtClean="0"/>
              <a:t>(</a:t>
            </a:r>
            <a:r>
              <a:rPr lang="en-US" dirty="0" err="1" smtClean="0"/>
              <a:t>b</a:t>
            </a:r>
            <a:r>
              <a:rPr lang="en-US" dirty="0" smtClean="0"/>
              <a:t>) The Niger is an arc-like delta.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55</a:t>
            </a:fld>
            <a:endParaRPr lang="en-US"/>
          </a:p>
        </p:txBody>
      </p:sp>
    </p:spTree>
    <p:extLst>
      <p:ext uri="{BB962C8B-B14F-4D97-AF65-F5344CB8AC3E}">
        <p14:creationId xmlns:p14="http://schemas.microsoft.com/office/powerpoint/2010/main" val="35650512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14.17c </a:t>
            </a:r>
            <a:r>
              <a:rPr lang="en-US" dirty="0" smtClean="0"/>
              <a:t> Delta shape varies depending on current activity, waves, and vegetation.</a:t>
            </a:r>
          </a:p>
          <a:p>
            <a:r>
              <a:rPr lang="en-US" dirty="0" smtClean="0"/>
              <a:t>(</a:t>
            </a:r>
            <a:r>
              <a:rPr lang="en-US" dirty="0" err="1" smtClean="0"/>
              <a:t>c</a:t>
            </a:r>
            <a:r>
              <a:rPr lang="en-US" dirty="0" smtClean="0"/>
              <a:t>) The Mississippi is a bird‘s-foot delta.</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56</a:t>
            </a:fld>
            <a:endParaRPr lang="en-US"/>
          </a:p>
        </p:txBody>
      </p:sp>
    </p:spTree>
    <p:extLst>
      <p:ext uri="{BB962C8B-B14F-4D97-AF65-F5344CB8AC3E}">
        <p14:creationId xmlns:p14="http://schemas.microsoft.com/office/powerpoint/2010/main" val="15131255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14.18 </a:t>
            </a:r>
            <a:r>
              <a:rPr lang="en-US" dirty="0" smtClean="0"/>
              <a:t> A map showing ancient lobes of the Mississippi Delta. A major flood could divert water from the Mississippi into the channel of the Atchafalaya.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57</a:t>
            </a:fld>
            <a:endParaRPr lang="en-US"/>
          </a:p>
        </p:txBody>
      </p:sp>
    </p:spTree>
    <p:extLst>
      <p:ext uri="{BB962C8B-B14F-4D97-AF65-F5344CB8AC3E}">
        <p14:creationId xmlns:p14="http://schemas.microsoft.com/office/powerpoint/2010/main" val="13038586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14.19a </a:t>
            </a:r>
            <a:r>
              <a:rPr lang="en-US" dirty="0" smtClean="0"/>
              <a:t> Fluvial landscapes evolve over time.</a:t>
            </a:r>
          </a:p>
          <a:p>
            <a:r>
              <a:rPr lang="en-US" dirty="0" smtClean="0"/>
              <a:t>(a) Evolution of a fluvial landscape when base level drops.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58</a:t>
            </a:fld>
            <a:endParaRPr lang="en-US"/>
          </a:p>
        </p:txBody>
      </p:sp>
    </p:spTree>
    <p:extLst>
      <p:ext uri="{BB962C8B-B14F-4D97-AF65-F5344CB8AC3E}">
        <p14:creationId xmlns:p14="http://schemas.microsoft.com/office/powerpoint/2010/main" val="35643207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14.19b </a:t>
            </a:r>
            <a:r>
              <a:rPr lang="en-US" dirty="0" smtClean="0"/>
              <a:t> Fluvial landscapes evolve over time.</a:t>
            </a:r>
          </a:p>
          <a:p>
            <a:r>
              <a:rPr lang="en-US" dirty="0" smtClean="0"/>
              <a:t>(</a:t>
            </a:r>
            <a:r>
              <a:rPr lang="en-US" dirty="0" err="1" smtClean="0"/>
              <a:t>b</a:t>
            </a:r>
            <a:r>
              <a:rPr lang="en-US" dirty="0" smtClean="0"/>
              <a:t>) The “goosenecks” of the San Juan River, Utah, are incised meanders.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59</a:t>
            </a:fld>
            <a:endParaRPr lang="en-US"/>
          </a:p>
        </p:txBody>
      </p:sp>
    </p:spTree>
    <p:extLst>
      <p:ext uri="{BB962C8B-B14F-4D97-AF65-F5344CB8AC3E}">
        <p14:creationId xmlns:p14="http://schemas.microsoft.com/office/powerpoint/2010/main" val="2683331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14.1c </a:t>
            </a:r>
            <a:r>
              <a:rPr lang="en-US" dirty="0" smtClean="0"/>
              <a:t> Examples of flooding damage illustrate the power of running water.</a:t>
            </a:r>
          </a:p>
          <a:p>
            <a:r>
              <a:rPr lang="en-US" dirty="0" smtClean="0"/>
              <a:t>(</a:t>
            </a:r>
            <a:r>
              <a:rPr lang="en-US" dirty="0" err="1" smtClean="0"/>
              <a:t>c</a:t>
            </a:r>
            <a:r>
              <a:rPr lang="en-US" dirty="0" smtClean="0"/>
              <a:t>) The water inundated parts of Calgary, including the stadium for the city’s Stampede (rodeo).</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a:t>
            </a:fld>
            <a:endParaRPr lang="en-US"/>
          </a:p>
        </p:txBody>
      </p:sp>
    </p:spTree>
    <p:extLst>
      <p:ext uri="{BB962C8B-B14F-4D97-AF65-F5344CB8AC3E}">
        <p14:creationId xmlns:p14="http://schemas.microsoft.com/office/powerpoint/2010/main" val="27475147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14.20</a:t>
            </a:r>
            <a:r>
              <a:rPr lang="en-US" dirty="0" smtClean="0"/>
              <a:t>  The concept of stream capture or piracy.</a:t>
            </a:r>
          </a:p>
          <a:p>
            <a:r>
              <a:rPr lang="en-US" dirty="0" smtClean="0"/>
              <a:t>(a) A drainage divide separates the Hades River from the Persephone River. </a:t>
            </a:r>
            <a:r>
              <a:rPr lang="en-US" dirty="0" err="1" smtClean="0"/>
              <a:t>Headward</a:t>
            </a:r>
            <a:r>
              <a:rPr lang="en-US" dirty="0" smtClean="0"/>
              <a:t> erosion eventually breaches the divide. (</a:t>
            </a:r>
            <a:r>
              <a:rPr lang="en-US" dirty="0" err="1" smtClean="0"/>
              <a:t>b</a:t>
            </a:r>
            <a:r>
              <a:rPr lang="en-US" dirty="0" smtClean="0"/>
              <a:t>) The Hades captures the Persephone and carries its water to the Styx Sea. A water gap, where a stream cuts through a ridge, forms and the former Persephone channel becomes a dry canyon.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60</a:t>
            </a:fld>
            <a:endParaRPr lang="en-US"/>
          </a:p>
        </p:txBody>
      </p:sp>
    </p:spTree>
    <p:extLst>
      <p:ext uri="{BB962C8B-B14F-4D97-AF65-F5344CB8AC3E}">
        <p14:creationId xmlns:p14="http://schemas.microsoft.com/office/powerpoint/2010/main" val="34655996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14.20a</a:t>
            </a:r>
            <a:r>
              <a:rPr lang="en-US" dirty="0" smtClean="0"/>
              <a:t>  The concept of stream capture or piracy.</a:t>
            </a:r>
          </a:p>
          <a:p>
            <a:r>
              <a:rPr lang="en-US" dirty="0" smtClean="0"/>
              <a:t>(a) A drainage divide separates the Hades River from the Persephone River. </a:t>
            </a:r>
            <a:r>
              <a:rPr lang="en-US" dirty="0" err="1" smtClean="0"/>
              <a:t>Headward</a:t>
            </a:r>
            <a:r>
              <a:rPr lang="en-US" dirty="0" smtClean="0"/>
              <a:t> erosion eventually breaches the divide.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61</a:t>
            </a:fld>
            <a:endParaRPr lang="en-US"/>
          </a:p>
        </p:txBody>
      </p:sp>
    </p:spTree>
    <p:extLst>
      <p:ext uri="{BB962C8B-B14F-4D97-AF65-F5344CB8AC3E}">
        <p14:creationId xmlns:p14="http://schemas.microsoft.com/office/powerpoint/2010/main" val="27882763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14.20b</a:t>
            </a:r>
            <a:r>
              <a:rPr lang="en-US" dirty="0" smtClean="0"/>
              <a:t>  The concept of stream capture or piracy.</a:t>
            </a:r>
          </a:p>
          <a:p>
            <a:r>
              <a:rPr lang="en-US" dirty="0" smtClean="0"/>
              <a:t>(</a:t>
            </a:r>
            <a:r>
              <a:rPr lang="en-US" dirty="0" err="1" smtClean="0"/>
              <a:t>b</a:t>
            </a:r>
            <a:r>
              <a:rPr lang="en-US" dirty="0" smtClean="0"/>
              <a:t>) The Hades captures the Persephone and carries its water to the Styx Sea. A water gap, where a stream cuts through a ridge, forms and the former Persephone channel becomes a dry canyon.</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62</a:t>
            </a:fld>
            <a:endParaRPr lang="en-US"/>
          </a:p>
        </p:txBody>
      </p:sp>
    </p:spTree>
    <p:extLst>
      <p:ext uri="{BB962C8B-B14F-4D97-AF65-F5344CB8AC3E}">
        <p14:creationId xmlns:p14="http://schemas.microsoft.com/office/powerpoint/2010/main" val="6654303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14.21 </a:t>
            </a:r>
            <a:r>
              <a:rPr lang="en-US" dirty="0" smtClean="0"/>
              <a:t> Formation of superposed drainage.</a:t>
            </a:r>
          </a:p>
          <a:p>
            <a:r>
              <a:rPr lang="en-US" dirty="0" smtClean="0"/>
              <a:t>(a) A superposed stream establishes its geometry while flowing over a uniform substrate above an unconformity. (</a:t>
            </a:r>
            <a:r>
              <a:rPr lang="en-US" dirty="0" err="1" smtClean="0"/>
              <a:t>b</a:t>
            </a:r>
            <a:r>
              <a:rPr lang="en-US" dirty="0" smtClean="0"/>
              <a:t>) When erosion exposes underlying rock with a different structure, the river is superposed on the structure. As a result, it cuts across resistant ridges instead of flowing around them.</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63</a:t>
            </a:fld>
            <a:endParaRPr lang="en-US"/>
          </a:p>
        </p:txBody>
      </p:sp>
    </p:spTree>
    <p:extLst>
      <p:ext uri="{BB962C8B-B14F-4D97-AF65-F5344CB8AC3E}">
        <p14:creationId xmlns:p14="http://schemas.microsoft.com/office/powerpoint/2010/main" val="27985756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14.22</a:t>
            </a:r>
            <a:r>
              <a:rPr lang="en-US" dirty="0" smtClean="0"/>
              <a:t>  Development of antecedent and diverted streams.</a:t>
            </a:r>
          </a:p>
          <a:p>
            <a:r>
              <a:rPr lang="en-US" dirty="0" smtClean="0"/>
              <a:t>(a) Prior to mountain building, a stream flows across a flat landscape to the sea. (</a:t>
            </a:r>
            <a:r>
              <a:rPr lang="en-US" dirty="0" err="1" smtClean="0"/>
              <a:t>b</a:t>
            </a:r>
            <a:r>
              <a:rPr lang="en-US" dirty="0" smtClean="0"/>
              <a:t>) If stream erosion is faster than mountain uplift, the stream cuts across the range and is antecedent. (</a:t>
            </a:r>
            <a:r>
              <a:rPr lang="en-US" dirty="0" err="1" smtClean="0"/>
              <a:t>c</a:t>
            </a:r>
            <a:r>
              <a:rPr lang="en-US" dirty="0" smtClean="0"/>
              <a:t>) If uplift happens faster than erosion, the stream is diverted and flows along the edge of the range.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64</a:t>
            </a:fld>
            <a:endParaRPr lang="en-US"/>
          </a:p>
        </p:txBody>
      </p:sp>
    </p:spTree>
    <p:extLst>
      <p:ext uri="{BB962C8B-B14F-4D97-AF65-F5344CB8AC3E}">
        <p14:creationId xmlns:p14="http://schemas.microsoft.com/office/powerpoint/2010/main" val="13679598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14.23 </a:t>
            </a:r>
            <a:r>
              <a:rPr lang="en-US" dirty="0" smtClean="0"/>
              <a:t> Examples of seasonal floodplain flooding.</a:t>
            </a:r>
          </a:p>
          <a:p>
            <a:r>
              <a:rPr lang="en-US" dirty="0" smtClean="0"/>
              <a:t>(a) Satellite images show how the rivers in the Midwestern United States covered their floodplains. (</a:t>
            </a:r>
            <a:r>
              <a:rPr lang="en-US" dirty="0" err="1" smtClean="0"/>
              <a:t>b</a:t>
            </a:r>
            <a:r>
              <a:rPr lang="en-US" dirty="0" smtClean="0"/>
              <a:t>) Flooding along the Missouri River, in 1993. (</a:t>
            </a:r>
            <a:r>
              <a:rPr lang="en-US" dirty="0" err="1" smtClean="0"/>
              <a:t>c</a:t>
            </a:r>
            <a:r>
              <a:rPr lang="en-US" dirty="0" smtClean="0"/>
              <a:t>) Seasonal floods of Bangladesh submerge whole villages.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65</a:t>
            </a:fld>
            <a:endParaRPr lang="en-US"/>
          </a:p>
        </p:txBody>
      </p:sp>
    </p:spTree>
    <p:extLst>
      <p:ext uri="{BB962C8B-B14F-4D97-AF65-F5344CB8AC3E}">
        <p14:creationId xmlns:p14="http://schemas.microsoft.com/office/powerpoint/2010/main" val="1382956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14.23a </a:t>
            </a:r>
            <a:r>
              <a:rPr lang="en-US" dirty="0" smtClean="0"/>
              <a:t> Examples of seasonal floodplain flooding.</a:t>
            </a:r>
          </a:p>
          <a:p>
            <a:r>
              <a:rPr lang="en-US" dirty="0" smtClean="0"/>
              <a:t>(a) Satellite images show how the rivers in the Midwestern United States covered their floodplains.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66</a:t>
            </a:fld>
            <a:endParaRPr lang="en-US"/>
          </a:p>
        </p:txBody>
      </p:sp>
    </p:spTree>
    <p:extLst>
      <p:ext uri="{BB962C8B-B14F-4D97-AF65-F5344CB8AC3E}">
        <p14:creationId xmlns:p14="http://schemas.microsoft.com/office/powerpoint/2010/main" val="26806538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14.23b </a:t>
            </a:r>
            <a:r>
              <a:rPr lang="en-US" dirty="0" smtClean="0"/>
              <a:t> Examples of seasonal floodplain flooding.</a:t>
            </a:r>
          </a:p>
          <a:p>
            <a:r>
              <a:rPr lang="en-US" dirty="0" smtClean="0"/>
              <a:t>(</a:t>
            </a:r>
            <a:r>
              <a:rPr lang="en-US" dirty="0" err="1" smtClean="0"/>
              <a:t>b</a:t>
            </a:r>
            <a:r>
              <a:rPr lang="en-US" dirty="0" smtClean="0"/>
              <a:t>) Flooding along the Missouri River, in 1993.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67</a:t>
            </a:fld>
            <a:endParaRPr lang="en-US"/>
          </a:p>
        </p:txBody>
      </p:sp>
    </p:spTree>
    <p:extLst>
      <p:ext uri="{BB962C8B-B14F-4D97-AF65-F5344CB8AC3E}">
        <p14:creationId xmlns:p14="http://schemas.microsoft.com/office/powerpoint/2010/main" val="38180706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14.23c </a:t>
            </a:r>
            <a:r>
              <a:rPr lang="en-US" dirty="0" smtClean="0"/>
              <a:t> Examples of seasonal floodplain flooding.</a:t>
            </a:r>
          </a:p>
          <a:p>
            <a:r>
              <a:rPr lang="en-US" dirty="0" smtClean="0"/>
              <a:t>(</a:t>
            </a:r>
            <a:r>
              <a:rPr lang="en-US" dirty="0" err="1" smtClean="0"/>
              <a:t>c</a:t>
            </a:r>
            <a:r>
              <a:rPr lang="en-US" dirty="0" smtClean="0"/>
              <a:t>) Seasonal floods of Bangladesh submerge whole villages.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68</a:t>
            </a:fld>
            <a:endParaRPr lang="en-US"/>
          </a:p>
        </p:txBody>
      </p:sp>
    </p:spTree>
    <p:extLst>
      <p:ext uri="{BB962C8B-B14F-4D97-AF65-F5344CB8AC3E}">
        <p14:creationId xmlns:p14="http://schemas.microsoft.com/office/powerpoint/2010/main" val="39462809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14.24</a:t>
            </a:r>
            <a:r>
              <a:rPr lang="en-US" dirty="0" smtClean="0"/>
              <a:t>  Flash floods can occur after torrential rains.</a:t>
            </a:r>
          </a:p>
          <a:p>
            <a:r>
              <a:rPr lang="en-US" dirty="0" smtClean="0"/>
              <a:t>(a) A flash flood in a desert region of Israel has washed over a highway, forcing the evacuation of truckers. (</a:t>
            </a:r>
            <a:r>
              <a:rPr lang="en-US" dirty="0" err="1" smtClean="0"/>
              <a:t>b</a:t>
            </a:r>
            <a:r>
              <a:rPr lang="en-US" dirty="0" smtClean="0"/>
              <a:t>) During the 1976 Big Thompson River flash flood, this house was carried off its foundation and dropped on a bridge.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69</a:t>
            </a:fld>
            <a:endParaRPr lang="en-US"/>
          </a:p>
        </p:txBody>
      </p:sp>
    </p:spTree>
    <p:extLst>
      <p:ext uri="{BB962C8B-B14F-4D97-AF65-F5344CB8AC3E}">
        <p14:creationId xmlns:p14="http://schemas.microsoft.com/office/powerpoint/2010/main" val="3195660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14.2</a:t>
            </a:r>
            <a:r>
              <a:rPr lang="en-US" dirty="0" smtClean="0"/>
              <a:t>  Excess surface water (runoff) comes from rain, melting ice or snow, and groundwater springs. On flat ground, water accumulates in puddles or swamps, but on slopes it flows </a:t>
            </a:r>
            <a:r>
              <a:rPr lang="en-US" dirty="0" err="1" smtClean="0"/>
              <a:t>downslope</a:t>
            </a:r>
            <a:r>
              <a:rPr lang="en-US" dirty="0" smtClean="0"/>
              <a:t> in streams.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a:t>
            </a:fld>
            <a:endParaRPr lang="en-US"/>
          </a:p>
        </p:txBody>
      </p:sp>
    </p:spTree>
    <p:extLst>
      <p:ext uri="{BB962C8B-B14F-4D97-AF65-F5344CB8AC3E}">
        <p14:creationId xmlns:p14="http://schemas.microsoft.com/office/powerpoint/2010/main" val="11965974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14.24a</a:t>
            </a:r>
            <a:r>
              <a:rPr lang="en-US" dirty="0" smtClean="0"/>
              <a:t>  Flash floods can occur after torrential rains.</a:t>
            </a:r>
          </a:p>
          <a:p>
            <a:r>
              <a:rPr lang="en-US" dirty="0" smtClean="0"/>
              <a:t>(a) A flash flood in a desert region of Israel has washed over a highway, forcing the evacuation of truckers.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70</a:t>
            </a:fld>
            <a:endParaRPr lang="en-US"/>
          </a:p>
        </p:txBody>
      </p:sp>
    </p:spTree>
    <p:extLst>
      <p:ext uri="{BB962C8B-B14F-4D97-AF65-F5344CB8AC3E}">
        <p14:creationId xmlns:p14="http://schemas.microsoft.com/office/powerpoint/2010/main" val="31450399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14.24b</a:t>
            </a:r>
            <a:r>
              <a:rPr lang="en-US" dirty="0" smtClean="0"/>
              <a:t>  Flash floods can occur after torrential rains.</a:t>
            </a:r>
          </a:p>
          <a:p>
            <a:r>
              <a:rPr lang="en-US" dirty="0" smtClean="0"/>
              <a:t>(</a:t>
            </a:r>
            <a:r>
              <a:rPr lang="en-US" dirty="0" err="1" smtClean="0"/>
              <a:t>b</a:t>
            </a:r>
            <a:r>
              <a:rPr lang="en-US" dirty="0" smtClean="0"/>
              <a:t>) During the 1976 Big Thompson River flash flood, this house was carried off its foundation and dropped on a bridge.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71</a:t>
            </a:fld>
            <a:endParaRPr lang="en-US"/>
          </a:p>
        </p:txBody>
      </p:sp>
    </p:spTree>
    <p:extLst>
      <p:ext uri="{BB962C8B-B14F-4D97-AF65-F5344CB8AC3E}">
        <p14:creationId xmlns:p14="http://schemas.microsoft.com/office/powerpoint/2010/main" val="341132531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Bx14.1 </a:t>
            </a:r>
            <a:r>
              <a:rPr lang="en-US" dirty="0" smtClean="0"/>
              <a:t> During the 1889 Johnstown flood, raging waters could tumble large houses.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72</a:t>
            </a:fld>
            <a:endParaRPr lang="en-US"/>
          </a:p>
        </p:txBody>
      </p:sp>
    </p:spTree>
    <p:extLst>
      <p:ext uri="{BB962C8B-B14F-4D97-AF65-F5344CB8AC3E}">
        <p14:creationId xmlns:p14="http://schemas.microsoft.com/office/powerpoint/2010/main" val="321261637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14.25  </a:t>
            </a:r>
            <a:r>
              <a:rPr lang="en-US" dirty="0" smtClean="0"/>
              <a:t>Holding back rivers to prevent floods.</a:t>
            </a:r>
          </a:p>
          <a:p>
            <a:r>
              <a:rPr lang="en-US" dirty="0" smtClean="0"/>
              <a:t>(a) Engineers build artificial levees to keep floodwater in the channel. Levees weaken and may fail when infiltrated by water. (</a:t>
            </a:r>
            <a:r>
              <a:rPr lang="en-US" dirty="0" err="1" smtClean="0"/>
              <a:t>b</a:t>
            </a:r>
            <a:r>
              <a:rPr lang="en-US" dirty="0" smtClean="0"/>
              <a:t>) Breaching of a levee lets water spill into the floodplain. (</a:t>
            </a:r>
            <a:r>
              <a:rPr lang="en-US" dirty="0" err="1" smtClean="0"/>
              <a:t>c</a:t>
            </a:r>
            <a:r>
              <a:rPr lang="en-US" dirty="0" smtClean="0"/>
              <a:t>) Floodwalls, which can be closed to protect Cape Girardeau, Missouri, from Mississippi River floods.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73</a:t>
            </a:fld>
            <a:endParaRPr lang="en-US"/>
          </a:p>
        </p:txBody>
      </p:sp>
    </p:spTree>
    <p:extLst>
      <p:ext uri="{BB962C8B-B14F-4D97-AF65-F5344CB8AC3E}">
        <p14:creationId xmlns:p14="http://schemas.microsoft.com/office/powerpoint/2010/main" val="254193909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14.25a  </a:t>
            </a:r>
            <a:r>
              <a:rPr lang="en-US" dirty="0" smtClean="0"/>
              <a:t>Holding back rivers to prevent floods.</a:t>
            </a:r>
          </a:p>
          <a:p>
            <a:r>
              <a:rPr lang="en-US" dirty="0" smtClean="0"/>
              <a:t>(a) Engineers build artificial levees to keep floodwater in the channel. Levees weaken and may fail when infiltrated by water.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74</a:t>
            </a:fld>
            <a:endParaRPr lang="en-US"/>
          </a:p>
        </p:txBody>
      </p:sp>
    </p:spTree>
    <p:extLst>
      <p:ext uri="{BB962C8B-B14F-4D97-AF65-F5344CB8AC3E}">
        <p14:creationId xmlns:p14="http://schemas.microsoft.com/office/powerpoint/2010/main" val="402708791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14.25b  </a:t>
            </a:r>
            <a:r>
              <a:rPr lang="en-US" dirty="0" smtClean="0"/>
              <a:t>Holding back rivers to prevent floods.</a:t>
            </a:r>
          </a:p>
          <a:p>
            <a:r>
              <a:rPr lang="en-US" dirty="0" smtClean="0"/>
              <a:t>(</a:t>
            </a:r>
            <a:r>
              <a:rPr lang="en-US" dirty="0" err="1" smtClean="0"/>
              <a:t>b</a:t>
            </a:r>
            <a:r>
              <a:rPr lang="en-US" dirty="0" smtClean="0"/>
              <a:t>) Breaching of a levee lets water spill into the floodplain.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75</a:t>
            </a:fld>
            <a:endParaRPr lang="en-US"/>
          </a:p>
        </p:txBody>
      </p:sp>
    </p:spTree>
    <p:extLst>
      <p:ext uri="{BB962C8B-B14F-4D97-AF65-F5344CB8AC3E}">
        <p14:creationId xmlns:p14="http://schemas.microsoft.com/office/powerpoint/2010/main" val="187073380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14.25c  </a:t>
            </a:r>
            <a:r>
              <a:rPr lang="en-US" dirty="0" smtClean="0"/>
              <a:t>Holding back rivers to prevent floods.</a:t>
            </a:r>
          </a:p>
          <a:p>
            <a:r>
              <a:rPr lang="en-US" dirty="0" smtClean="0"/>
              <a:t>(</a:t>
            </a:r>
            <a:r>
              <a:rPr lang="en-US" dirty="0" err="1" smtClean="0"/>
              <a:t>c</a:t>
            </a:r>
            <a:r>
              <a:rPr lang="en-US" dirty="0" smtClean="0"/>
              <a:t>) Floodwalls, which can be closed to protect Cape Girardeau, Missouri, from Mississippi River floods.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76</a:t>
            </a:fld>
            <a:endParaRPr lang="en-US"/>
          </a:p>
        </p:txBody>
      </p:sp>
    </p:spTree>
    <p:extLst>
      <p:ext uri="{BB962C8B-B14F-4D97-AF65-F5344CB8AC3E}">
        <p14:creationId xmlns:p14="http://schemas.microsoft.com/office/powerpoint/2010/main" val="294608756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GEOLOGY AT A GLANCE</a:t>
            </a:r>
          </a:p>
          <a:p>
            <a:r>
              <a:rPr lang="en-US" dirty="0" smtClean="0"/>
              <a:t>River Systems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77</a:t>
            </a:fld>
            <a:endParaRPr lang="en-US"/>
          </a:p>
        </p:txBody>
      </p:sp>
    </p:spTree>
    <p:extLst>
      <p:ext uri="{BB962C8B-B14F-4D97-AF65-F5344CB8AC3E}">
        <p14:creationId xmlns:p14="http://schemas.microsoft.com/office/powerpoint/2010/main" val="404569263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GEOLOGY AT A GLANCE</a:t>
            </a:r>
          </a:p>
          <a:p>
            <a:r>
              <a:rPr lang="en-US" dirty="0" smtClean="0"/>
              <a:t>River Systems</a:t>
            </a:r>
          </a:p>
        </p:txBody>
      </p:sp>
      <p:sp>
        <p:nvSpPr>
          <p:cNvPr id="4" name="Slide Number Placeholder 3"/>
          <p:cNvSpPr>
            <a:spLocks noGrp="1"/>
          </p:cNvSpPr>
          <p:nvPr>
            <p:ph type="sldNum" sz="quarter" idx="10"/>
          </p:nvPr>
        </p:nvSpPr>
        <p:spPr/>
        <p:txBody>
          <a:bodyPr/>
          <a:lstStyle/>
          <a:p>
            <a:fld id="{55C856FE-FC20-6448-904C-C4DA41A45E6B}" type="slidenum">
              <a:rPr lang="en-US" smtClean="0"/>
              <a:pPr/>
              <a:t>78</a:t>
            </a:fld>
            <a:endParaRPr lang="en-US"/>
          </a:p>
        </p:txBody>
      </p:sp>
    </p:spTree>
    <p:extLst>
      <p:ext uri="{BB962C8B-B14F-4D97-AF65-F5344CB8AC3E}">
        <p14:creationId xmlns:p14="http://schemas.microsoft.com/office/powerpoint/2010/main" val="362572730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GEOLOGY AT A GLANCE</a:t>
            </a:r>
          </a:p>
          <a:p>
            <a:r>
              <a:rPr lang="en-US" dirty="0" smtClean="0"/>
              <a:t>River Systems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79</a:t>
            </a:fld>
            <a:endParaRPr lang="en-US"/>
          </a:p>
        </p:txBody>
      </p:sp>
    </p:spTree>
    <p:extLst>
      <p:ext uri="{BB962C8B-B14F-4D97-AF65-F5344CB8AC3E}">
        <p14:creationId xmlns:p14="http://schemas.microsoft.com/office/powerpoint/2010/main" val="3321832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14.3</a:t>
            </a:r>
            <a:r>
              <a:rPr lang="en-US" dirty="0" smtClean="0"/>
              <a:t>  An example of </a:t>
            </a:r>
            <a:r>
              <a:rPr lang="en-US" dirty="0" err="1" smtClean="0"/>
              <a:t>headward</a:t>
            </a:r>
            <a:r>
              <a:rPr lang="en-US" dirty="0" smtClean="0"/>
              <a:t> erosion. The main stream flows in a deep valley. Side streams are cutting into the bordering plateau.</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a:t>
            </a:fld>
            <a:endParaRPr lang="en-US"/>
          </a:p>
        </p:txBody>
      </p:sp>
    </p:spTree>
    <p:extLst>
      <p:ext uri="{BB962C8B-B14F-4D97-AF65-F5344CB8AC3E}">
        <p14:creationId xmlns:p14="http://schemas.microsoft.com/office/powerpoint/2010/main" val="332499790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GEOLOGY AT A GLANCE</a:t>
            </a:r>
          </a:p>
          <a:p>
            <a:r>
              <a:rPr lang="en-US" dirty="0" smtClean="0"/>
              <a:t>River Systems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80</a:t>
            </a:fld>
            <a:endParaRPr lang="en-US"/>
          </a:p>
        </p:txBody>
      </p:sp>
    </p:spTree>
    <p:extLst>
      <p:ext uri="{BB962C8B-B14F-4D97-AF65-F5344CB8AC3E}">
        <p14:creationId xmlns:p14="http://schemas.microsoft.com/office/powerpoint/2010/main" val="370375908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GEOLOGY AT A GLANCE</a:t>
            </a:r>
          </a:p>
          <a:p>
            <a:r>
              <a:rPr lang="en-US" dirty="0" smtClean="0"/>
              <a:t>River Systems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81</a:t>
            </a:fld>
            <a:endParaRPr lang="en-US"/>
          </a:p>
        </p:txBody>
      </p:sp>
    </p:spTree>
    <p:extLst>
      <p:ext uri="{BB962C8B-B14F-4D97-AF65-F5344CB8AC3E}">
        <p14:creationId xmlns:p14="http://schemas.microsoft.com/office/powerpoint/2010/main" val="249214013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GEOLOGY AT A GLANCE</a:t>
            </a:r>
          </a:p>
          <a:p>
            <a:r>
              <a:rPr lang="en-US" dirty="0" smtClean="0"/>
              <a:t>River Systems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82</a:t>
            </a:fld>
            <a:endParaRPr lang="en-US"/>
          </a:p>
        </p:txBody>
      </p:sp>
    </p:spTree>
    <p:extLst>
      <p:ext uri="{BB962C8B-B14F-4D97-AF65-F5344CB8AC3E}">
        <p14:creationId xmlns:p14="http://schemas.microsoft.com/office/powerpoint/2010/main" val="2409772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GEOLOGY AT A GLANCE</a:t>
            </a:r>
          </a:p>
          <a:p>
            <a:r>
              <a:rPr lang="en-US" dirty="0" smtClean="0"/>
              <a:t>River Systems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83</a:t>
            </a:fld>
            <a:endParaRPr lang="en-US"/>
          </a:p>
        </p:txBody>
      </p:sp>
    </p:spTree>
    <p:extLst>
      <p:ext uri="{BB962C8B-B14F-4D97-AF65-F5344CB8AC3E}">
        <p14:creationId xmlns:p14="http://schemas.microsoft.com/office/powerpoint/2010/main" val="34752237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GEOLOGY AT A GLANCE</a:t>
            </a:r>
          </a:p>
          <a:p>
            <a:r>
              <a:rPr lang="en-US" dirty="0" smtClean="0"/>
              <a:t>River Systems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84</a:t>
            </a:fld>
            <a:endParaRPr lang="en-US"/>
          </a:p>
        </p:txBody>
      </p:sp>
    </p:spTree>
    <p:extLst>
      <p:ext uri="{BB962C8B-B14F-4D97-AF65-F5344CB8AC3E}">
        <p14:creationId xmlns:p14="http://schemas.microsoft.com/office/powerpoint/2010/main" val="42706382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14.26  </a:t>
            </a:r>
            <a:r>
              <a:rPr lang="en-US" dirty="0" smtClean="0"/>
              <a:t>The conceptual relationship between flood size and probability.</a:t>
            </a:r>
          </a:p>
          <a:p>
            <a:r>
              <a:rPr lang="en-US" dirty="0" smtClean="0"/>
              <a:t>(a) A 100-year flood covers a larger area than a 2-year flood and occurs less frequently. (</a:t>
            </a:r>
            <a:r>
              <a:rPr lang="en-US" dirty="0" err="1" smtClean="0"/>
              <a:t>b</a:t>
            </a:r>
            <a:r>
              <a:rPr lang="en-US" dirty="0" smtClean="0"/>
              <a:t>) A flood-frequency graph shows the relationship between the recurrence interval and the discharge for an idealized river. (</a:t>
            </a:r>
            <a:r>
              <a:rPr lang="en-US" dirty="0" err="1" smtClean="0"/>
              <a:t>c</a:t>
            </a:r>
            <a:r>
              <a:rPr lang="en-US" dirty="0" smtClean="0"/>
              <a:t>) A flood-hazard map shows areas likely to be flooded. Here, near Rock Island, Illinois, even large floods are confined to the floodplain.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85</a:t>
            </a:fld>
            <a:endParaRPr lang="en-US"/>
          </a:p>
        </p:txBody>
      </p:sp>
    </p:spTree>
    <p:extLst>
      <p:ext uri="{BB962C8B-B14F-4D97-AF65-F5344CB8AC3E}">
        <p14:creationId xmlns:p14="http://schemas.microsoft.com/office/powerpoint/2010/main" val="80794937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14.26a  </a:t>
            </a:r>
            <a:r>
              <a:rPr lang="en-US" dirty="0" smtClean="0"/>
              <a:t>The conceptual relationship between flood size and probability.</a:t>
            </a:r>
          </a:p>
          <a:p>
            <a:r>
              <a:rPr lang="en-US" dirty="0" smtClean="0"/>
              <a:t>(a) A 100-year flood covers a larger area than a 2-year flood and occurs less frequently.</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86</a:t>
            </a:fld>
            <a:endParaRPr lang="en-US"/>
          </a:p>
        </p:txBody>
      </p:sp>
    </p:spTree>
    <p:extLst>
      <p:ext uri="{BB962C8B-B14F-4D97-AF65-F5344CB8AC3E}">
        <p14:creationId xmlns:p14="http://schemas.microsoft.com/office/powerpoint/2010/main" val="189539480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14.26b  </a:t>
            </a:r>
            <a:r>
              <a:rPr lang="en-US" dirty="0" smtClean="0"/>
              <a:t>The conceptual relationship between flood size and probability.</a:t>
            </a:r>
          </a:p>
          <a:p>
            <a:r>
              <a:rPr lang="en-US" dirty="0" smtClean="0"/>
              <a:t>(</a:t>
            </a:r>
            <a:r>
              <a:rPr lang="en-US" dirty="0" err="1" smtClean="0"/>
              <a:t>b</a:t>
            </a:r>
            <a:r>
              <a:rPr lang="en-US" dirty="0" smtClean="0"/>
              <a:t>) A flood-frequency graph shows the relationship between the recurrence interval and the discharge for an idealized river.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87</a:t>
            </a:fld>
            <a:endParaRPr lang="en-US"/>
          </a:p>
        </p:txBody>
      </p:sp>
    </p:spTree>
    <p:extLst>
      <p:ext uri="{BB962C8B-B14F-4D97-AF65-F5344CB8AC3E}">
        <p14:creationId xmlns:p14="http://schemas.microsoft.com/office/powerpoint/2010/main" val="406378772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14.26c  </a:t>
            </a:r>
            <a:r>
              <a:rPr lang="en-US" dirty="0" smtClean="0"/>
              <a:t>The conceptual relationship between flood size and probability.</a:t>
            </a:r>
          </a:p>
          <a:p>
            <a:r>
              <a:rPr lang="en-US" dirty="0" smtClean="0"/>
              <a:t>(</a:t>
            </a:r>
            <a:r>
              <a:rPr lang="en-US" dirty="0" err="1" smtClean="0"/>
              <a:t>c</a:t>
            </a:r>
            <a:r>
              <a:rPr lang="en-US" dirty="0" smtClean="0"/>
              <a:t>) A flood-hazard map shows areas likely to be flooded. Here, near Rock Island, Illinois, even large floods are confined to the floodplain.</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88</a:t>
            </a:fld>
            <a:endParaRPr lang="en-US"/>
          </a:p>
        </p:txBody>
      </p:sp>
    </p:spTree>
    <p:extLst>
      <p:ext uri="{BB962C8B-B14F-4D97-AF65-F5344CB8AC3E}">
        <p14:creationId xmlns:p14="http://schemas.microsoft.com/office/powerpoint/2010/main" val="141422800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14.27</a:t>
            </a:r>
            <a:r>
              <a:rPr lang="en-US" dirty="0" smtClean="0"/>
              <a:t>  The Central Arizona Project canal shunts water from the Colorado River to Phoenix.</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89</a:t>
            </a:fld>
            <a:endParaRPr lang="en-US"/>
          </a:p>
        </p:txBody>
      </p:sp>
    </p:spTree>
    <p:extLst>
      <p:ext uri="{BB962C8B-B14F-4D97-AF65-F5344CB8AC3E}">
        <p14:creationId xmlns:p14="http://schemas.microsoft.com/office/powerpoint/2010/main" val="3716353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14.4</a:t>
            </a:r>
            <a:r>
              <a:rPr lang="en-US" dirty="0" smtClean="0"/>
              <a:t>  Block diagrams illustrating five types of drainage networks.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a:t>
            </a:fld>
            <a:endParaRPr lang="en-US"/>
          </a:p>
        </p:txBody>
      </p:sp>
    </p:spTree>
    <p:extLst>
      <p:ext uri="{BB962C8B-B14F-4D97-AF65-F5344CB8AC3E}">
        <p14:creationId xmlns:p14="http://schemas.microsoft.com/office/powerpoint/2010/main" val="661569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a:t>
            </a:r>
            <a:r>
              <a:rPr lang="en-US" sz="1200" dirty="0">
                <a:latin typeface="Arial"/>
                <a:cs typeface="Arial"/>
              </a:rPr>
              <a:t>Edition </a:t>
            </a:r>
          </a:p>
          <a:p>
            <a:pPr algn="r"/>
            <a:r>
              <a:rPr lang="en-US" sz="1200" dirty="0">
                <a:latin typeface="Arial"/>
                <a:cs typeface="Arial"/>
              </a:rPr>
              <a:t>Copyright © </a:t>
            </a:r>
            <a:r>
              <a:rPr lang="en-US" sz="1200" dirty="0" smtClean="0">
                <a:latin typeface="Arial"/>
                <a:cs typeface="Arial"/>
              </a:rPr>
              <a:t>2016 </a:t>
            </a:r>
            <a:r>
              <a:rPr lang="en-US" sz="1200" dirty="0">
                <a:latin typeface="Arial"/>
                <a:cs typeface="Arial"/>
              </a:rPr>
              <a:t>W. W. Norton &amp; Company</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Box 5"/>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685800" y="228600"/>
            <a:ext cx="7772400" cy="1524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5715" name="Rectangle 3"/>
          <p:cNvSpPr>
            <a:spLocks noGrp="1" noChangeArrowheads="1"/>
          </p:cNvSpPr>
          <p:nvPr>
            <p:ph type="body" idx="1"/>
          </p:nvPr>
        </p:nvSpPr>
        <p:spPr bwMode="auto">
          <a:xfrm>
            <a:off x="685800" y="1905000"/>
            <a:ext cx="7772400" cy="4191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717" name="Rectangle 5"/>
          <p:cNvSpPr>
            <a:spLocks noGrp="1" noChangeArrowheads="1"/>
          </p:cNvSpPr>
          <p:nvPr>
            <p:ph type="ftr" sz="quarter" idx="3"/>
          </p:nvPr>
        </p:nvSpPr>
        <p:spPr bwMode="auto">
          <a:xfrm>
            <a:off x="685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mn-ea"/>
                <a:cs typeface="+mn-cs"/>
              </a:defRPr>
            </a:lvl1pPr>
          </a:lstStyle>
          <a:p>
            <a:endParaRPr lang="en-US"/>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2pPr>
      <a:lvl3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3pPr>
      <a:lvl4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4pPr>
      <a:lvl5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9pPr>
    </p:titleStyle>
    <p:bodyStyle>
      <a:lvl1pPr marL="342900" indent="-342900" algn="l" rtl="0" fontAlgn="base">
        <a:spcBef>
          <a:spcPct val="20000"/>
        </a:spcBef>
        <a:spcAft>
          <a:spcPct val="0"/>
        </a:spcAft>
        <a:buFont typeface="Wingdings" charset="2"/>
        <a:buChar char="s"/>
        <a:defRPr sz="3200">
          <a:solidFill>
            <a:schemeClr val="tx1"/>
          </a:solidFill>
          <a:latin typeface="+mn-lt"/>
          <a:ea typeface="+mn-ea"/>
          <a:cs typeface="+mn-cs"/>
        </a:defRPr>
      </a:lvl1pPr>
      <a:lvl2pPr marL="742950" indent="-285750" algn="l" rtl="0" fontAlgn="base">
        <a:spcBef>
          <a:spcPct val="20000"/>
        </a:spcBef>
        <a:spcAft>
          <a:spcPct val="0"/>
        </a:spcAft>
        <a:buFont typeface="Wingdings" charset="2"/>
        <a:buChar char="s"/>
        <a:defRPr sz="2800">
          <a:solidFill>
            <a:schemeClr val="tx1"/>
          </a:solidFill>
          <a:latin typeface="+mn-lt"/>
          <a:ea typeface="+mn-ea"/>
          <a:cs typeface="+mn-cs"/>
        </a:defRPr>
      </a:lvl2pPr>
      <a:lvl3pPr marL="1143000" indent="-228600" algn="l" rtl="0" fontAlgn="base">
        <a:spcBef>
          <a:spcPct val="20000"/>
        </a:spcBef>
        <a:spcAft>
          <a:spcPct val="0"/>
        </a:spcAft>
        <a:buFont typeface="Wingdings" charset="2"/>
        <a:buChar char="s"/>
        <a:defRPr sz="2400">
          <a:solidFill>
            <a:schemeClr val="tx1"/>
          </a:solidFill>
          <a:latin typeface="+mn-lt"/>
          <a:ea typeface="+mn-ea"/>
          <a:cs typeface="+mn-cs"/>
        </a:defRPr>
      </a:lvl3pPr>
      <a:lvl4pPr marL="1600200" indent="-228600" algn="l" rtl="0" fontAlgn="base">
        <a:spcBef>
          <a:spcPct val="20000"/>
        </a:spcBef>
        <a:spcAft>
          <a:spcPct val="0"/>
        </a:spcAft>
        <a:buFont typeface="Wingdings" charset="2"/>
        <a:buChar char="s"/>
        <a:defRPr sz="2000">
          <a:solidFill>
            <a:schemeClr val="tx1"/>
          </a:solidFill>
          <a:latin typeface="+mn-lt"/>
          <a:ea typeface="+mn-ea"/>
          <a:cs typeface="+mn-cs"/>
        </a:defRPr>
      </a:lvl4pPr>
      <a:lvl5pPr marL="2057400" indent="-228600" algn="l" rtl="0" fontAlgn="base">
        <a:spcBef>
          <a:spcPct val="20000"/>
        </a:spcBef>
        <a:spcAft>
          <a:spcPct val="0"/>
        </a:spcAft>
        <a:buFont typeface="Wingdings" charset="2"/>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5" name="Rectangle 25"/>
          <p:cNvSpPr>
            <a:spLocks noGrp="1" noChangeArrowheads="1"/>
          </p:cNvSpPr>
          <p:nvPr/>
        </p:nvSpPr>
        <p:spPr bwMode="auto">
          <a:xfrm>
            <a:off x="1371600" y="4572000"/>
            <a:ext cx="6400800" cy="1524000"/>
          </a:xfrm>
          <a:prstGeom prst="rect">
            <a:avLst/>
          </a:prstGeom>
          <a:noFill/>
          <a:ln w="9525">
            <a:noFill/>
            <a:miter lim="800000"/>
            <a:headEnd/>
            <a:tailEnd/>
          </a:ln>
          <a:effectLst/>
        </p:spPr>
        <p:txBody>
          <a:bodyPr>
            <a:prstTxWarp prst="textNoShape">
              <a:avLst/>
            </a:prstTxWarp>
          </a:bodyPr>
          <a:lstStyle/>
          <a:p>
            <a:pPr algn="ctr"/>
            <a:r>
              <a:rPr lang="en-US" sz="2800" b="1" dirty="0">
                <a:solidFill>
                  <a:schemeClr val="tx2"/>
                </a:solidFill>
                <a:latin typeface="Verdana" charset="0"/>
              </a:rPr>
              <a:t>Chapter</a:t>
            </a:r>
            <a:r>
              <a:rPr lang="en-US" sz="2800" b="1" dirty="0" smtClean="0">
                <a:solidFill>
                  <a:schemeClr val="tx2"/>
                </a:solidFill>
                <a:latin typeface="Verdana" charset="0"/>
              </a:rPr>
              <a:t> 14</a:t>
            </a:r>
          </a:p>
          <a:p>
            <a:pPr algn="ctr"/>
            <a:r>
              <a:rPr lang="en-US" sz="2800" dirty="0" smtClean="0">
                <a:solidFill>
                  <a:schemeClr val="tx2"/>
                </a:solidFill>
                <a:latin typeface="Verdana" charset="0"/>
              </a:rPr>
              <a:t>Streams and Floods:</a:t>
            </a:r>
          </a:p>
          <a:p>
            <a:pPr algn="ctr"/>
            <a:r>
              <a:rPr lang="en-US" sz="2800" dirty="0" smtClean="0">
                <a:solidFill>
                  <a:schemeClr val="tx2"/>
                </a:solidFill>
                <a:latin typeface="Verdana" charset="0"/>
              </a:rPr>
              <a:t>The Geology of Running Water</a:t>
            </a:r>
            <a:endParaRPr lang="en-US" sz="2800" dirty="0">
              <a:solidFill>
                <a:schemeClr val="tx2"/>
              </a:solidFill>
              <a:latin typeface="Verdana" charset="0"/>
            </a:endParaRPr>
          </a:p>
        </p:txBody>
      </p:sp>
      <p:sp>
        <p:nvSpPr>
          <p:cNvPr id="102426" name="Text Box 26"/>
          <p:cNvSpPr txBox="1">
            <a:spLocks noChangeArrowheads="1"/>
          </p:cNvSpPr>
          <p:nvPr/>
        </p:nvSpPr>
        <p:spPr bwMode="auto">
          <a:xfrm>
            <a:off x="0" y="6477000"/>
            <a:ext cx="9144000" cy="274638"/>
          </a:xfrm>
          <a:prstGeom prst="rect">
            <a:avLst/>
          </a:prstGeom>
          <a:noFill/>
          <a:ln w="9525">
            <a:noFill/>
            <a:miter lim="800000"/>
            <a:headEnd/>
            <a:tailEnd/>
          </a:ln>
          <a:effectLst/>
        </p:spPr>
        <p:txBody>
          <a:bodyPr>
            <a:prstTxWarp prst="textNoShape">
              <a:avLst/>
            </a:prstTxWarp>
            <a:spAutoFit/>
          </a:bodyPr>
          <a:lstStyle/>
          <a:p>
            <a:pPr algn="ctr"/>
            <a:r>
              <a:rPr lang="en-US" sz="1200" b="1" dirty="0">
                <a:solidFill>
                  <a:schemeClr val="tx2"/>
                </a:solidFill>
                <a:latin typeface="Verdana" charset="0"/>
              </a:rPr>
              <a:t>©</a:t>
            </a:r>
            <a:r>
              <a:rPr lang="en-US" sz="1200" b="1" dirty="0" smtClean="0">
                <a:solidFill>
                  <a:schemeClr val="tx2"/>
                </a:solidFill>
                <a:latin typeface="Verdana" charset="0"/>
              </a:rPr>
              <a:t>2016 </a:t>
            </a:r>
            <a:r>
              <a:rPr lang="en-US" sz="1200" b="1" dirty="0">
                <a:solidFill>
                  <a:schemeClr val="tx2"/>
                </a:solidFill>
                <a:latin typeface="Verdana" charset="0"/>
              </a:rPr>
              <a:t>W. W. Norton &amp; Company, Inc.</a:t>
            </a:r>
          </a:p>
        </p:txBody>
      </p:sp>
      <p:sp>
        <p:nvSpPr>
          <p:cNvPr id="102427" name="Text Box 27"/>
          <p:cNvSpPr txBox="1">
            <a:spLocks noChangeArrowheads="1"/>
          </p:cNvSpPr>
          <p:nvPr/>
        </p:nvSpPr>
        <p:spPr bwMode="auto">
          <a:xfrm>
            <a:off x="933450" y="914400"/>
            <a:ext cx="7277100" cy="457200"/>
          </a:xfrm>
          <a:prstGeom prst="rect">
            <a:avLst/>
          </a:prstGeom>
          <a:noFill/>
          <a:ln w="9525">
            <a:noFill/>
            <a:miter lim="800000"/>
            <a:headEnd/>
            <a:tailEnd/>
          </a:ln>
          <a:effectLst/>
        </p:spPr>
        <p:txBody>
          <a:bodyPr>
            <a:prstTxWarp prst="textNoShape">
              <a:avLst/>
            </a:prstTxWarp>
            <a:spAutoFit/>
          </a:bodyPr>
          <a:lstStyle/>
          <a:p>
            <a:pPr algn="ctr"/>
            <a:r>
              <a:rPr lang="en-US">
                <a:solidFill>
                  <a:schemeClr val="tx2"/>
                </a:solidFill>
                <a:latin typeface="Verdana" charset="0"/>
              </a:rPr>
              <a:t>Stephen Marshak</a:t>
            </a:r>
          </a:p>
        </p:txBody>
      </p:sp>
      <p:sp>
        <p:nvSpPr>
          <p:cNvPr id="102428" name="Text Box 28"/>
          <p:cNvSpPr txBox="1">
            <a:spLocks noChangeArrowheads="1"/>
          </p:cNvSpPr>
          <p:nvPr/>
        </p:nvSpPr>
        <p:spPr bwMode="auto">
          <a:xfrm>
            <a:off x="3213894" y="3413125"/>
            <a:ext cx="2716212" cy="396875"/>
          </a:xfrm>
          <a:prstGeom prst="rect">
            <a:avLst/>
          </a:prstGeom>
          <a:noFill/>
          <a:ln w="9525">
            <a:noFill/>
            <a:miter lim="800000"/>
            <a:headEnd/>
            <a:tailEnd/>
          </a:ln>
          <a:effectLst/>
        </p:spPr>
        <p:txBody>
          <a:bodyPr>
            <a:prstTxWarp prst="textNoShape">
              <a:avLst/>
            </a:prstTxWarp>
            <a:spAutoFit/>
          </a:bodyPr>
          <a:lstStyle/>
          <a:p>
            <a:pPr algn="ctr"/>
            <a:r>
              <a:rPr lang="en-US" sz="2000" b="1">
                <a:solidFill>
                  <a:schemeClr val="tx2"/>
                </a:solidFill>
                <a:latin typeface="Verdana" charset="0"/>
              </a:rPr>
              <a:t>FIFTH EDITION</a:t>
            </a:r>
            <a:endParaRPr lang="en-US">
              <a:solidFill>
                <a:schemeClr val="tx2"/>
              </a:solidFill>
              <a:ea typeface="ＭＳ Ｐゴシック" charset="-128"/>
              <a:cs typeface="ＭＳ Ｐゴシック" charset="-128"/>
            </a:endParaRPr>
          </a:p>
        </p:txBody>
      </p:sp>
      <p:sp>
        <p:nvSpPr>
          <p:cNvPr id="102429" name="Line 29"/>
          <p:cNvSpPr>
            <a:spLocks noChangeShapeType="1"/>
          </p:cNvSpPr>
          <p:nvPr/>
        </p:nvSpPr>
        <p:spPr bwMode="auto">
          <a:xfrm>
            <a:off x="0" y="762000"/>
            <a:ext cx="9144000" cy="0"/>
          </a:xfrm>
          <a:prstGeom prst="line">
            <a:avLst/>
          </a:prstGeom>
          <a:noFill/>
          <a:ln w="25400" cap="flat" cmpd="sng" algn="ctr">
            <a:solidFill>
              <a:srgbClr val="E88C2A"/>
            </a:solidFill>
            <a:prstDash val="solid"/>
            <a:round/>
            <a:headEnd type="none" w="med" len="med"/>
            <a:tailEnd type="none" w="med" len="med"/>
          </a:ln>
          <a:effectLst/>
        </p:spPr>
        <p:txBody>
          <a:bodyPr wrap="none" anchor="ctr">
            <a:prstTxWarp prst="textNoShape">
              <a:avLst/>
            </a:prstTxWarp>
          </a:bodyPr>
          <a:lstStyle/>
          <a:p>
            <a:endParaRPr lang="en-US"/>
          </a:p>
        </p:txBody>
      </p:sp>
      <p:sp>
        <p:nvSpPr>
          <p:cNvPr id="102430" name="Line 30"/>
          <p:cNvSpPr>
            <a:spLocks noChangeShapeType="1"/>
          </p:cNvSpPr>
          <p:nvPr/>
        </p:nvSpPr>
        <p:spPr bwMode="auto">
          <a:xfrm>
            <a:off x="0" y="3962400"/>
            <a:ext cx="9144000" cy="0"/>
          </a:xfrm>
          <a:prstGeom prst="line">
            <a:avLst/>
          </a:prstGeom>
          <a:noFill/>
          <a:ln w="25400" cap="flat" cmpd="sng" algn="ctr">
            <a:solidFill>
              <a:srgbClr val="E88C2A"/>
            </a:solidFill>
            <a:prstDash val="solid"/>
            <a:round/>
            <a:headEnd type="none" w="med" len="med"/>
            <a:tailEnd type="none" w="med" len="med"/>
          </a:ln>
          <a:effectLst/>
        </p:spPr>
        <p:txBody>
          <a:bodyPr wrap="none" anchor="ctr">
            <a:prstTxWarp prst="textNoShape">
              <a:avLst/>
            </a:prstTxWarp>
          </a:bodyPr>
          <a:lstStyle/>
          <a:p>
            <a:endParaRPr lang="en-US"/>
          </a:p>
        </p:txBody>
      </p:sp>
      <p:sp>
        <p:nvSpPr>
          <p:cNvPr id="102431" name="Rectangle 31"/>
          <p:cNvSpPr>
            <a:spLocks noGrp="1" noChangeArrowheads="1"/>
          </p:cNvSpPr>
          <p:nvPr/>
        </p:nvSpPr>
        <p:spPr bwMode="auto">
          <a:xfrm>
            <a:off x="0" y="1447800"/>
            <a:ext cx="9144000" cy="1905000"/>
          </a:xfrm>
          <a:prstGeom prst="rect">
            <a:avLst/>
          </a:prstGeom>
          <a:noFill/>
          <a:ln w="9525">
            <a:noFill/>
            <a:miter lim="800000"/>
            <a:headEnd/>
            <a:tailEnd/>
          </a:ln>
          <a:effectLst/>
        </p:spPr>
        <p:txBody>
          <a:bodyPr anchor="ctr">
            <a:prstTxWarp prst="textNoShape">
              <a:avLst/>
            </a:prstTxWarp>
          </a:bodyPr>
          <a:lstStyle/>
          <a:p>
            <a:pPr algn="ctr"/>
            <a:r>
              <a:rPr lang="en-US" sz="4400" b="1" dirty="0" smtClean="0">
                <a:solidFill>
                  <a:schemeClr val="tx2"/>
                </a:solidFill>
                <a:latin typeface="Verdana" charset="0"/>
              </a:rPr>
              <a:t>ESSENTIALS OF</a:t>
            </a:r>
          </a:p>
          <a:p>
            <a:pPr algn="ctr"/>
            <a:r>
              <a:rPr lang="en-US" sz="6800" b="1" dirty="0" smtClean="0">
                <a:solidFill>
                  <a:srgbClr val="E88C2A"/>
                </a:solidFill>
                <a:latin typeface="Verdana" charset="0"/>
              </a:rPr>
              <a:t>Geology</a:t>
            </a:r>
            <a:endParaRPr lang="en-US" sz="6800" b="1" dirty="0">
              <a:solidFill>
                <a:srgbClr val="E88C2A"/>
              </a:solidFill>
              <a:latin typeface="Verdana"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image is an airplane view of mountain plateau with a river meandering through it. A tributary cuts an ascending slope of the plateau near the meander. "/>
          <p:cNvPicPr>
            <a:picLocks noChangeAspect="1"/>
          </p:cNvPicPr>
          <p:nvPr/>
        </p:nvPicPr>
        <p:blipFill>
          <a:blip r:embed="rId3"/>
          <a:stretch>
            <a:fillRect/>
          </a:stretch>
        </p:blipFill>
        <p:spPr>
          <a:xfrm>
            <a:off x="1737360" y="318516"/>
            <a:ext cx="5669280" cy="5839968"/>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figures. The figure a shows Highland that separates one watershed from another. It is called a drainage divide. To the left and right of the divide, there are two streams. Each stream has its basin. The figure b shows North America map. A continent divided into areas marked with different colors. There are two designations: dotted line and solid line. Dotted line is Mississippi River basin limit. The solid line is drainage divide. Each region is separated from each other by a solid line. The dashed line is located close to the Mississippi River in the south. The continent is bordered to the north by the Arctic Ocean, to the east by the Atlantic Ocean, to the west and south by the Pacific Ocean. There is the Gulf of Mexico to the south. There is Hudson Bay to the north. There is a great basin to the west."/>
          <p:cNvPicPr>
            <a:picLocks noChangeAspect="1"/>
          </p:cNvPicPr>
          <p:nvPr/>
        </p:nvPicPr>
        <p:blipFill>
          <a:blip r:embed="rId3"/>
          <a:stretch>
            <a:fillRect/>
          </a:stretch>
        </p:blipFill>
        <p:spPr>
          <a:xfrm>
            <a:off x="304800" y="1074420"/>
            <a:ext cx="8534400" cy="432816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Highland that separates one watershed from another. It is called a drainage divide. To the left and right of the divide, there are two streams. Each stream has its basin."/>
          <p:cNvPicPr>
            <a:picLocks noChangeAspect="1"/>
          </p:cNvPicPr>
          <p:nvPr/>
        </p:nvPicPr>
        <p:blipFill>
          <a:blip r:embed="rId3"/>
          <a:stretch>
            <a:fillRect/>
          </a:stretch>
        </p:blipFill>
        <p:spPr>
          <a:xfrm>
            <a:off x="438911" y="318516"/>
            <a:ext cx="8266176" cy="5839968"/>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North America map. A continent divided into areas marked with different colors. There are two designations: dotted line and solid line. Dotted line is Mississippi River basin limit. The solid line is drainage divide. Each region is separated from each other by a solid line. The dashed line is located close to the Mississippi River in the south. The continent is bordered to the north by the Arctic Ocean, to the east by the Atlantic Ocean, to the west and south by the Pacific Ocean. There is the Gulf of Mexico to the south. There is Hudson Bay to the north. There is a great basin to the west."/>
          <p:cNvPicPr>
            <a:picLocks noChangeAspect="1"/>
          </p:cNvPicPr>
          <p:nvPr/>
        </p:nvPicPr>
        <p:blipFill>
          <a:blip r:embed="rId3"/>
          <a:stretch>
            <a:fillRect/>
          </a:stretch>
        </p:blipFill>
        <p:spPr>
          <a:xfrm>
            <a:off x="1597151" y="318516"/>
            <a:ext cx="5949696" cy="5839968"/>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four figures. The figure a shows permanent stream. Along both sides of stream located forests. The floor of a permanent stream lies below the water table. The figure b shows beautiful river among the forest. The weather is sunny. The figure c shows ephemeral stream. The channel of the stream is empty. An empty stream channel is called a dry wash. Along both sides of this channel located cacti and dry plants. The floor of a stream lies above the water table. The figure d shows desert. The river was dry and on a place river located sand."/>
          <p:cNvPicPr>
            <a:picLocks noChangeAspect="1"/>
          </p:cNvPicPr>
          <p:nvPr/>
        </p:nvPicPr>
        <p:blipFill>
          <a:blip r:embed="rId3"/>
          <a:stretch>
            <a:fillRect/>
          </a:stretch>
        </p:blipFill>
        <p:spPr>
          <a:xfrm>
            <a:off x="414528" y="318516"/>
            <a:ext cx="8314944" cy="5839968"/>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permanent stream. Along both sides of stream located forests. The floor of a permanent stream lies below the water table."/>
          <p:cNvPicPr>
            <a:picLocks noChangeAspect="1"/>
          </p:cNvPicPr>
          <p:nvPr/>
        </p:nvPicPr>
        <p:blipFill>
          <a:blip r:embed="rId3"/>
          <a:stretch>
            <a:fillRect/>
          </a:stretch>
        </p:blipFill>
        <p:spPr>
          <a:xfrm>
            <a:off x="304800" y="1004316"/>
            <a:ext cx="8534400" cy="4468368"/>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beautiful river among the forest. The weather is sunny."/>
          <p:cNvPicPr>
            <a:picLocks noChangeAspect="1"/>
          </p:cNvPicPr>
          <p:nvPr/>
        </p:nvPicPr>
        <p:blipFill>
          <a:blip r:embed="rId3"/>
          <a:stretch>
            <a:fillRect/>
          </a:stretch>
        </p:blipFill>
        <p:spPr>
          <a:xfrm>
            <a:off x="304800" y="318516"/>
            <a:ext cx="8534400" cy="5839968"/>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ephemeral stream. The channel of the stream is empty. An empty stream channel is called a dry wash. Along both sides of this channel located cacti and dry plants. The floor of a stream lies above the water table."/>
          <p:cNvPicPr>
            <a:picLocks noChangeAspect="1"/>
          </p:cNvPicPr>
          <p:nvPr/>
        </p:nvPicPr>
        <p:blipFill>
          <a:blip r:embed="rId3"/>
          <a:stretch>
            <a:fillRect/>
          </a:stretch>
        </p:blipFill>
        <p:spPr>
          <a:xfrm>
            <a:off x="304800" y="979932"/>
            <a:ext cx="8534400" cy="4517136"/>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desert. The river was dry and on a place river located sand."/>
          <p:cNvPicPr>
            <a:picLocks noChangeAspect="1"/>
          </p:cNvPicPr>
          <p:nvPr/>
        </p:nvPicPr>
        <p:blipFill>
          <a:blip r:embed="rId3"/>
          <a:stretch>
            <a:fillRect/>
          </a:stretch>
        </p:blipFill>
        <p:spPr>
          <a:xfrm>
            <a:off x="304800" y="318516"/>
            <a:ext cx="8534400" cy="5839968"/>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figures. The figure a shows a stream-gauging station in water. The arrows show the direction of water flow. There are columns on both sides of the water. Between the columns is a suspended instrument which called current meter. It can move. In water located intake. It conducts water along pipe and water gets in well to measure depth of water. The figure b shows movement of the stream. Laminar flow turns into turbulent flow because of the shearing motion of one water volume against its neighbor. It causes the neighbor to spin. Boulders at the bottom deflect water ?ow. Turbulence can create eddies and whirlpool. Rotation of water as it slows down along margin."/>
          <p:cNvPicPr>
            <a:picLocks noChangeAspect="1"/>
          </p:cNvPicPr>
          <p:nvPr/>
        </p:nvPicPr>
        <p:blipFill>
          <a:blip r:embed="rId3"/>
          <a:stretch>
            <a:fillRect/>
          </a:stretch>
        </p:blipFill>
        <p:spPr>
          <a:xfrm>
            <a:off x="304800" y="1504188"/>
            <a:ext cx="8534400" cy="3468624"/>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image is a view from an airplane of a frozen river. The river goes through a mountain range, dodging between its slopes. There are several meanders in the river. "/>
          <p:cNvPicPr>
            <a:picLocks noChangeAspect="1"/>
          </p:cNvPicPr>
          <p:nvPr/>
        </p:nvPicPr>
        <p:blipFill>
          <a:blip r:embed="rId3"/>
          <a:stretch>
            <a:fillRect/>
          </a:stretch>
        </p:blipFill>
        <p:spPr>
          <a:xfrm>
            <a:off x="429767" y="318516"/>
            <a:ext cx="8284464" cy="5839968"/>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a stream-gauging station in water. The arrows show the direction of water flow. There are columns on both sides of the water. Between the columns is a suspended instrument which is called current meter. It can move. In water located intake. It conducts water along pipe, and water gets in well to measure depth of water."/>
          <p:cNvPicPr>
            <a:picLocks noChangeAspect="1"/>
          </p:cNvPicPr>
          <p:nvPr/>
        </p:nvPicPr>
        <p:blipFill>
          <a:blip r:embed="rId3"/>
          <a:stretch>
            <a:fillRect/>
          </a:stretch>
        </p:blipFill>
        <p:spPr>
          <a:xfrm>
            <a:off x="728471" y="318516"/>
            <a:ext cx="7687056" cy="5839968"/>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movement of the stream. Laminar flow turns into turbulent flow because of the shearing motion of one water volume against its neighbor. It causes the neighbor to spin. Boulders at the bottom deflect water ?ow. Turbulence can create eddies and whirlpool. Rotation of water as it slows down along margin."/>
          <p:cNvPicPr>
            <a:picLocks noChangeAspect="1"/>
          </p:cNvPicPr>
          <p:nvPr/>
        </p:nvPicPr>
        <p:blipFill>
          <a:blip r:embed="rId3"/>
          <a:stretch>
            <a:fillRect/>
          </a:stretch>
        </p:blipFill>
        <p:spPr>
          <a:xfrm>
            <a:off x="877823" y="318516"/>
            <a:ext cx="7388352" cy="5839968"/>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b and c. Part a shows waterfall. The hole is located in the bed of a stream. It's called pothole. Part b shows slot canyon. It consists of many potholes linked together. Part c shows the cross-section of river. From bottom to top marked three layers. The first layer is substrate. The second layer moves during flood. The third is normal bed load. The large arrow indicates the direction of the flow. There are a lot of stones and small particles at the bottom of the river. The small arrows indicate the direction of saltation and rolling of stones. During saltation, clasts bounce along the bed and knock other clasts into the flow. Small circles in the water marked dissolved ions and suspended load."/>
          <p:cNvPicPr>
            <a:picLocks noChangeAspect="1"/>
          </p:cNvPicPr>
          <p:nvPr/>
        </p:nvPicPr>
        <p:blipFill>
          <a:blip r:embed="rId3"/>
          <a:stretch>
            <a:fillRect/>
          </a:stretch>
        </p:blipFill>
        <p:spPr>
          <a:xfrm>
            <a:off x="804671" y="318516"/>
            <a:ext cx="7534656" cy="5839968"/>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hoto of waterfall. The hole is located in the bed of a stream. It's called pothole."/>
          <p:cNvPicPr>
            <a:picLocks noChangeAspect="1"/>
          </p:cNvPicPr>
          <p:nvPr/>
        </p:nvPicPr>
        <p:blipFill>
          <a:blip r:embed="rId3"/>
          <a:stretch>
            <a:fillRect/>
          </a:stretch>
        </p:blipFill>
        <p:spPr>
          <a:xfrm>
            <a:off x="762000" y="318516"/>
            <a:ext cx="7620000" cy="5839968"/>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hoto of slot canyon. It consists of many potholes linked together."/>
          <p:cNvPicPr>
            <a:picLocks noChangeAspect="1"/>
          </p:cNvPicPr>
          <p:nvPr/>
        </p:nvPicPr>
        <p:blipFill>
          <a:blip r:embed="rId3"/>
          <a:stretch>
            <a:fillRect/>
          </a:stretch>
        </p:blipFill>
        <p:spPr>
          <a:xfrm>
            <a:off x="381000" y="318516"/>
            <a:ext cx="8382000" cy="5839968"/>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the cross-section of river. From bottom to top marked three layers. The first layer is substrate. The second layer moves during flood. The third is normal bed load. The large arrow indicates the direction of the flow. There are a lot of stones and small particles at the bottom of the river. The small arrows indicate the direction of saltation and rolling of stones. During saltation, clasts bounce along the bed and knock other clasts into the flow. Small circles in the water marked dissolved ions and suspended load."/>
          <p:cNvPicPr>
            <a:picLocks noChangeAspect="1"/>
          </p:cNvPicPr>
          <p:nvPr/>
        </p:nvPicPr>
        <p:blipFill>
          <a:blip r:embed="rId3"/>
          <a:stretch>
            <a:fillRect/>
          </a:stretch>
        </p:blipFill>
        <p:spPr>
          <a:xfrm>
            <a:off x="304800" y="937260"/>
            <a:ext cx="8534400" cy="460248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b and c. Part a shows the stream in the mountains. The stream flows very fast and foams. There are a lot of clasts and stones. Part b shows the slow-moving stream on the plain. On both sides of the stream there is mud. Part c shows a muddy river emptying into the sea. Currents along the shore are carrying the sediment away."/>
          <p:cNvPicPr>
            <a:picLocks noChangeAspect="1"/>
          </p:cNvPicPr>
          <p:nvPr/>
        </p:nvPicPr>
        <p:blipFill>
          <a:blip r:embed="rId3"/>
          <a:stretch>
            <a:fillRect/>
          </a:stretch>
        </p:blipFill>
        <p:spPr>
          <a:xfrm>
            <a:off x="3176016" y="318516"/>
            <a:ext cx="2791968" cy="5839968"/>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hoto of the stream in the mountains. The stream flows very fast and foams. There are a lot of clasts and stones."/>
          <p:cNvPicPr>
            <a:picLocks noChangeAspect="1"/>
          </p:cNvPicPr>
          <p:nvPr/>
        </p:nvPicPr>
        <p:blipFill>
          <a:blip r:embed="rId3"/>
          <a:stretch>
            <a:fillRect/>
          </a:stretch>
        </p:blipFill>
        <p:spPr>
          <a:xfrm>
            <a:off x="304800" y="425195"/>
            <a:ext cx="8534400" cy="5626608"/>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hoto of the slow-moving stream on a plain. On both sides of the stream there is mud."/>
          <p:cNvPicPr>
            <a:picLocks noChangeAspect="1"/>
          </p:cNvPicPr>
          <p:nvPr/>
        </p:nvPicPr>
        <p:blipFill>
          <a:blip r:embed="rId3"/>
          <a:stretch>
            <a:fillRect/>
          </a:stretch>
        </p:blipFill>
        <p:spPr>
          <a:xfrm>
            <a:off x="304800" y="425195"/>
            <a:ext cx="8534400" cy="5626608"/>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air photo shows a muddy river emptying into the sea. Currents along the shore are carrying the sediment away."/>
          <p:cNvPicPr>
            <a:picLocks noChangeAspect="1"/>
          </p:cNvPicPr>
          <p:nvPr/>
        </p:nvPicPr>
        <p:blipFill>
          <a:blip r:embed="rId3"/>
          <a:stretch>
            <a:fillRect/>
          </a:stretch>
        </p:blipFill>
        <p:spPr>
          <a:xfrm>
            <a:off x="304800" y="531876"/>
            <a:ext cx="8534400" cy="541324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hree photos. Photo a shows a road in the mountains that crashed under the influence of running water. Photo b shows the mountain covered with trees in the background. There are small houses and streams of dirty water in the foreground. Photo с shows that water flooded parts of Calgary."/>
          <p:cNvPicPr>
            <a:picLocks noChangeAspect="1"/>
          </p:cNvPicPr>
          <p:nvPr/>
        </p:nvPicPr>
        <p:blipFill>
          <a:blip r:embed="rId3"/>
          <a:stretch>
            <a:fillRect/>
          </a:stretch>
        </p:blipFill>
        <p:spPr>
          <a:xfrm>
            <a:off x="737615" y="318516"/>
            <a:ext cx="7668768" cy="5839968"/>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parts labeled as a and b in the figure. Part a is a scheme of a drainage network, covering about 100 kilometers. Within a limit of drainage basin headwaters outfall in several tributaries. The tributaries outflow in a trunk stream. This part of the drainage network is on a highland, at a local base level. After going through a few meanders with one more tributary out-falling, the flow reaches the delta and the mouth as it outfalls to the ocean. This takes place at an ultimate base level. There is a flood plain up to 10 kilometers around the flow. A plane of longitudinal profile goes along all the flow’s length. The plane is perpendicular to both surface and the ocean shore. Three couples of points, each side-to-side of the flow, mark perpendicular to the flow profiles: A and A with accent far in the highlands, B and B with accent at the border between the local and the ultimate base levels, and C and C with accent right before the delta. Five red points are marked on the flow along the plane of longitudinal profile, 1 to 3 in the highlands, and 4 to 5 at the ultimate base level. There are also three cross-sectional profiles of a river’s bottom. The profile labeled as A and A with accent, shows a lower stream and steep banks. The profile labeled as B and B with accent, shows a vaster stream and sloping banks. The profile labeled as C and C with accent, shows the vastest stream and almost flat banks. Part b is a scheme of longitudinal profile, showing a dependence between the elevation and the distance from mouth. The elevation level descends, as the flow goes from the source to the mouth. There are 5 points on the scheme, labeled 1 to 5. The numeration goes along the flow. Points 1 to 3 are closer to the source. They are located above the local base level. Point 4 is beneath the local base level and above the ultimate base level. Point 5 is at the ultimate base level."/>
          <p:cNvPicPr>
            <a:picLocks noChangeAspect="1"/>
          </p:cNvPicPr>
          <p:nvPr/>
        </p:nvPicPr>
        <p:blipFill>
          <a:blip r:embed="rId3"/>
          <a:stretch>
            <a:fillRect/>
          </a:stretch>
        </p:blipFill>
        <p:spPr>
          <a:xfrm>
            <a:off x="304800" y="751332"/>
            <a:ext cx="8534400" cy="4974336"/>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scheme of drainage network, covering about 100 kilometers. Within an area, outlined with a black dashed line, headwaters outfall in several tributaries. The tributaries outflow in a trunk stream. This part of the drainage network is on a highland. After going through a few meanders, with one more tributary out-falling, the flow reaches the delta, and the mouth, as it outfalls to the ocean. A plane goes along all the flow’s length. The plane is perpendicular to both surface and the ocean shore. Three couples of points, each side-to-side of the flow, mark perpendicular to the flow profiles: the first one far in the highlands, the second one at the border between the highlands and a lower plain, and third one right before the delta. Five red points are marked on the flow along the plane of longitudinal profile, 3 in the highlands, and 2 at the ultimate base level. There are also three cross-sectional profiles of a river’s bottom. The first profile shows a lower stream and steep banks. The second profile shows a vaster stream and sloping banks. The third profile shows the vastest stream and almost flat banks."/>
          <p:cNvPicPr>
            <a:picLocks noChangeAspect="1"/>
          </p:cNvPicPr>
          <p:nvPr/>
        </p:nvPicPr>
        <p:blipFill>
          <a:blip r:embed="rId3"/>
          <a:stretch>
            <a:fillRect/>
          </a:stretch>
        </p:blipFill>
        <p:spPr>
          <a:xfrm>
            <a:off x="304800" y="333755"/>
            <a:ext cx="8534400" cy="5809488"/>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scheme of longitudinal profile, showing a dependence between the elevation and the distance from mouth. The elevation level descends, as the flow goes from the source to the mouth. There are 5 points on the scheme labeled 1 to 5. The numeration goes along the flow. Points 1 to 3 are closer to the source. They are located above the local base level. Point 4 is beneath the local base level and above the ultimate base level. Point 5 is at the ultimate base level."/>
          <p:cNvPicPr>
            <a:picLocks noChangeAspect="1"/>
          </p:cNvPicPr>
          <p:nvPr/>
        </p:nvPicPr>
        <p:blipFill>
          <a:blip r:embed="rId3"/>
          <a:stretch>
            <a:fillRect/>
          </a:stretch>
        </p:blipFill>
        <p:spPr>
          <a:xfrm>
            <a:off x="304800" y="1089660"/>
            <a:ext cx="8534400" cy="429768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b and c. Part a shows the Grand Canyon. It is one of the deepest canyons in the world. High rocky mountains surround the long river. Part b shows the valley. High hills surround a long river. Part c shows three pairs of pictures that show how forms V-shaped valley, slot canyon and stair-step canyon. On the first pair of pictures, there are mountains with a river in the lowland. During the time mountain collapsed. If slumping keeps up with downcutting, a V-shaped valley forms. On the second pair of pictures, there are mountains with a river in the lowland. Mountains consist of a hard layer which is separated by one soft layer. The river is located higher than the soft layer. During the time the river descends to the soft level. If downcutting happens faster than slumping, a canyon forms. Undercutting triggers rockfalls. On the third pair of pictures, there is flat ground with a river in the middle. Under the river, there is an alternation of hard and soft layers. During the time the river falls down. On both sides of the river stair-step surface. If the walls consist of alternating hard and soft layers, a stair-step canyon forms."/>
          <p:cNvPicPr>
            <a:picLocks noChangeAspect="1"/>
          </p:cNvPicPr>
          <p:nvPr/>
        </p:nvPicPr>
        <p:blipFill>
          <a:blip r:embed="rId3"/>
          <a:stretch>
            <a:fillRect/>
          </a:stretch>
        </p:blipFill>
        <p:spPr>
          <a:xfrm>
            <a:off x="1255776" y="318516"/>
            <a:ext cx="6632448" cy="5839968"/>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the Grand Canyon. It is one of the deepest canyons in the world. High rocky mountains surround the long river."/>
          <p:cNvPicPr>
            <a:picLocks noChangeAspect="1"/>
          </p:cNvPicPr>
          <p:nvPr/>
        </p:nvPicPr>
        <p:blipFill>
          <a:blip r:embed="rId3"/>
          <a:stretch>
            <a:fillRect/>
          </a:stretch>
        </p:blipFill>
        <p:spPr>
          <a:xfrm>
            <a:off x="664464" y="318516"/>
            <a:ext cx="7815072" cy="5839968"/>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the valley. High hills surround a long river."/>
          <p:cNvPicPr>
            <a:picLocks noChangeAspect="1"/>
          </p:cNvPicPr>
          <p:nvPr/>
        </p:nvPicPr>
        <p:blipFill>
          <a:blip r:embed="rId3"/>
          <a:stretch>
            <a:fillRect/>
          </a:stretch>
        </p:blipFill>
        <p:spPr>
          <a:xfrm>
            <a:off x="905255" y="318516"/>
            <a:ext cx="7333488" cy="5839968"/>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hree pairs of pictures that show how forms a V-shaped valley, slot canyon and stair-step canyon. On the first pair of pictures, there are mountains with a river in the lowland. During the time mountain collapsed. If slumping keeps up with downcutting, a V-shaped valley forms. On the second pair of pictures, there are mountains with a river in the lowland. Mountains consist of hard layer which is separated by one soft layer. The river is located higher than the soft layer. During the time the river descends to the soft level. If downcutting happens faster than slumping, a canyon forms. Undercutting triggers rockfalls. On the third pair of pictures, there is flat ground with a river in the middle. Under the river, there is an alternation of hard and soft layers. During the time the river falls down. On both sides of the river stair-step surface. If the walls consist of alternating hard and soft layers, a stair-step canyon forms."/>
          <p:cNvPicPr>
            <a:picLocks noChangeAspect="1"/>
          </p:cNvPicPr>
          <p:nvPr/>
        </p:nvPicPr>
        <p:blipFill>
          <a:blip r:embed="rId3"/>
          <a:stretch>
            <a:fillRect/>
          </a:stretch>
        </p:blipFill>
        <p:spPr>
          <a:xfrm>
            <a:off x="304800" y="556260"/>
            <a:ext cx="8534400" cy="536448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image represents a view from an airplane; there are a couple of tributaries outfalling into the river in the Himalayas. The tributaries go along gorges between the slopes of the large mountains. "/>
          <p:cNvPicPr>
            <a:picLocks noChangeAspect="1"/>
          </p:cNvPicPr>
          <p:nvPr/>
        </p:nvPicPr>
        <p:blipFill>
          <a:blip r:embed="rId3"/>
          <a:stretch>
            <a:fillRect/>
          </a:stretch>
        </p:blipFill>
        <p:spPr>
          <a:xfrm>
            <a:off x="1734311" y="318516"/>
            <a:ext cx="5675376" cy="5839968"/>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mountain valley with lowlands in the middle. There is the river with appendages in the center and the alluvium on both sides of the river. This alluvium marked as a terrace."/>
          <p:cNvPicPr>
            <a:picLocks noChangeAspect="1"/>
          </p:cNvPicPr>
          <p:nvPr/>
        </p:nvPicPr>
        <p:blipFill>
          <a:blip r:embed="rId3"/>
          <a:stretch>
            <a:fillRect/>
          </a:stretch>
        </p:blipFill>
        <p:spPr>
          <a:xfrm>
            <a:off x="987552" y="318516"/>
            <a:ext cx="7168896" cy="5839968"/>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and b. Part a shows the stream of rapids between valley walls. Part b shows the waterfalls with rock obstacles."/>
          <p:cNvPicPr>
            <a:picLocks noChangeAspect="1"/>
          </p:cNvPicPr>
          <p:nvPr/>
        </p:nvPicPr>
        <p:blipFill>
          <a:blip r:embed="rId3"/>
          <a:stretch>
            <a:fillRect/>
          </a:stretch>
        </p:blipFill>
        <p:spPr>
          <a:xfrm>
            <a:off x="304800" y="1638300"/>
            <a:ext cx="8534400" cy="32004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 shows a road in the mountains that crashed under the influence of running water."/>
          <p:cNvPicPr>
            <a:picLocks noChangeAspect="1"/>
          </p:cNvPicPr>
          <p:nvPr/>
        </p:nvPicPr>
        <p:blipFill>
          <a:blip r:embed="rId3"/>
          <a:stretch>
            <a:fillRect/>
          </a:stretch>
        </p:blipFill>
        <p:spPr>
          <a:xfrm>
            <a:off x="304800" y="422148"/>
            <a:ext cx="8534400" cy="5632704"/>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the stream of rapids between valley walls."/>
          <p:cNvPicPr>
            <a:picLocks noChangeAspect="1"/>
          </p:cNvPicPr>
          <p:nvPr/>
        </p:nvPicPr>
        <p:blipFill>
          <a:blip r:embed="rId3"/>
          <a:stretch>
            <a:fillRect/>
          </a:stretch>
        </p:blipFill>
        <p:spPr>
          <a:xfrm>
            <a:off x="304800" y="318516"/>
            <a:ext cx="8534400" cy="5839968"/>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the waterfalls with rock obstacles."/>
          <p:cNvPicPr>
            <a:picLocks noChangeAspect="1"/>
          </p:cNvPicPr>
          <p:nvPr/>
        </p:nvPicPr>
        <p:blipFill>
          <a:blip r:embed="rId3"/>
          <a:stretch>
            <a:fillRect/>
          </a:stretch>
        </p:blipFill>
        <p:spPr>
          <a:xfrm>
            <a:off x="304800" y="345948"/>
            <a:ext cx="8534400" cy="5785104"/>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and b. Part a shows scheme of place where Niagara Falls is located. There is Lake Erie to the south. Lake goes into water stream that sharp cut off and water goes down. It forms Niagara Falls. There is Goat Island to the left. Then stream goes into Niagara Gorge near Niagara Escarpment and flows into Lake Ontario. The layer where Niagara Escarpment is located is called Lockport Dolostone. Part b shows a photo of Niagara Falls. There is flat water surface that sharp cut off and water goes down."/>
          <p:cNvPicPr>
            <a:picLocks noChangeAspect="1"/>
          </p:cNvPicPr>
          <p:nvPr/>
        </p:nvPicPr>
        <p:blipFill>
          <a:blip r:embed="rId3"/>
          <a:stretch>
            <a:fillRect/>
          </a:stretch>
        </p:blipFill>
        <p:spPr>
          <a:xfrm>
            <a:off x="304800" y="1552955"/>
            <a:ext cx="8534400" cy="3371088"/>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a scheme of place where Niagara Falls is located. There is Lake Erie to the south. Lake goes into a water stream that sharply cut off and water goes down. It forms Niagara Falls. There is Goat Island to the left. Then stream goes into Niagara Gorge near Niagara Escarpment and flows into Lake Ontario. The layer where Niagara Escarpment is located is called Lockport Dolostone."/>
          <p:cNvPicPr>
            <a:picLocks noChangeAspect="1"/>
          </p:cNvPicPr>
          <p:nvPr/>
        </p:nvPicPr>
        <p:blipFill>
          <a:blip r:embed="rId3"/>
          <a:stretch>
            <a:fillRect/>
          </a:stretch>
        </p:blipFill>
        <p:spPr>
          <a:xfrm>
            <a:off x="777240" y="318516"/>
            <a:ext cx="7589520" cy="5839968"/>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air photo shows Niagara Falls. There is flat water surface that sharp cut off and water goes down."/>
          <p:cNvPicPr>
            <a:picLocks noChangeAspect="1"/>
          </p:cNvPicPr>
          <p:nvPr/>
        </p:nvPicPr>
        <p:blipFill>
          <a:blip r:embed="rId3"/>
          <a:stretch>
            <a:fillRect/>
          </a:stretch>
        </p:blipFill>
        <p:spPr>
          <a:xfrm>
            <a:off x="320040" y="318516"/>
            <a:ext cx="8503920" cy="5839968"/>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air photo shows a stream weaving through elongated bars of gravel."/>
          <p:cNvPicPr>
            <a:picLocks noChangeAspect="1"/>
          </p:cNvPicPr>
          <p:nvPr/>
        </p:nvPicPr>
        <p:blipFill>
          <a:blip r:embed="rId3"/>
          <a:stretch>
            <a:fillRect/>
          </a:stretch>
        </p:blipFill>
        <p:spPr>
          <a:xfrm>
            <a:off x="304800" y="345948"/>
            <a:ext cx="8534400" cy="5785104"/>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air photo shows a Death Valley. There is a road in the form of a curving black line. There are no plants. An alluvial fan consists of sand and gravel."/>
          <p:cNvPicPr>
            <a:picLocks noChangeAspect="1"/>
          </p:cNvPicPr>
          <p:nvPr/>
        </p:nvPicPr>
        <p:blipFill>
          <a:blip r:embed="rId3"/>
          <a:stretch>
            <a:fillRect/>
          </a:stretch>
        </p:blipFill>
        <p:spPr>
          <a:xfrm>
            <a:off x="304800" y="345948"/>
            <a:ext cx="8534400" cy="5785104"/>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two stages of formation hill on the plain. The hill is formed from sediments that brought distributary. This distributary flowing on the valley of the gorge. At different stages is indicated a different direction of active distributary."/>
          <p:cNvPicPr>
            <a:picLocks noChangeAspect="1"/>
          </p:cNvPicPr>
          <p:nvPr/>
        </p:nvPicPr>
        <p:blipFill>
          <a:blip r:embed="rId3"/>
          <a:stretch>
            <a:fillRect/>
          </a:stretch>
        </p:blipFill>
        <p:spPr>
          <a:xfrm>
            <a:off x="304800" y="1778508"/>
            <a:ext cx="8534400" cy="2919984"/>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b and c. In part a, there is the photo taken from space that shows the river in the form of snake-like curves. From west to east meander, oxbow lake, abandoned meander, point bars and meander neck was marked. Part b shows four stages of formation oxbow lake. In a first stage, there is a river with a slight curve. The erosion was marked on convex sides. The deposition was marked on the concave side. In a second stage, river stretched in places of erosion and become more tortuous. There are point bars on the place of deposition. In this way, meander was formed. Its convex point was marked as the cut bank. In a third stage the river makes a large loop in the place of cut bank. The center of the loop is marked as meander neck. In a fourth stage, loop is cut from the river forming an oxbow lake. The river is connecting. The connection place called cutoff. Part c shows a flat surface with bluffs on both sides. Along the bluff Yazoo, stream flows. The flat surface is marked as a floodplain. There are meandering stream and oxbow lake on it. There are point bars on the place of deposition. There is a part of the river in cross section. There are floodplain deposits to the left of the river. The high-water level is marked. There are point bar and natural levee to the right of the river. The layer of soil marked as ancient floodplain deposits. There is ancient channel and point bar underground. At the bottom of the river streambed, gravel is marked."/>
          <p:cNvPicPr>
            <a:picLocks noChangeAspect="1"/>
          </p:cNvPicPr>
          <p:nvPr/>
        </p:nvPicPr>
        <p:blipFill>
          <a:blip r:embed="rId3"/>
          <a:stretch>
            <a:fillRect/>
          </a:stretch>
        </p:blipFill>
        <p:spPr>
          <a:xfrm>
            <a:off x="1197864" y="318516"/>
            <a:ext cx="6748272" cy="5839968"/>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taken from space shows the river in the form of snake-like curves. From west to east meander, oxbow lake, abandoned meander, point bars and meander neck was marked."/>
          <p:cNvPicPr>
            <a:picLocks noChangeAspect="1"/>
          </p:cNvPicPr>
          <p:nvPr/>
        </p:nvPicPr>
        <p:blipFill>
          <a:blip r:embed="rId3"/>
          <a:stretch>
            <a:fillRect/>
          </a:stretch>
        </p:blipFill>
        <p:spPr>
          <a:xfrm>
            <a:off x="304800" y="1888235"/>
            <a:ext cx="8534400" cy="2700528"/>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 shows the mountain covered with trees in the background. There are small houses and streams of dirty water in the foreground."/>
          <p:cNvPicPr>
            <a:picLocks noChangeAspect="1"/>
          </p:cNvPicPr>
          <p:nvPr/>
        </p:nvPicPr>
        <p:blipFill>
          <a:blip r:embed="rId3"/>
          <a:stretch>
            <a:fillRect/>
          </a:stretch>
        </p:blipFill>
        <p:spPr>
          <a:xfrm>
            <a:off x="304800" y="422148"/>
            <a:ext cx="8534400" cy="5632704"/>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four stages of formation oxbow lake. In a first stage, there is a river with a slight curve. The erosion was marked on convex sides. The deposition was marked on the concave side. In a second stage, river stretched in places of erosion and become more tortuous. There are point bars on the place of deposition. In this way, meander was formed. Its convex point was marked as cut bank. In a third stage the river makes a large loop in the place of cut bank. The center of the loop is marked as meander neck. In a fourth stage, loop is cut from the river forming an oxbow lake. The river is connecting. The connection place called cutoff."/>
          <p:cNvPicPr>
            <a:picLocks noChangeAspect="1"/>
          </p:cNvPicPr>
          <p:nvPr/>
        </p:nvPicPr>
        <p:blipFill>
          <a:blip r:embed="rId3"/>
          <a:stretch>
            <a:fillRect/>
          </a:stretch>
        </p:blipFill>
        <p:spPr>
          <a:xfrm>
            <a:off x="304800" y="1909572"/>
            <a:ext cx="8534400" cy="2657856"/>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a flat surface with bluffs on both sides. Along the bluff Yazoo, stream flows. The flat surface is marked as a floodplain. There are meandering stream and oxbow lake on it. There are point bars on the place of deposition. There is a part of the river in cross section. There are floodplain deposits to the left of the river. The high-water level is marked. There is point bar and natural levee to the right of the river. The layer of soil marked as ancient floodplain deposits. There is ancient channel and point bar underground. At the bottom of the river streambed, gravel is marked."/>
          <p:cNvPicPr>
            <a:picLocks noChangeAspect="1"/>
          </p:cNvPicPr>
          <p:nvPr/>
        </p:nvPicPr>
        <p:blipFill>
          <a:blip r:embed="rId3"/>
          <a:stretch>
            <a:fillRect/>
          </a:stretch>
        </p:blipFill>
        <p:spPr>
          <a:xfrm>
            <a:off x="304800" y="1982723"/>
            <a:ext cx="8534400" cy="2511552"/>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air photo shows meanders and oxbow lakes. There is a flat surface with farm fields."/>
          <p:cNvPicPr>
            <a:picLocks noChangeAspect="1"/>
          </p:cNvPicPr>
          <p:nvPr/>
        </p:nvPicPr>
        <p:blipFill>
          <a:blip r:embed="rId3"/>
          <a:stretch>
            <a:fillRect/>
          </a:stretch>
        </p:blipFill>
        <p:spPr>
          <a:xfrm>
            <a:off x="304800" y="537972"/>
            <a:ext cx="8534400" cy="5401056"/>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b and c. Part a shows north part of Africa washed by the Mediterranean Sea. There is the Nile Delta. It has D-shaped form. Yellow color means sand. Green color means delta plain. Part b shows west part of Africa washed by the Atlantic Ocean. There is the Niger Delta. It has an arc-like form. Part c shows part of the USA washed by the Gulf of Mexico. There is the Mississippi Delta. It has bird‘s-foot form. Green color means swamp. Part of this delta is shown on separate air photo. The mouth of the Mississippi seen from space. The natural levee is marked on the photo."/>
          <p:cNvPicPr>
            <a:picLocks noChangeAspect="1"/>
          </p:cNvPicPr>
          <p:nvPr/>
        </p:nvPicPr>
        <p:blipFill>
          <a:blip r:embed="rId3"/>
          <a:stretch>
            <a:fillRect/>
          </a:stretch>
        </p:blipFill>
        <p:spPr>
          <a:xfrm>
            <a:off x="2273807" y="318516"/>
            <a:ext cx="4596384" cy="5839968"/>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north part of Africa washed by the Mediterranean Sea. There is the Nile Delta. It has D-shaped form. Yellow color means sand. Green color means delta plain."/>
          <p:cNvPicPr>
            <a:picLocks noChangeAspect="1"/>
          </p:cNvPicPr>
          <p:nvPr/>
        </p:nvPicPr>
        <p:blipFill>
          <a:blip r:embed="rId3"/>
          <a:stretch>
            <a:fillRect/>
          </a:stretch>
        </p:blipFill>
        <p:spPr>
          <a:xfrm>
            <a:off x="774191" y="318516"/>
            <a:ext cx="7595616" cy="5839968"/>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west part of Africa washed by the Atlantic Ocean. There is the Niger Delta. It has an arc-like form."/>
          <p:cNvPicPr>
            <a:picLocks noChangeAspect="1"/>
          </p:cNvPicPr>
          <p:nvPr/>
        </p:nvPicPr>
        <p:blipFill>
          <a:blip r:embed="rId3"/>
          <a:stretch>
            <a:fillRect/>
          </a:stretch>
        </p:blipFill>
        <p:spPr>
          <a:xfrm>
            <a:off x="768096" y="318516"/>
            <a:ext cx="7607808" cy="5839968"/>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part of the USA washed by the Gulf of Mexico. There is the Mississippi Delta. It has bird‘s-foot form. Green color means swamp. Part of this delta is shown on separate air photo. The mouth of the Mississippi seen from space. The natural levee is marked on the photo."/>
          <p:cNvPicPr>
            <a:picLocks noChangeAspect="1"/>
          </p:cNvPicPr>
          <p:nvPr/>
        </p:nvPicPr>
        <p:blipFill>
          <a:blip r:embed="rId3"/>
          <a:stretch>
            <a:fillRect/>
          </a:stretch>
        </p:blipFill>
        <p:spPr>
          <a:xfrm>
            <a:off x="304800" y="355092"/>
            <a:ext cx="8534400" cy="5766816"/>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south eastern part of Louisiana washed by the Gulf of Mexico. There is the Mississippi Delta. New Orleans and Baton Rouge are marked with a black point. There are six areas that show the locations and ages of various delta deposits. In the middle of the coast, there is area D. Age of delta deposits in this area is 2500-800 years before present. Area A is located to the left of area D crossing it. Age of delta deposits in this area is 7500-5000 years before present. Area F is located to the left of area D inside of area A. Age of delta deposits in this area is 400-0 years before present. Area B covers most of the areas A, F and D. Age of delta deposits in this area is 5500-3800 years before present. Area E is located to the right of area D. Inside of area E there is New Orleans. Age of delta deposits in this area is 1000-0 years before present. Area C is located to the right of area E crossing it. Inside of area C, there is New Orleans. Age of delta deposits in this area is 4000-2000 years before present."/>
          <p:cNvPicPr>
            <a:picLocks noChangeAspect="1"/>
          </p:cNvPicPr>
          <p:nvPr/>
        </p:nvPicPr>
        <p:blipFill>
          <a:blip r:embed="rId3"/>
          <a:stretch>
            <a:fillRect/>
          </a:stretch>
        </p:blipFill>
        <p:spPr>
          <a:xfrm>
            <a:off x="304800" y="1927860"/>
            <a:ext cx="8534400" cy="2621280"/>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four stages of evolution of a fluvial landscape. In a first stage, there is swampy, low-relief land. Uplift of a fluvial landscape lowers the base level relative to the low-relief land surface. In a second stage, there is well-drained land. The stream cuts down into the plain, leaving remnants between narrow valleys. In a third stage, valleys become broader. Further erosion produces a landscape of rounded hills separated by wide valleys. In a fourth stage, there is a new, low-relief landscape. Eventually, the remaining hills erode, and a new peneplain forms near the base level. All the land over the base level was removed."/>
          <p:cNvPicPr>
            <a:picLocks noChangeAspect="1"/>
          </p:cNvPicPr>
          <p:nvPr/>
        </p:nvPicPr>
        <p:blipFill>
          <a:blip r:embed="rId3"/>
          <a:stretch>
            <a:fillRect/>
          </a:stretch>
        </p:blipFill>
        <p:spPr>
          <a:xfrm>
            <a:off x="2868675" y="318516"/>
            <a:ext cx="3406648" cy="5839968"/>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air photo shows a meander that has been cut into a valley."/>
          <p:cNvPicPr>
            <a:picLocks noChangeAspect="1"/>
          </p:cNvPicPr>
          <p:nvPr/>
        </p:nvPicPr>
        <p:blipFill>
          <a:blip r:embed="rId3"/>
          <a:stretch>
            <a:fillRect/>
          </a:stretch>
        </p:blipFill>
        <p:spPr>
          <a:xfrm>
            <a:off x="304800" y="912876"/>
            <a:ext cx="8534400" cy="4651248"/>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shows that water flooded parts of Calgary."/>
          <p:cNvPicPr>
            <a:picLocks noChangeAspect="1"/>
          </p:cNvPicPr>
          <p:nvPr/>
        </p:nvPicPr>
        <p:blipFill>
          <a:blip r:embed="rId3"/>
          <a:stretch>
            <a:fillRect/>
          </a:stretch>
        </p:blipFill>
        <p:spPr>
          <a:xfrm>
            <a:off x="579120" y="318516"/>
            <a:ext cx="7985760" cy="5839968"/>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and b. Both parts are presented in the form of a three-dimensional cross-sectional view of a mountain valley. Part a shows the river before capture. Part b shows the river after capture. Persephone river flows to the left between the mountains. The direction of movement of the river is marked with blue arrows. There is a drainage divide that separated Persephone river from Hades river. Hades river flows in Styx Sea. Hades river has several branches. At the ends of these branches, there is headward erosion. During the time Hades river captured Persephone river. Two rivers connected in point of capture. United river flows in Styx Sea. The place, where part of Persephone river flowed dry. It forms dry channel. There is a water gap on the place of erosion."/>
          <p:cNvPicPr>
            <a:picLocks noChangeAspect="1"/>
          </p:cNvPicPr>
          <p:nvPr/>
        </p:nvPicPr>
        <p:blipFill>
          <a:blip r:embed="rId3"/>
          <a:stretch>
            <a:fillRect/>
          </a:stretch>
        </p:blipFill>
        <p:spPr>
          <a:xfrm>
            <a:off x="2740151" y="318516"/>
            <a:ext cx="3663696" cy="5839968"/>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a three-dimensional cross-sectional view of a mountain valley. Persephone river flows to the left between the mountains. The direction of movement of the river is marked with blue arrows. There is a drainage divide that separated Persephone river from Hades river. Hades river flows in Styx Sea. Hades river has several branches. At the ends of these branches there is headward erosion."/>
          <p:cNvPicPr>
            <a:picLocks noChangeAspect="1"/>
          </p:cNvPicPr>
          <p:nvPr/>
        </p:nvPicPr>
        <p:blipFill>
          <a:blip r:embed="rId3"/>
          <a:stretch>
            <a:fillRect/>
          </a:stretch>
        </p:blipFill>
        <p:spPr>
          <a:xfrm>
            <a:off x="853440" y="318516"/>
            <a:ext cx="7437120" cy="5839968"/>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a three-dimensional cross-sectional view of a mountain valley. Hades river captured Persephone river. Two rivers connected in point of capture. United river flows in Styx Sea. The place, where part of Persephone river flowed dry. It forms a dry channel. There is a water gap on the place of erosion."/>
          <p:cNvPicPr>
            <a:picLocks noChangeAspect="1"/>
          </p:cNvPicPr>
          <p:nvPr/>
        </p:nvPicPr>
        <p:blipFill>
          <a:blip r:embed="rId3"/>
          <a:stretch>
            <a:fillRect/>
          </a:stretch>
        </p:blipFill>
        <p:spPr>
          <a:xfrm>
            <a:off x="1039367" y="318516"/>
            <a:ext cx="7065264" cy="5839968"/>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steps of drainage formation on the figure, labeled as a and b. Step a shows a cross-sectional view of strata beneath a river and its homs. There is an unconformity between the top three strata and those are below. As notification says, the part of the surface between two homs will be eroded. Step b is a cross-section of the same area after time. Most of the strata above the unconformity are eroded, though there is a small remnant of post-unconformity strata aside the river. The river cuts across the ridge of resistant rock of the top strata exposed. There is a water gap in one of them. "/>
          <p:cNvPicPr>
            <a:picLocks noChangeAspect="1"/>
          </p:cNvPicPr>
          <p:nvPr/>
        </p:nvPicPr>
        <p:blipFill>
          <a:blip r:embed="rId3"/>
          <a:stretch>
            <a:fillRect/>
          </a:stretch>
        </p:blipFill>
        <p:spPr>
          <a:xfrm>
            <a:off x="304800" y="1656588"/>
            <a:ext cx="8534400" cy="3163824"/>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hree parts in the picture, labeled as a, b, and c. Part a is a cross-section of a drainage before outlift. The drainage consists of a river’s estuary and several tributary outfalling into the river. Part b is a cross-section of the same area after the ocean plate subducts and mountain range rises across the path of the stream on the shore. The stream cuts across the range. Part c is a cross-section of the same area, as in part a, after the ocean plate subducts and mountain range rises across the path of the stream on the shore. The stream is diverted and takes a new course along the range."/>
          <p:cNvPicPr>
            <a:picLocks noChangeAspect="1"/>
          </p:cNvPicPr>
          <p:nvPr/>
        </p:nvPicPr>
        <p:blipFill>
          <a:blip r:embed="rId3"/>
          <a:stretch>
            <a:fillRect/>
          </a:stretch>
        </p:blipFill>
        <p:spPr>
          <a:xfrm>
            <a:off x="304800" y="525779"/>
            <a:ext cx="8534400" cy="5425440"/>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hree pictures, labeled as a, b, and c in the figure. Picture a is a couple of satellite images showing the Illinois River, the Mississippi River, and The Missouri River. The first image was taken on August 14, 1991, and the second image was taken on august 19, 1993. All the river flows are much wider on the second image. Picture b is a photo of a flooding along a river. There is a highway and several buildings underwater. Picture c is a picture of large flooding, with several men on a boat near a roof of an underwater house."/>
          <p:cNvPicPr>
            <a:picLocks noChangeAspect="1"/>
          </p:cNvPicPr>
          <p:nvPr/>
        </p:nvPicPr>
        <p:blipFill>
          <a:blip r:embed="rId3"/>
          <a:stretch>
            <a:fillRect/>
          </a:stretch>
        </p:blipFill>
        <p:spPr>
          <a:xfrm>
            <a:off x="624840" y="318516"/>
            <a:ext cx="7894320" cy="5839968"/>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icture represents a couple of satellite images showing the Illinois River, the Mississippi River, and The Missouri River. The first image was taken on August 14, 1991, and the second image was taken on august 19, 1993. All the river flows are much wider on the second image."/>
          <p:cNvPicPr>
            <a:picLocks noChangeAspect="1"/>
          </p:cNvPicPr>
          <p:nvPr/>
        </p:nvPicPr>
        <p:blipFill>
          <a:blip r:embed="rId3"/>
          <a:stretch>
            <a:fillRect/>
          </a:stretch>
        </p:blipFill>
        <p:spPr>
          <a:xfrm>
            <a:off x="2386583" y="318516"/>
            <a:ext cx="4370832" cy="5839968"/>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flooding along a river in the photo. The flow got a highway and several buildings underwater."/>
          <p:cNvPicPr>
            <a:picLocks noChangeAspect="1"/>
          </p:cNvPicPr>
          <p:nvPr/>
        </p:nvPicPr>
        <p:blipFill>
          <a:blip r:embed="rId3"/>
          <a:stretch>
            <a:fillRect/>
          </a:stretch>
        </p:blipFill>
        <p:spPr>
          <a:xfrm>
            <a:off x="725423" y="318516"/>
            <a:ext cx="7693152" cy="5839968"/>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icture represents a large flooding, with several men on a boat near a roof of an underwater house."/>
          <p:cNvPicPr>
            <a:picLocks noChangeAspect="1"/>
          </p:cNvPicPr>
          <p:nvPr/>
        </p:nvPicPr>
        <p:blipFill>
          <a:blip r:embed="rId3"/>
          <a:stretch>
            <a:fillRect/>
          </a:stretch>
        </p:blipFill>
        <p:spPr>
          <a:xfrm>
            <a:off x="304800" y="717804"/>
            <a:ext cx="8534400" cy="5041392"/>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photos labeled as a and b. Photo a represents a rescuer evacuating truckers from an almost underwater truck in the middle of the flood. Photo b shows a ruined house dropped on a bridge by a flood. Banks of the river are full of trash."/>
          <p:cNvPicPr>
            <a:picLocks noChangeAspect="1"/>
          </p:cNvPicPr>
          <p:nvPr/>
        </p:nvPicPr>
        <p:blipFill>
          <a:blip r:embed="rId3"/>
          <a:stretch>
            <a:fillRect/>
          </a:stretch>
        </p:blipFill>
        <p:spPr>
          <a:xfrm>
            <a:off x="304800" y="1680972"/>
            <a:ext cx="8534400" cy="3115056"/>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sider the flow of water above and below the Earth’s surface. Swamps and puddles collect water on flat land and water drains into the stream. Some water infiltrates and becomes groundwater, which flows underground. Rain or snow falls directly into the stream. Groundwater enters the stream via springs. Sheet wash flows over land into the stream. Some water entering the stream flows through soil first. Melted snow adds water."/>
          <p:cNvPicPr>
            <a:picLocks noChangeAspect="1"/>
          </p:cNvPicPr>
          <p:nvPr/>
        </p:nvPicPr>
        <p:blipFill>
          <a:blip r:embed="rId3"/>
          <a:stretch>
            <a:fillRect/>
          </a:stretch>
        </p:blipFill>
        <p:spPr>
          <a:xfrm>
            <a:off x="304800" y="1613916"/>
            <a:ext cx="8534400" cy="3249168"/>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image represents a rescuer evacuating truckers from an almost underwater truck in the middle of the flood. "/>
          <p:cNvPicPr>
            <a:picLocks noChangeAspect="1"/>
          </p:cNvPicPr>
          <p:nvPr/>
        </p:nvPicPr>
        <p:blipFill>
          <a:blip r:embed="rId3"/>
          <a:stretch>
            <a:fillRect/>
          </a:stretch>
        </p:blipFill>
        <p:spPr>
          <a:xfrm>
            <a:off x="304800" y="364235"/>
            <a:ext cx="8534400" cy="5748528"/>
          </a:xfrm>
          <a:prstGeom prst="rect">
            <a:avLst/>
          </a:prstGeo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image shows a ruined house dropped on a bridge by a flood. Banks of the river are full of trash."/>
          <p:cNvPicPr>
            <a:picLocks noChangeAspect="1"/>
          </p:cNvPicPr>
          <p:nvPr/>
        </p:nvPicPr>
        <p:blipFill>
          <a:blip r:embed="rId3"/>
          <a:stretch>
            <a:fillRect/>
          </a:stretch>
        </p:blipFill>
        <p:spPr>
          <a:xfrm>
            <a:off x="304800" y="370332"/>
            <a:ext cx="8534400" cy="5736336"/>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icture is a black and white sketch. The sketch represents a raging flood in a town. There are people, trees, and parts of houses in the deluge. A desperate woman cries on the bank of the stream. The picture is a black and white sketch."/>
          <p:cNvPicPr>
            <a:picLocks noChangeAspect="1"/>
          </p:cNvPicPr>
          <p:nvPr/>
        </p:nvPicPr>
        <p:blipFill>
          <a:blip r:embed="rId3"/>
          <a:stretch>
            <a:fillRect/>
          </a:stretch>
        </p:blipFill>
        <p:spPr>
          <a:xfrm>
            <a:off x="487679" y="318516"/>
            <a:ext cx="8168640" cy="5839968"/>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hree parts, labeled as a, b, and c on the figure. Part a is a cross-sectional scheme of an artificial levee. There is an old natural levee on the bank of a river, higher than the normal river level, but beneath the flood level of river water. The artificial levee is built above the old ground surface behind the old levee, high enough to stop the river water at the flood level. The face of water-saturated levee undergoes slumping on the side opposite to the water. High water pressure causes sand volcanoes to form near its basement. There is a puddle near the volcanoes. Part b shows a water flow spreading through a gap in a levee. The flow covers trees behind the levee. Part c is an image of a floodwall, with two people standing near its gates. There are high-water marks of past floods on the wall. The highest mark is three times higher than a man is. "/>
          <p:cNvPicPr>
            <a:picLocks noChangeAspect="1"/>
          </p:cNvPicPr>
          <p:nvPr/>
        </p:nvPicPr>
        <p:blipFill>
          <a:blip r:embed="rId3"/>
          <a:stretch>
            <a:fillRect/>
          </a:stretch>
        </p:blipFill>
        <p:spPr>
          <a:xfrm>
            <a:off x="304800" y="376427"/>
            <a:ext cx="8534400" cy="5724144"/>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cross-sectional scheme of an artificial levee. There is an old natural levee on the bank of a river, higher than the normal river level, but beneath the flood level of river water. The artificial levee is built above the old ground surface behind the old levee, high enough to stop the river water at the flood level. The face of water-saturated levee undergoes slumping on the side opposite to the water. High water pressure causes sand volcanoes to form near its basement. There is a puddle near the volcanoes."/>
          <p:cNvPicPr>
            <a:picLocks noChangeAspect="1"/>
          </p:cNvPicPr>
          <p:nvPr/>
        </p:nvPicPr>
        <p:blipFill>
          <a:blip r:embed="rId3"/>
          <a:stretch>
            <a:fillRect/>
          </a:stretch>
        </p:blipFill>
        <p:spPr>
          <a:xfrm>
            <a:off x="304800" y="1095755"/>
            <a:ext cx="8534400" cy="4285488"/>
          </a:xfrm>
          <a:prstGeom prst="rect">
            <a:avLst/>
          </a:prstGeo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image shows a water flow spreading through a gap in a levee. The flow covers trees behind the levee."/>
          <p:cNvPicPr>
            <a:picLocks noChangeAspect="1"/>
          </p:cNvPicPr>
          <p:nvPr/>
        </p:nvPicPr>
        <p:blipFill>
          <a:blip r:embed="rId3"/>
          <a:stretch>
            <a:fillRect/>
          </a:stretch>
        </p:blipFill>
        <p:spPr>
          <a:xfrm>
            <a:off x="304800" y="431292"/>
            <a:ext cx="8534400" cy="5614416"/>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n image of a floodwall with two people standing near its gates. There are high-water marks of past floods on the wall. The highest mark is three times higher than a man is."/>
          <p:cNvPicPr>
            <a:picLocks noChangeAspect="1"/>
          </p:cNvPicPr>
          <p:nvPr/>
        </p:nvPicPr>
        <p:blipFill>
          <a:blip r:embed="rId3"/>
          <a:stretch>
            <a:fillRect/>
          </a:stretch>
        </p:blipFill>
        <p:spPr>
          <a:xfrm>
            <a:off x="402335" y="318516"/>
            <a:ext cx="8339328" cy="5839968"/>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scheme of river systems, from glaciers to an ocean, and 6 images with examples of different system parts. The scheme starts with the first stage of collection of water in a watershed. The water from glaciers collects into a lake through a stage of melting ice. Then the water passes through valleys with high relief and a headward erosion, to become rapids, and, at last, a waterfall. After the waterfall, the water goes through some more rapids to a braided channel. This is the stage of transportation along the channel. Then the meandering stream goes through a terraced floodplain. The floodplain consists of the present part near the stream, and the oldest part further beyond it. The stream has a cut bank at the beginning of the floodplain, a deposit on the bank down the stream, and a another deposit at the last meander of this stage. The stream goes past the point bar, curves at the neck, with an oxbow lake at its outer bank, then dodges with wide meanders and passes natural levees. There is a wide floodplain, connected to the stream by a cutoff before the levees. There is also a straight stream that runs parallel to the main stream’s direction through black swamps. Both streams deposit at the mouth of the swamp. The main stream splits in several distributaries, flowing around natural levees, forming the delta. Near the tideline, distributaries pass sandy banks, tidal flats, and an area with swamps and marsh. The first of the images represents the developing of drainage networks. It is a view from an airplane of mountains. There are several gorges cutting through the mountains, with rivers going along the bottom. On the second image, streams contribute to carving mountains. There are mountains with snowy tops with several gorges. The third image shows a waterfall in Hawaii spilling over a basalt ledge among the tropical landscape. The fourth image represents a small delta of a river outfalling into a mountain lake near a large mountain slope. There is a view from an airplane of a compound pattern cutting the plane on the fifth image. The pattern consists of meanders, abandoned meanders, and cutoffs. The sixth image represents a view from an airplane of a river dodging through a forest landscape. There are sandy point bars formed on inner curves at the river meanders."/>
          <p:cNvPicPr>
            <a:picLocks noChangeAspect="1"/>
          </p:cNvPicPr>
          <p:nvPr/>
        </p:nvPicPr>
        <p:blipFill>
          <a:blip r:embed="rId3"/>
          <a:stretch>
            <a:fillRect/>
          </a:stretch>
        </p:blipFill>
        <p:spPr>
          <a:xfrm>
            <a:off x="304800" y="580644"/>
            <a:ext cx="8534400" cy="5315712"/>
          </a:xfrm>
          <a:prstGeom prst="rect">
            <a:avLst/>
          </a:prstGeo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scheme of river systems. The scheme starts with the stage of collection of water in a watershed. The water from glaciers collects into a lake due to the melting ice. Then the water passes valleys with high relief and headward erosion, to become rapids, and, at last, a waterfall. After the waterfall, the water travels through some more rapids and goes into a braided channel. This is the transportation stage along the channel. Then the meandering stream goes through a terraced floodplain. The floodplain consists of the present part near the stream, and the oldest part further beyond it. The stream has a cut bank at the beginning of the floodplain, a deposit on the bank down the stream, and at the last meander of this stage. The stream goes past the point bar, curves at the neck, with an oxbow lake at its outer bank, and dodges with wide meanders and passes natural levees. There is a wide floodplain, connected to the stream by a cutoff before the levees. There is also a straight stream parallel to the main stream’s direction through black swamps. Both streams come together at the mouth. The main stream splits in several distributaries, flowing around natural levees, forming the delta. Near the tideline, distributaries pass sandy banks, tidal flats, and an area with swamps and marshes."/>
          <p:cNvPicPr>
            <a:picLocks noChangeAspect="1"/>
          </p:cNvPicPr>
          <p:nvPr/>
        </p:nvPicPr>
        <p:blipFill>
          <a:blip r:embed="rId3"/>
          <a:stretch>
            <a:fillRect/>
          </a:stretch>
        </p:blipFill>
        <p:spPr>
          <a:xfrm>
            <a:off x="618744" y="459234"/>
            <a:ext cx="7906512" cy="5835900"/>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image represents the developing of drainage networks. It is a view from an airplane of mountains. There are several gorges cutting through the mountains, with rivers going along the bottom."/>
          <p:cNvPicPr>
            <a:picLocks noChangeAspect="1"/>
          </p:cNvPicPr>
          <p:nvPr/>
        </p:nvPicPr>
        <p:blipFill>
          <a:blip r:embed="rId3"/>
          <a:stretch>
            <a:fillRect/>
          </a:stretch>
        </p:blipFill>
        <p:spPr>
          <a:xfrm>
            <a:off x="1264920" y="509016"/>
            <a:ext cx="6614160" cy="5839968"/>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head ward erosion destroys mountain plateau with spikes. The main stream of a river flows in a valley when the side streams are cutting into the bordering plateau between the lower land and the higher plateau."/>
          <p:cNvPicPr>
            <a:picLocks noChangeAspect="1"/>
          </p:cNvPicPr>
          <p:nvPr/>
        </p:nvPicPr>
        <p:blipFill>
          <a:blip r:embed="rId3"/>
          <a:stretch>
            <a:fillRect/>
          </a:stretch>
        </p:blipFill>
        <p:spPr>
          <a:xfrm>
            <a:off x="350520" y="318516"/>
            <a:ext cx="8442960" cy="5839968"/>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n the image, streams contribute to carving mountains. There are mountains with snowy tops with several gorges."/>
          <p:cNvPicPr>
            <a:picLocks noChangeAspect="1"/>
          </p:cNvPicPr>
          <p:nvPr/>
        </p:nvPicPr>
        <p:blipFill>
          <a:blip r:embed="rId3"/>
          <a:stretch>
            <a:fillRect/>
          </a:stretch>
        </p:blipFill>
        <p:spPr>
          <a:xfrm>
            <a:off x="2746248" y="509016"/>
            <a:ext cx="3651504" cy="5839968"/>
          </a:xfrm>
          <a:prstGeom prst="rect">
            <a:avLst/>
          </a:prstGeo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image shows a waterfall in Hawaii spilling over a basalt ledge among the tropical landscape."/>
          <p:cNvPicPr>
            <a:picLocks noChangeAspect="1"/>
          </p:cNvPicPr>
          <p:nvPr/>
        </p:nvPicPr>
        <p:blipFill>
          <a:blip r:embed="rId3"/>
          <a:stretch>
            <a:fillRect/>
          </a:stretch>
        </p:blipFill>
        <p:spPr>
          <a:xfrm>
            <a:off x="2167128" y="509016"/>
            <a:ext cx="4809744" cy="5839968"/>
          </a:xfrm>
          <a:prstGeom prst="rect">
            <a:avLst/>
          </a:prstGeo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image shows a small river delta outfalling into a mountain lake near a large mountain slope."/>
          <p:cNvPicPr>
            <a:picLocks noChangeAspect="1"/>
          </p:cNvPicPr>
          <p:nvPr/>
        </p:nvPicPr>
        <p:blipFill>
          <a:blip r:embed="rId3"/>
          <a:stretch>
            <a:fillRect/>
          </a:stretch>
        </p:blipFill>
        <p:spPr>
          <a:xfrm>
            <a:off x="1892808" y="509016"/>
            <a:ext cx="5358384" cy="5839968"/>
          </a:xfrm>
          <a:prstGeom prst="rect">
            <a:avLst/>
          </a:prstGeo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view from an airplane of a compound pattern cutting the plane on the image. The pattern consists of meanders, abandoned meanders, and cutoffs."/>
          <p:cNvPicPr>
            <a:picLocks noChangeAspect="1"/>
          </p:cNvPicPr>
          <p:nvPr/>
        </p:nvPicPr>
        <p:blipFill>
          <a:blip r:embed="rId3"/>
          <a:stretch>
            <a:fillRect/>
          </a:stretch>
        </p:blipFill>
        <p:spPr>
          <a:xfrm>
            <a:off x="2215896" y="509016"/>
            <a:ext cx="4712208" cy="5839968"/>
          </a:xfrm>
          <a:prstGeom prst="rect">
            <a:avLst/>
          </a:prstGeo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image represents a view from an airplane of a river dodging through a forest landscape. There are sandy bars formed on inner curves as the river meanders."/>
          <p:cNvPicPr>
            <a:picLocks noChangeAspect="1"/>
          </p:cNvPicPr>
          <p:nvPr/>
        </p:nvPicPr>
        <p:blipFill>
          <a:blip r:embed="rId3"/>
          <a:stretch>
            <a:fillRect/>
          </a:stretch>
        </p:blipFill>
        <p:spPr>
          <a:xfrm>
            <a:off x="2514600" y="509016"/>
            <a:ext cx="4114800" cy="5839968"/>
          </a:xfrm>
          <a:prstGeom prst="rect">
            <a:avLst/>
          </a:prstGeom>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hree parts labeled as a, b, and c in the figure. Part a is a top view of a non-flood channel flowing along the bottom of a concave plain. There are two horizontal levels above the channel, marked by dashed lines. A lower level is the limit of a 2-year flood with 50 per cent probability, and a higher level is the limit of a 100-year flood with 1 per cent probability. There are two houses, one built beneath the 100-year limit, and the other one above it. Part b is a recurrence interval versus discharge graph. The interval is measured in years, from 0 to 200 on a logarithmic scale, and the discharge is measured in cubic feet per second, from 200 to 700. The measurement distribution approximately fits the line starting at the origin, and passing the point (50, 600). The annual probability equals to 1 divided by recurrence interval, so a 100-year flood has a 1 divided by 100 chance of happening in a given year. Part c is a flood-hazard map of the Mississippi River between Rock Island and Davenport. Areas covered by 100-year flood with a chance of 1 per cent, are colored in blue. The blue areas spread up to two kilometers around the river flow. Areas covered by 500-year flood with a chance of 0.2 per cent are colored in green. The green areas spread up to 200 meters around the blue areas."/>
          <p:cNvPicPr>
            <a:picLocks noChangeAspect="1"/>
          </p:cNvPicPr>
          <p:nvPr/>
        </p:nvPicPr>
        <p:blipFill>
          <a:blip r:embed="rId3"/>
          <a:stretch>
            <a:fillRect/>
          </a:stretch>
        </p:blipFill>
        <p:spPr>
          <a:xfrm>
            <a:off x="609600" y="318516"/>
            <a:ext cx="7924800" cy="5839968"/>
          </a:xfrm>
          <a:prstGeom prst="rect">
            <a:avLst/>
          </a:prstGeom>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top view of a non-flood channel flowing along the bottom of a concave plain. There are two horizontal levels above the channel, marked by dashed lines. A lower level is the limit of a 2-year flood with 50 per cent probability, and a higher level is a limit of 100-year flood with 1 per cent probability. There are two houses, one built beneath the 100-year limit, and the other one above it."/>
          <p:cNvPicPr>
            <a:picLocks noChangeAspect="1"/>
          </p:cNvPicPr>
          <p:nvPr/>
        </p:nvPicPr>
        <p:blipFill>
          <a:blip r:embed="rId3"/>
          <a:stretch>
            <a:fillRect/>
          </a:stretch>
        </p:blipFill>
        <p:spPr>
          <a:xfrm>
            <a:off x="694944" y="318516"/>
            <a:ext cx="7754112" cy="5839968"/>
          </a:xfrm>
          <a:prstGeom prst="rect">
            <a:avLst/>
          </a:prstGeom>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recurrence interval versus discharge graph. The interval is measured in years, from 0 to 200 on a logarithmic scale, and the discharge is measured in cubic feet per second, from 200 to 700. The measurement distribution approximately fits the line starting at the origin and passing the point (50, 600). The annual probability equals to 1 divided by recurrence interval, so a 100-year flood has a 1 divided by 100 chance of happening in a given year."/>
          <p:cNvPicPr>
            <a:picLocks noChangeAspect="1"/>
          </p:cNvPicPr>
          <p:nvPr/>
        </p:nvPicPr>
        <p:blipFill>
          <a:blip r:embed="rId3"/>
          <a:stretch>
            <a:fillRect/>
          </a:stretch>
        </p:blipFill>
        <p:spPr>
          <a:xfrm>
            <a:off x="630935" y="318516"/>
            <a:ext cx="7882128" cy="5839968"/>
          </a:xfrm>
          <a:prstGeom prst="rect">
            <a:avLst/>
          </a:prstGeom>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flood-hazard map of the Mississippi River between Rock Island and Davenport. Areas covered by 100-year flood with a chance of 1 per cent, are colored in blue. The blue areas spread up to two kilometers around the river flow. Areas covered by 500-year flood with a chance of 0.2 per cent are colored in green. The green areas spread up to 200 meters around the blue areas."/>
          <p:cNvPicPr>
            <a:picLocks noChangeAspect="1"/>
          </p:cNvPicPr>
          <p:nvPr/>
        </p:nvPicPr>
        <p:blipFill>
          <a:blip r:embed="rId3"/>
          <a:stretch>
            <a:fillRect/>
          </a:stretch>
        </p:blipFill>
        <p:spPr>
          <a:xfrm>
            <a:off x="304800" y="635507"/>
            <a:ext cx="8534400" cy="5205984"/>
          </a:xfrm>
          <a:prstGeom prst="rect">
            <a:avLst/>
          </a:prstGeo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represents a large canal in a desert landscape. The canal has a width same as the highway it crosses, and a shape of a polyline. There are few blocks of suburb houses on the banks of the canal. The canal goes over the horizon."/>
          <p:cNvPicPr>
            <a:picLocks noChangeAspect="1"/>
          </p:cNvPicPr>
          <p:nvPr/>
        </p:nvPicPr>
        <p:blipFill>
          <a:blip r:embed="rId3"/>
          <a:stretch>
            <a:fillRect/>
          </a:stretch>
        </p:blipFill>
        <p:spPr>
          <a:xfrm>
            <a:off x="524255" y="318516"/>
            <a:ext cx="8095488" cy="5839968"/>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five types of drainage networks. Drainage network is the pattern formed by the streams, rivers, and lakes. The first drainage network is a dendritic network. It looks like a tree. There are many contributing streams, which are then joined into the tributaries of the main river. The second drainage network is the radial network. There is a volcano in the center and a lot of streams of water coming down. The third drainage network is the rectangular network. There are fractures on the ground and in vertical joints streams join each other at right angles. The fourth drainage network is trellis network. Streams flow through parallel valleys and ridges and join a trunk stream. The fifth drainage network is the parallel network. There are several parallel streams on a slope."/>
          <p:cNvPicPr>
            <a:picLocks noChangeAspect="1"/>
          </p:cNvPicPr>
          <p:nvPr/>
        </p:nvPicPr>
        <p:blipFill>
          <a:blip r:embed="rId3"/>
          <a:stretch>
            <a:fillRect/>
          </a:stretch>
        </p:blipFill>
        <p:spPr>
          <a:xfrm>
            <a:off x="304800" y="1357883"/>
            <a:ext cx="8534400" cy="3761232"/>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2004:Templates:Presentations:Designs:Borealis</Template>
  <TotalTime>145</TotalTime>
  <Words>3515</Words>
  <Application>Microsoft Office PowerPoint</Application>
  <PresentationFormat>On-screen Show (4:3)</PresentationFormat>
  <Paragraphs>265</Paragraphs>
  <Slides>89</Slides>
  <Notes>89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89</vt:i4>
      </vt:variant>
    </vt:vector>
  </HeadingPairs>
  <TitlesOfParts>
    <vt:vector size="98" baseType="lpstr">
      <vt:lpstr>ＭＳ Ｐゴシック</vt:lpstr>
      <vt:lpstr>Arial</vt:lpstr>
      <vt:lpstr>Symbol</vt:lpstr>
      <vt:lpstr>Times</vt:lpstr>
      <vt:lpstr>Trebuchet MS</vt:lpstr>
      <vt:lpstr>Verdana</vt:lpstr>
      <vt:lpstr>Wingdings</vt:lpstr>
      <vt:lpstr>ヒラギノ角ゴ Pro W3</vt:lpstr>
      <vt:lpstr>Borealis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Sumanas, Inc.</Manager>
  <Company>© W. W. Norton &amp; Company, Inc.</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Essentials of Geology</dc:title>
  <dc:subject/>
  <dc:creator>Stephen Marshak</dc:creator>
  <cp:keywords/>
  <dc:description/>
  <cp:lastModifiedBy>Anna Mekhanova</cp:lastModifiedBy>
  <cp:revision>46</cp:revision>
  <dcterms:created xsi:type="dcterms:W3CDTF">2016-02-03T04:50:30Z</dcterms:created>
  <dcterms:modified xsi:type="dcterms:W3CDTF">2016-04-14T23:00:44Z</dcterms:modified>
  <cp:category/>
</cp:coreProperties>
</file>