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83"/>
  </p:notesMasterIdLst>
  <p:sldIdLst>
    <p:sldId id="258" r:id="rId2"/>
    <p:sldId id="332" r:id="rId3"/>
    <p:sldId id="259" r:id="rId4"/>
    <p:sldId id="260" r:id="rId5"/>
    <p:sldId id="261" r:id="rId6"/>
    <p:sldId id="262" r:id="rId7"/>
    <p:sldId id="263" r:id="rId8"/>
    <p:sldId id="264" r:id="rId9"/>
    <p:sldId id="265" r:id="rId10"/>
    <p:sldId id="32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38"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33" r:id="rId37"/>
    <p:sldId id="290" r:id="rId38"/>
    <p:sldId id="291" r:id="rId39"/>
    <p:sldId id="292" r:id="rId40"/>
    <p:sldId id="293" r:id="rId41"/>
    <p:sldId id="294" r:id="rId42"/>
    <p:sldId id="295" r:id="rId43"/>
    <p:sldId id="296" r:id="rId44"/>
    <p:sldId id="297" r:id="rId45"/>
    <p:sldId id="298" r:id="rId46"/>
    <p:sldId id="334" r:id="rId47"/>
    <p:sldId id="299" r:id="rId48"/>
    <p:sldId id="300" r:id="rId49"/>
    <p:sldId id="301" r:id="rId50"/>
    <p:sldId id="302" r:id="rId51"/>
    <p:sldId id="303" r:id="rId52"/>
    <p:sldId id="304" r:id="rId53"/>
    <p:sldId id="305" r:id="rId54"/>
    <p:sldId id="335" r:id="rId55"/>
    <p:sldId id="306" r:id="rId56"/>
    <p:sldId id="307" r:id="rId57"/>
    <p:sldId id="308" r:id="rId58"/>
    <p:sldId id="309" r:id="rId59"/>
    <p:sldId id="310" r:id="rId60"/>
    <p:sldId id="336" r:id="rId61"/>
    <p:sldId id="311" r:id="rId62"/>
    <p:sldId id="312" r:id="rId63"/>
    <p:sldId id="313" r:id="rId64"/>
    <p:sldId id="337" r:id="rId65"/>
    <p:sldId id="314" r:id="rId66"/>
    <p:sldId id="315" r:id="rId67"/>
    <p:sldId id="316" r:id="rId68"/>
    <p:sldId id="317" r:id="rId69"/>
    <p:sldId id="318" r:id="rId70"/>
    <p:sldId id="319" r:id="rId71"/>
    <p:sldId id="320" r:id="rId72"/>
    <p:sldId id="321" r:id="rId73"/>
    <p:sldId id="322" r:id="rId74"/>
    <p:sldId id="324" r:id="rId75"/>
    <p:sldId id="325" r:id="rId76"/>
    <p:sldId id="326" r:id="rId77"/>
    <p:sldId id="327" r:id="rId78"/>
    <p:sldId id="328" r:id="rId79"/>
    <p:sldId id="329" r:id="rId80"/>
    <p:sldId id="330" r:id="rId81"/>
    <p:sldId id="331"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97" d="100"/>
          <a:sy n="97" d="100"/>
        </p:scale>
        <p:origin x="84"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58" d="100"/>
          <a:sy n="158" d="100"/>
        </p:scale>
        <p:origin x="-35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26511769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413318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Bx15.1</a:t>
            </a:r>
            <a:r>
              <a:rPr lang="en-US" dirty="0" smtClean="0"/>
              <a:t>  The </a:t>
            </a:r>
            <a:r>
              <a:rPr lang="en-US" dirty="0" err="1" smtClean="0"/>
              <a:t>Coriolis</a:t>
            </a:r>
            <a:r>
              <a:rPr lang="en-US" dirty="0" smtClean="0"/>
              <a:t> effect occurs because the velocity of a point at the equator, in the direction of the Earth’s spin, is greater than that of a point near the pole.</a:t>
            </a:r>
          </a:p>
          <a:p>
            <a:r>
              <a:rPr lang="en-US" dirty="0" smtClean="0"/>
              <a:t>(a) A projectile shot from the pole to the equator deflects to the west. (</a:t>
            </a:r>
            <a:r>
              <a:rPr lang="en-US" dirty="0" err="1" smtClean="0"/>
              <a:t>b</a:t>
            </a:r>
            <a:r>
              <a:rPr lang="en-US" dirty="0" smtClean="0"/>
              <a:t>) A projectile shot from the equator to the pole deflects to the east.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427912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15.4 </a:t>
            </a:r>
            <a:r>
              <a:rPr lang="en-US" dirty="0" smtClean="0"/>
              <a:t> A simplified map showing the major surface currents of the world’s oceans. The color key distinguishes cold from warm currents, and the inset shows a detail of the Gulf Stream, which carries warm water to the northeast.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2480633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15.5  </a:t>
            </a:r>
            <a:r>
              <a:rPr lang="en-US" dirty="0" smtClean="0"/>
              <a:t>Animations of ocean currents, prepared by NASA based on data collected over a two-year period, show the complexities that develop where currents shear against the margins of the continents or are squeezed between land masses. The circular flows are eddies.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574046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15.6 </a:t>
            </a:r>
            <a:r>
              <a:rPr lang="en-US" dirty="0" smtClean="0"/>
              <a:t> Global-scale upwelling and </a:t>
            </a:r>
            <a:r>
              <a:rPr lang="en-US" dirty="0" err="1" smtClean="0"/>
              <a:t>downwelling</a:t>
            </a:r>
            <a:r>
              <a:rPr lang="en-US" dirty="0" smtClean="0"/>
              <a:t> of ocean water.</a:t>
            </a:r>
          </a:p>
          <a:p>
            <a:r>
              <a:rPr lang="en-US" dirty="0" smtClean="0"/>
              <a:t>(a) </a:t>
            </a:r>
            <a:r>
              <a:rPr lang="en-US" dirty="0" err="1" smtClean="0"/>
              <a:t>Thermohaline</a:t>
            </a:r>
            <a:r>
              <a:rPr lang="en-US" dirty="0" smtClean="0"/>
              <a:t> circulation results in a global-scale conveyor belt that circulates water throughout the entire ocean system. The ocean mixes entirely in a 1,500-year period. (</a:t>
            </a:r>
            <a:r>
              <a:rPr lang="en-US" dirty="0" err="1" smtClean="0"/>
              <a:t>b</a:t>
            </a:r>
            <a:r>
              <a:rPr lang="en-US" dirty="0" smtClean="0"/>
              <a:t>) Due to variations in density, the oceans are stratified into distinct water masses.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42908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15.6a </a:t>
            </a:r>
            <a:r>
              <a:rPr lang="en-US" dirty="0" smtClean="0"/>
              <a:t> Global-scale upwelling and </a:t>
            </a:r>
            <a:r>
              <a:rPr lang="en-US" dirty="0" err="1" smtClean="0"/>
              <a:t>downwelling</a:t>
            </a:r>
            <a:r>
              <a:rPr lang="en-US" dirty="0" smtClean="0"/>
              <a:t> of ocean water.</a:t>
            </a:r>
          </a:p>
          <a:p>
            <a:r>
              <a:rPr lang="en-US" dirty="0" smtClean="0"/>
              <a:t>(a) </a:t>
            </a:r>
            <a:r>
              <a:rPr lang="en-US" dirty="0" err="1" smtClean="0"/>
              <a:t>Thermohaline</a:t>
            </a:r>
            <a:r>
              <a:rPr lang="en-US" dirty="0" smtClean="0"/>
              <a:t> circulation results in a global-scale conveyor belt that circulates water throughout the entire ocean system. The ocean mixes entirely in a 1,500-year period.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19247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15.6b </a:t>
            </a:r>
            <a:r>
              <a:rPr lang="en-US" dirty="0" smtClean="0"/>
              <a:t> Global-scale upwelling and </a:t>
            </a:r>
            <a:r>
              <a:rPr lang="en-US" dirty="0" err="1" smtClean="0"/>
              <a:t>downwelling</a:t>
            </a:r>
            <a:r>
              <a:rPr lang="en-US" dirty="0" smtClean="0"/>
              <a:t> of ocean water.</a:t>
            </a:r>
          </a:p>
          <a:p>
            <a:r>
              <a:rPr lang="en-US" dirty="0" smtClean="0"/>
              <a:t>(</a:t>
            </a:r>
            <a:r>
              <a:rPr lang="en-US" dirty="0" err="1" smtClean="0"/>
              <a:t>b</a:t>
            </a:r>
            <a:r>
              <a:rPr lang="en-US" dirty="0" smtClean="0"/>
              <a:t>) Due to variations in density, the oceans are stratified into distinct water masses.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982799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15.7  </a:t>
            </a:r>
            <a:r>
              <a:rPr lang="en-US" dirty="0" smtClean="0"/>
              <a:t>Ocean tides and their manifestation.</a:t>
            </a:r>
          </a:p>
          <a:p>
            <a:r>
              <a:rPr lang="en-US" dirty="0" smtClean="0"/>
              <a:t>(a) Tides develop as the Earth spins relative to the two tidal bulges. (</a:t>
            </a:r>
            <a:r>
              <a:rPr lang="en-US" dirty="0" err="1" smtClean="0"/>
              <a:t>b</a:t>
            </a:r>
            <a:r>
              <a:rPr lang="en-US" dirty="0" smtClean="0"/>
              <a:t>) The tidal reach is the vertical distance between low tide and high tide. This photo of a French harbor was taken at low tide. (</a:t>
            </a:r>
            <a:r>
              <a:rPr lang="en-US" dirty="0" err="1" smtClean="0"/>
              <a:t>c</a:t>
            </a:r>
            <a:r>
              <a:rPr lang="en-US" dirty="0" smtClean="0"/>
              <a:t>) A broad tidal flat is exposed at low tide around Mont Saint-Michel, on the coast of France.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416102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15.7a  </a:t>
            </a:r>
            <a:r>
              <a:rPr lang="en-US" dirty="0" smtClean="0"/>
              <a:t>Ocean tides and their manifestation.</a:t>
            </a:r>
          </a:p>
          <a:p>
            <a:r>
              <a:rPr lang="en-US" dirty="0" smtClean="0"/>
              <a:t>(a) Tides develop as the Earth spins relative to the two tidal bulges.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341141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15.7b  </a:t>
            </a:r>
            <a:r>
              <a:rPr lang="en-US" dirty="0" smtClean="0"/>
              <a:t>Ocean tides and their manifestation.</a:t>
            </a:r>
          </a:p>
          <a:p>
            <a:r>
              <a:rPr lang="en-US" dirty="0" smtClean="0"/>
              <a:t>(</a:t>
            </a:r>
            <a:r>
              <a:rPr lang="en-US" dirty="0" err="1" smtClean="0"/>
              <a:t>b</a:t>
            </a:r>
            <a:r>
              <a:rPr lang="en-US" dirty="0" smtClean="0"/>
              <a:t>) The tidal reach is the vertical distance between low tide and high tide. This photo of a French harbor was taken at low tide.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4178041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15.7c  </a:t>
            </a:r>
            <a:r>
              <a:rPr lang="en-US" dirty="0" smtClean="0"/>
              <a:t>Ocean tides and their manifestation.</a:t>
            </a:r>
          </a:p>
          <a:p>
            <a:r>
              <a:rPr lang="en-US" dirty="0" smtClean="0"/>
              <a:t>(</a:t>
            </a:r>
            <a:r>
              <a:rPr lang="en-US" dirty="0" err="1" smtClean="0"/>
              <a:t>c</a:t>
            </a:r>
            <a:r>
              <a:rPr lang="en-US" dirty="0" smtClean="0"/>
              <a:t>) A broad tidal flat is exposed at low tide around Mont Saint-Michel, on the coast of France.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116815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rocky coast of Brittany in northwestern France gets pounded by waves, which gradually carve headlands and bays. The ocean is constantly in motion.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2289621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15.8 </a:t>
            </a:r>
            <a:r>
              <a:rPr lang="en-US" dirty="0" smtClean="0"/>
              <a:t> Ocean waves build in response to the shear of wind blowing over the water surface.</a:t>
            </a:r>
          </a:p>
          <a:p>
            <a:r>
              <a:rPr lang="en-US" dirty="0" smtClean="0"/>
              <a:t>(a) Within a deep-ocean wave, water molecules follow a circular path. The radius of the circle decreases with depth. Note that the wave height is twice the amplitude. (</a:t>
            </a:r>
            <a:r>
              <a:rPr lang="en-US" dirty="0" err="1" smtClean="0"/>
              <a:t>b</a:t>
            </a:r>
            <a:r>
              <a:rPr lang="en-US" dirty="0" smtClean="0"/>
              <a:t>) As the wave approaches shore, friction slows its base. Water motion in the wave becomes more elliptical, and the wave becomes a breaker.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1401628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15.8a </a:t>
            </a:r>
            <a:r>
              <a:rPr lang="en-US" dirty="0" smtClean="0"/>
              <a:t> Ocean waves build in response to the shear of wind blowing over the water surface.</a:t>
            </a:r>
          </a:p>
          <a:p>
            <a:r>
              <a:rPr lang="en-US" dirty="0" smtClean="0"/>
              <a:t>(a) Within a deep-ocean wave, water molecules follow a circular path. The radius of the circle decreases with depth. Note that the wave height is twice the amplitude.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108822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15.8b </a:t>
            </a:r>
            <a:r>
              <a:rPr lang="en-US" dirty="0" smtClean="0"/>
              <a:t> Ocean waves build in response to the shear of wind blowing over the water surface.</a:t>
            </a:r>
          </a:p>
          <a:p>
            <a:r>
              <a:rPr lang="en-US" dirty="0" smtClean="0"/>
              <a:t>(</a:t>
            </a:r>
            <a:r>
              <a:rPr lang="en-US" dirty="0" err="1" smtClean="0"/>
              <a:t>b</a:t>
            </a:r>
            <a:r>
              <a:rPr lang="en-US" dirty="0" smtClean="0"/>
              <a:t>) As the wave approaches shore, friction slows its base. Water motion in the wave becomes more elliptical, and the wave becomes a breaker.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1224560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15.8b </a:t>
            </a:r>
            <a:r>
              <a:rPr lang="en-US" dirty="0" smtClean="0"/>
              <a:t> Ocean waves build in response to the shear of wind blowing over the water surface.</a:t>
            </a:r>
          </a:p>
          <a:p>
            <a:r>
              <a:rPr lang="en-US" dirty="0" smtClean="0"/>
              <a:t>(</a:t>
            </a:r>
            <a:r>
              <a:rPr lang="en-US" dirty="0" err="1" smtClean="0"/>
              <a:t>b</a:t>
            </a:r>
            <a:r>
              <a:rPr lang="en-US" dirty="0" smtClean="0"/>
              <a:t>) As the wave approaches shore, friction slows its base. Water motion in the wave becomes more elliptical, and the wave becomes a breaker.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211961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15.9 </a:t>
            </a:r>
            <a:r>
              <a:rPr lang="en-US" dirty="0" smtClean="0"/>
              <a:t> Wave refraction and its consequences along the shore.</a:t>
            </a:r>
          </a:p>
          <a:p>
            <a:r>
              <a:rPr lang="en-US" dirty="0" smtClean="0"/>
              <a:t>(a) Wave refraction occurs when waves approach the shore at an angle. If the wave reaches the beach at an angle, it causes a </a:t>
            </a:r>
            <a:r>
              <a:rPr lang="en-US" dirty="0" err="1" smtClean="0"/>
              <a:t>longshore</a:t>
            </a:r>
            <a:r>
              <a:rPr lang="en-US" dirty="0" smtClean="0"/>
              <a:t> current and beach drift of sand. (</a:t>
            </a:r>
            <a:r>
              <a:rPr lang="en-US" dirty="0" err="1" smtClean="0"/>
              <a:t>b</a:t>
            </a:r>
            <a:r>
              <a:rPr lang="en-US" dirty="0" smtClean="0"/>
              <a:t>) Like a lens, wave refraction focuses wave energy on a headland, so erosion occurs. Wave energy weakens in </a:t>
            </a:r>
            <a:r>
              <a:rPr lang="en-US" dirty="0" err="1" smtClean="0"/>
              <a:t>embayments</a:t>
            </a:r>
            <a:r>
              <a:rPr lang="en-US" dirty="0" smtClean="0"/>
              <a:t>, so deposition occurs.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779107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15.9a </a:t>
            </a:r>
            <a:r>
              <a:rPr lang="en-US" dirty="0" smtClean="0"/>
              <a:t> Wave refraction and its consequences along the shore.</a:t>
            </a:r>
          </a:p>
          <a:p>
            <a:r>
              <a:rPr lang="en-US" dirty="0" smtClean="0"/>
              <a:t>(a) Wave refraction occurs when waves approach the shore at an angle. If the wave reaches the beach at an angle, it causes a </a:t>
            </a:r>
            <a:r>
              <a:rPr lang="en-US" dirty="0" err="1" smtClean="0"/>
              <a:t>longshore</a:t>
            </a:r>
            <a:r>
              <a:rPr lang="en-US" dirty="0" smtClean="0"/>
              <a:t> current and beach drift of sand.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654007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15.9a </a:t>
            </a:r>
            <a:r>
              <a:rPr lang="en-US" dirty="0" smtClean="0"/>
              <a:t> Wave refraction and its consequences along the shore.</a:t>
            </a:r>
          </a:p>
          <a:p>
            <a:r>
              <a:rPr lang="en-US" dirty="0" smtClean="0"/>
              <a:t>(a) Wave refraction occurs when waves approach the shore at an angle. If the wave reaches the beach at an angle, it causes a </a:t>
            </a:r>
            <a:r>
              <a:rPr lang="en-US" dirty="0" err="1" smtClean="0"/>
              <a:t>longshore</a:t>
            </a:r>
            <a:r>
              <a:rPr lang="en-US" dirty="0" smtClean="0"/>
              <a:t> current and beach drift of sand.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408334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15.9b </a:t>
            </a:r>
            <a:r>
              <a:rPr lang="en-US" dirty="0" smtClean="0"/>
              <a:t> Wave refraction and its consequences along the shore.</a:t>
            </a:r>
          </a:p>
          <a:p>
            <a:r>
              <a:rPr lang="en-US" dirty="0" smtClean="0"/>
              <a:t>(</a:t>
            </a:r>
            <a:r>
              <a:rPr lang="en-US" dirty="0" err="1" smtClean="0"/>
              <a:t>b</a:t>
            </a:r>
            <a:r>
              <a:rPr lang="en-US" dirty="0" smtClean="0"/>
              <a:t>) Like a lens, wave refraction focuses wave energy on a headland, so erosion occurs. Wave energy weakens in </a:t>
            </a:r>
            <a:r>
              <a:rPr lang="en-US" dirty="0" err="1" smtClean="0"/>
              <a:t>embayments</a:t>
            </a:r>
            <a:r>
              <a:rPr lang="en-US" dirty="0" smtClean="0"/>
              <a:t>, so deposition occurs.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797618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15.9b </a:t>
            </a:r>
            <a:r>
              <a:rPr lang="en-US" dirty="0" smtClean="0"/>
              <a:t> Wave refraction and its consequences along the shore.</a:t>
            </a:r>
          </a:p>
          <a:p>
            <a:r>
              <a:rPr lang="en-US" dirty="0" smtClean="0"/>
              <a:t>(</a:t>
            </a:r>
            <a:r>
              <a:rPr lang="en-US" dirty="0" err="1" smtClean="0"/>
              <a:t>b</a:t>
            </a:r>
            <a:r>
              <a:rPr lang="en-US" dirty="0" smtClean="0"/>
              <a:t>) Like a lens, wave refraction focuses wave energy on a headland, so erosion occurs. Wave energy weakens in </a:t>
            </a:r>
            <a:r>
              <a:rPr lang="en-US" dirty="0" err="1" smtClean="0"/>
              <a:t>embayments</a:t>
            </a:r>
            <a:r>
              <a:rPr lang="en-US" dirty="0" smtClean="0"/>
              <a:t>, so deposition occurs.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991790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a:t>
            </a:r>
            <a:r>
              <a:rPr lang="en-US" dirty="0" smtClean="0"/>
              <a:t>  Characteristics of beaches, barrier islands, and tidal flats.</a:t>
            </a:r>
          </a:p>
          <a:p>
            <a:r>
              <a:rPr lang="en-US" dirty="0" smtClean="0"/>
              <a:t>(a) A gravel beach along the Olympic Peninsula, Washington. The </a:t>
            </a:r>
            <a:r>
              <a:rPr lang="en-US" dirty="0" err="1" smtClean="0"/>
              <a:t>clasts</a:t>
            </a:r>
            <a:r>
              <a:rPr lang="en-US" dirty="0" smtClean="0"/>
              <a:t> were derived from erosion of adjacent cliffs. (</a:t>
            </a:r>
            <a:r>
              <a:rPr lang="en-US" dirty="0" err="1" smtClean="0"/>
              <a:t>b</a:t>
            </a:r>
            <a:r>
              <a:rPr lang="en-US" dirty="0" smtClean="0"/>
              <a:t>) A sand beach on the western coast of Puerto Rico. Wave action has carried away finer sediment. (</a:t>
            </a:r>
            <a:r>
              <a:rPr lang="en-US" dirty="0" err="1" smtClean="0"/>
              <a:t>c</a:t>
            </a:r>
            <a:r>
              <a:rPr lang="en-US" dirty="0" smtClean="0"/>
              <a:t>) This profile shows the components of the beach environment. (</a:t>
            </a:r>
            <a:r>
              <a:rPr lang="en-US" dirty="0" err="1" smtClean="0"/>
              <a:t>d</a:t>
            </a:r>
            <a:r>
              <a:rPr lang="en-US" dirty="0" smtClean="0"/>
              <a:t>) </a:t>
            </a:r>
            <a:r>
              <a:rPr lang="en-US" dirty="0" err="1" smtClean="0"/>
              <a:t>Longshore</a:t>
            </a:r>
            <a:r>
              <a:rPr lang="en-US" dirty="0" smtClean="0"/>
              <a:t> drift can generate sand spits and </a:t>
            </a:r>
            <a:r>
              <a:rPr lang="en-US" dirty="0" err="1" smtClean="0"/>
              <a:t>baymouth</a:t>
            </a:r>
            <a:r>
              <a:rPr lang="en-US" dirty="0" smtClean="0"/>
              <a:t> bars. Sedimentation eventually fills in the region behind a </a:t>
            </a:r>
            <a:r>
              <a:rPr lang="en-US" dirty="0" err="1" smtClean="0"/>
              <a:t>baymouth</a:t>
            </a:r>
            <a:r>
              <a:rPr lang="en-US" dirty="0" smtClean="0"/>
              <a:t> bar. (</a:t>
            </a:r>
            <a:r>
              <a:rPr lang="en-US" dirty="0" err="1" smtClean="0"/>
              <a:t>e</a:t>
            </a:r>
            <a:r>
              <a:rPr lang="en-US" dirty="0" smtClean="0"/>
              <a:t>) A satellite image showing barrier islands off the coast of North Carolina. (</a:t>
            </a:r>
            <a:r>
              <a:rPr lang="en-US" dirty="0" err="1" smtClean="0"/>
              <a:t>f</a:t>
            </a:r>
            <a:r>
              <a:rPr lang="en-US" dirty="0" smtClean="0"/>
              <a:t>) At low tide, boats rest in the mud of a tidal flat on the coast of Brittany.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413929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a:t>
            </a:r>
            <a:r>
              <a:rPr lang="en-US" dirty="0" smtClean="0"/>
              <a:t>  The oceans of the world. The Pacific is the largest, covering almost half the planet. The Arctic region is an ocean covered by a thin coating of ice, whereas the Antarctic region is a continent.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178042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15.10a</a:t>
            </a:r>
            <a:r>
              <a:rPr lang="en-US" dirty="0" smtClean="0"/>
              <a:t>  Characteristics of beaches, barrier islands, and tidal flats.</a:t>
            </a:r>
          </a:p>
          <a:p>
            <a:r>
              <a:rPr lang="en-US" dirty="0" smtClean="0"/>
              <a:t>(a) A gravel beach along the Olympic Peninsula, Washington. The </a:t>
            </a:r>
            <a:r>
              <a:rPr lang="en-US" dirty="0" err="1" smtClean="0"/>
              <a:t>clasts</a:t>
            </a:r>
            <a:r>
              <a:rPr lang="en-US" dirty="0" smtClean="0"/>
              <a:t> were derived from erosion of adjacent cliffs.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288189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15.10b</a:t>
            </a:r>
            <a:r>
              <a:rPr lang="en-US" dirty="0" smtClean="0"/>
              <a:t>  Characteristics of beaches, barrier islands, and tidal flats.</a:t>
            </a:r>
          </a:p>
          <a:p>
            <a:r>
              <a:rPr lang="en-US" dirty="0" smtClean="0"/>
              <a:t>(</a:t>
            </a:r>
            <a:r>
              <a:rPr lang="en-US" dirty="0" err="1" smtClean="0"/>
              <a:t>b</a:t>
            </a:r>
            <a:r>
              <a:rPr lang="en-US" dirty="0" smtClean="0"/>
              <a:t>) A sand beach on the western coast of Puerto Rico. Wave action has carried away finer sediment.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612127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15.10c</a:t>
            </a:r>
            <a:r>
              <a:rPr lang="en-US" dirty="0" smtClean="0"/>
              <a:t>  Characteristics of beaches, barrier islands, and tidal flats.</a:t>
            </a:r>
          </a:p>
          <a:p>
            <a:r>
              <a:rPr lang="en-US" dirty="0" smtClean="0"/>
              <a:t>(</a:t>
            </a:r>
            <a:r>
              <a:rPr lang="en-US" dirty="0" err="1" smtClean="0"/>
              <a:t>c</a:t>
            </a:r>
            <a:r>
              <a:rPr lang="en-US" dirty="0" smtClean="0"/>
              <a:t>) This profile shows the components of the beach environment.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3241974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15.10d</a:t>
            </a:r>
            <a:r>
              <a:rPr lang="en-US" dirty="0" smtClean="0"/>
              <a:t>  Characteristics of beaches, barrier islands, and tidal flats.</a:t>
            </a:r>
          </a:p>
          <a:p>
            <a:r>
              <a:rPr lang="en-US" dirty="0" smtClean="0"/>
              <a:t>(</a:t>
            </a:r>
            <a:r>
              <a:rPr lang="en-US" dirty="0" err="1" smtClean="0"/>
              <a:t>d</a:t>
            </a:r>
            <a:r>
              <a:rPr lang="en-US" dirty="0" smtClean="0"/>
              <a:t>) </a:t>
            </a:r>
            <a:r>
              <a:rPr lang="en-US" dirty="0" err="1" smtClean="0"/>
              <a:t>Longshore</a:t>
            </a:r>
            <a:r>
              <a:rPr lang="en-US" dirty="0" smtClean="0"/>
              <a:t> drift can generate sand spits and </a:t>
            </a:r>
            <a:r>
              <a:rPr lang="en-US" dirty="0" err="1" smtClean="0"/>
              <a:t>baymouth</a:t>
            </a:r>
            <a:r>
              <a:rPr lang="en-US" dirty="0" smtClean="0"/>
              <a:t> bars. Sedimentation eventually fills in the region behind a </a:t>
            </a:r>
            <a:r>
              <a:rPr lang="en-US" dirty="0" err="1" smtClean="0"/>
              <a:t>baymouth</a:t>
            </a:r>
            <a:r>
              <a:rPr lang="en-US" dirty="0" smtClean="0"/>
              <a:t> bar.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655848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15.10e</a:t>
            </a:r>
            <a:r>
              <a:rPr lang="en-US" dirty="0" smtClean="0"/>
              <a:t>  Characteristics of beaches, barrier islands, and tidal flats.</a:t>
            </a:r>
          </a:p>
          <a:p>
            <a:r>
              <a:rPr lang="en-US" dirty="0" smtClean="0"/>
              <a:t>(</a:t>
            </a:r>
            <a:r>
              <a:rPr lang="en-US" dirty="0" err="1" smtClean="0"/>
              <a:t>e</a:t>
            </a:r>
            <a:r>
              <a:rPr lang="en-US" dirty="0" smtClean="0"/>
              <a:t>) A satellite image showing barrier islands off the coast of North Carolina.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388186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15.10f</a:t>
            </a:r>
            <a:r>
              <a:rPr lang="en-US" dirty="0" smtClean="0"/>
              <a:t>  Characteristics of beaches, barrier islands, and tidal flats.</a:t>
            </a:r>
          </a:p>
          <a:p>
            <a:r>
              <a:rPr lang="en-US" dirty="0" smtClean="0"/>
              <a:t>(</a:t>
            </a:r>
            <a:r>
              <a:rPr lang="en-US" dirty="0" err="1" smtClean="0"/>
              <a:t>f</a:t>
            </a:r>
            <a:r>
              <a:rPr lang="en-US" dirty="0" smtClean="0"/>
              <a:t>) At low tide, boats rest in the mud of a tidal flat on the coast of Brittany.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1747295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FJORDS OF NORWAY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10936078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15.11</a:t>
            </a:r>
            <a:r>
              <a:rPr lang="en-US" dirty="0" smtClean="0"/>
              <a:t>  Erosion landforms of rocky shorelines.</a:t>
            </a:r>
          </a:p>
          <a:p>
            <a:r>
              <a:rPr lang="en-US" dirty="0" smtClean="0"/>
              <a:t>(a) A wave-cut notch. (</a:t>
            </a:r>
            <a:r>
              <a:rPr lang="en-US" dirty="0" err="1" smtClean="0"/>
              <a:t>b</a:t>
            </a:r>
            <a:r>
              <a:rPr lang="en-US" dirty="0" smtClean="0"/>
              <a:t>) A wave-cut bench at the foot of the cliffs at </a:t>
            </a:r>
            <a:r>
              <a:rPr lang="en-US" dirty="0" err="1" smtClean="0"/>
              <a:t>Étretat</a:t>
            </a:r>
            <a:r>
              <a:rPr lang="en-US" dirty="0" smtClean="0"/>
              <a:t>, France. (</a:t>
            </a:r>
            <a:r>
              <a:rPr lang="en-US" dirty="0" err="1" smtClean="0"/>
              <a:t>c</a:t>
            </a:r>
            <a:r>
              <a:rPr lang="en-US" dirty="0" smtClean="0"/>
              <a:t>) Landforms of a rocky shore. Beaches collect in </a:t>
            </a:r>
            <a:r>
              <a:rPr lang="en-US" dirty="0" err="1" smtClean="0"/>
              <a:t>embayments</a:t>
            </a:r>
            <a:r>
              <a:rPr lang="en-US" dirty="0" smtClean="0"/>
              <a:t>, whereas erosion concentrates at headlands. (</a:t>
            </a:r>
            <a:r>
              <a:rPr lang="en-US" dirty="0" err="1" smtClean="0"/>
              <a:t>d</a:t>
            </a:r>
            <a:r>
              <a:rPr lang="en-US" dirty="0" smtClean="0"/>
              <a:t>) Coastal erosion along Australia’s southern coast produced a sea arch (left). Eventually, the bridge will collapse, and only sea stacks will remain (right). These sea stacks are among several that together are known locally as the Twelve Apostles.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328828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15.11a</a:t>
            </a:r>
            <a:r>
              <a:rPr lang="en-US" dirty="0" smtClean="0"/>
              <a:t>  Erosion landforms of rocky shorelines.</a:t>
            </a:r>
          </a:p>
          <a:p>
            <a:r>
              <a:rPr lang="en-US" dirty="0" smtClean="0"/>
              <a:t>(a) A wave-cut notch.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1598228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15.11b</a:t>
            </a:r>
            <a:r>
              <a:rPr lang="en-US" dirty="0" smtClean="0"/>
              <a:t>  Erosion landforms of rocky shorelines.</a:t>
            </a:r>
          </a:p>
          <a:p>
            <a:r>
              <a:rPr lang="en-US" dirty="0" smtClean="0"/>
              <a:t>(</a:t>
            </a:r>
            <a:r>
              <a:rPr lang="en-US" dirty="0" err="1" smtClean="0"/>
              <a:t>b</a:t>
            </a:r>
            <a:r>
              <a:rPr lang="en-US" dirty="0" smtClean="0"/>
              <a:t>) A wave-cut bench at the foot of the cliffs at </a:t>
            </a:r>
            <a:r>
              <a:rPr lang="en-US" dirty="0" err="1" smtClean="0"/>
              <a:t>Étretat</a:t>
            </a:r>
            <a:r>
              <a:rPr lang="en-US" dirty="0" smtClean="0"/>
              <a:t>, France.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84783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 </a:t>
            </a:r>
            <a:r>
              <a:rPr lang="en-US" dirty="0" smtClean="0"/>
              <a:t> Contrasts between continental lithosphere and oceanic lithosphere</a:t>
            </a:r>
          </a:p>
          <a:p>
            <a:r>
              <a:rPr lang="en-US" dirty="0" smtClean="0"/>
              <a:t>(a) A graph showing the percentage of Earth’s surface at different altitudes above or below sea level. (</a:t>
            </a:r>
            <a:r>
              <a:rPr lang="en-US" dirty="0" err="1" smtClean="0"/>
              <a:t>b</a:t>
            </a:r>
            <a:r>
              <a:rPr lang="en-US" dirty="0" smtClean="0"/>
              <a:t>) The crustal portion of the continental lithosphere differs markedly from that of oceanic lithosphere.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1465993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15.11c</a:t>
            </a:r>
            <a:r>
              <a:rPr lang="en-US" dirty="0" smtClean="0"/>
              <a:t>  Erosion landforms of rocky shorelines.</a:t>
            </a:r>
          </a:p>
          <a:p>
            <a:r>
              <a:rPr lang="en-US" dirty="0" smtClean="0"/>
              <a:t>(</a:t>
            </a:r>
            <a:r>
              <a:rPr lang="en-US" dirty="0" err="1" smtClean="0"/>
              <a:t>c</a:t>
            </a:r>
            <a:r>
              <a:rPr lang="en-US" dirty="0" smtClean="0"/>
              <a:t>) Landforms of a rocky shore. Beaches collect in </a:t>
            </a:r>
            <a:r>
              <a:rPr lang="en-US" dirty="0" err="1" smtClean="0"/>
              <a:t>embayments</a:t>
            </a:r>
            <a:r>
              <a:rPr lang="en-US" dirty="0" smtClean="0"/>
              <a:t>, whereas erosion concentrates at headlands.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871115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15.11d</a:t>
            </a:r>
            <a:r>
              <a:rPr lang="en-US" dirty="0" smtClean="0"/>
              <a:t>  Erosion landforms of rocky shorelines.</a:t>
            </a:r>
          </a:p>
          <a:p>
            <a:r>
              <a:rPr lang="en-US" dirty="0" smtClean="0"/>
              <a:t>(</a:t>
            </a:r>
            <a:r>
              <a:rPr lang="en-US" dirty="0" err="1" smtClean="0"/>
              <a:t>d</a:t>
            </a:r>
            <a:r>
              <a:rPr lang="en-US" dirty="0" smtClean="0"/>
              <a:t>) Coastal erosion along Australia’s southern coast produced a sea arch (left). Eventually, the bridge will collapse, and only sea stacks will remain (right). These sea stacks are among several that together are known locally as the Twelve Apostles.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3844958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15.12 </a:t>
            </a:r>
            <a:r>
              <a:rPr lang="en-US" dirty="0" smtClean="0"/>
              <a:t> The Chesapeake Bay estuary formed when the sea flooded river valleys. The region is sinking relative to other coast areas because it overlies a buried meteor crater.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2642360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15.13 </a:t>
            </a:r>
            <a:r>
              <a:rPr lang="en-US" dirty="0" smtClean="0"/>
              <a:t> Fjord landscapes form where relative sea-level rise drowns glacially carved valleys.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326396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15.13 </a:t>
            </a:r>
            <a:r>
              <a:rPr lang="en-US" dirty="0" smtClean="0"/>
              <a:t> Fjord landscapes form where relative sea-level rise drowns glacially carved valleys.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2026548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15.13 </a:t>
            </a:r>
            <a:r>
              <a:rPr lang="en-US" dirty="0" smtClean="0"/>
              <a:t> Fjord landscapes form where relative sea-level rise drowns glacially carved valleys.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996397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ORGANIC COAST, FLORIDA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373422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15.14</a:t>
            </a:r>
            <a:r>
              <a:rPr lang="en-US" dirty="0" smtClean="0"/>
              <a:t>  Examples of coastal wetlands.</a:t>
            </a:r>
          </a:p>
          <a:p>
            <a:r>
              <a:rPr lang="en-US" dirty="0" smtClean="0"/>
              <a:t>(a) A salt marsh along the coast of Cape Cod. (</a:t>
            </a:r>
            <a:r>
              <a:rPr lang="en-US" dirty="0" err="1" smtClean="0"/>
              <a:t>b</a:t>
            </a:r>
            <a:r>
              <a:rPr lang="en-US" dirty="0" smtClean="0"/>
              <a:t>) A mangrove growing along the shore of southern Florida.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79383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15.14a</a:t>
            </a:r>
            <a:r>
              <a:rPr lang="en-US" dirty="0" smtClean="0"/>
              <a:t>  Examples of coastal wetlands.</a:t>
            </a:r>
          </a:p>
          <a:p>
            <a:r>
              <a:rPr lang="en-US" dirty="0" smtClean="0"/>
              <a:t>(a) A salt marsh along the coast of Cape Cod.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3042579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15.14b</a:t>
            </a:r>
            <a:r>
              <a:rPr lang="en-US" dirty="0" smtClean="0"/>
              <a:t>  Examples of coastal wetlands.</a:t>
            </a:r>
          </a:p>
          <a:p>
            <a:r>
              <a:rPr lang="en-US" dirty="0" smtClean="0"/>
              <a:t>(</a:t>
            </a:r>
            <a:r>
              <a:rPr lang="en-US" dirty="0" err="1" smtClean="0"/>
              <a:t>b</a:t>
            </a:r>
            <a:r>
              <a:rPr lang="en-US" dirty="0" smtClean="0"/>
              <a:t>) A mangrove growing along the shore of southern Florida.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216516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15.2a </a:t>
            </a:r>
            <a:r>
              <a:rPr lang="en-US" dirty="0" smtClean="0"/>
              <a:t> Contrasts between continental lithosphere and oceanic lithosphere</a:t>
            </a:r>
          </a:p>
          <a:p>
            <a:r>
              <a:rPr lang="en-US" dirty="0" smtClean="0"/>
              <a:t>(a) A graph showing the percentage of Earth’s surface at different altitudes above or below sea level.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650924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15.15 </a:t>
            </a:r>
            <a:r>
              <a:rPr lang="en-US" dirty="0" smtClean="0"/>
              <a:t> The character and evolution of coral reefs.</a:t>
            </a:r>
          </a:p>
          <a:p>
            <a:r>
              <a:rPr lang="en-US" dirty="0" smtClean="0"/>
              <a:t>(a) The surface of this Hawaiian coral reef protects the shore from wave erosion. The underwater view emphasizes that a reef hosts a great variety of organisms. A close-up shows individual coral polyps. (</a:t>
            </a:r>
            <a:r>
              <a:rPr lang="en-US" dirty="0" err="1" smtClean="0"/>
              <a:t>b</a:t>
            </a:r>
            <a:r>
              <a:rPr lang="en-US" dirty="0" smtClean="0"/>
              <a:t>) The distribution of warm-water coral reefs on Earth today. (</a:t>
            </a:r>
            <a:r>
              <a:rPr lang="en-US" dirty="0" err="1" smtClean="0"/>
              <a:t>c</a:t>
            </a:r>
            <a:r>
              <a:rPr lang="en-US" dirty="0" smtClean="0"/>
              <a:t>) The progressive evolution of a reef surrounding an oceanic island.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3096645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15.15a </a:t>
            </a:r>
            <a:r>
              <a:rPr lang="en-US" dirty="0" smtClean="0"/>
              <a:t> The character and evolution of coral reefs.</a:t>
            </a:r>
          </a:p>
          <a:p>
            <a:r>
              <a:rPr lang="en-US" dirty="0" smtClean="0"/>
              <a:t>(a) The surface of this Hawaiian coral reef protects the shore from wave erosion. The underwater view emphasizes that a reef hosts a great variety of organisms. A close-up shows individual coral polyps.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2984660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15.15b </a:t>
            </a:r>
            <a:r>
              <a:rPr lang="en-US" dirty="0" smtClean="0"/>
              <a:t> The character and evolution of coral reefs.</a:t>
            </a:r>
          </a:p>
          <a:p>
            <a:r>
              <a:rPr lang="en-US" dirty="0" smtClean="0"/>
              <a:t>(</a:t>
            </a:r>
            <a:r>
              <a:rPr lang="en-US" dirty="0" err="1" smtClean="0"/>
              <a:t>b</a:t>
            </a:r>
            <a:r>
              <a:rPr lang="en-US" dirty="0" smtClean="0"/>
              <a:t>) The distribution of warm-water coral reefs on Earth today.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733492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15.15c </a:t>
            </a:r>
            <a:r>
              <a:rPr lang="en-US" dirty="0" smtClean="0"/>
              <a:t> The character and evolution of coral reefs.</a:t>
            </a:r>
          </a:p>
          <a:p>
            <a:r>
              <a:rPr lang="en-US" dirty="0" smtClean="0"/>
              <a:t>(</a:t>
            </a:r>
            <a:r>
              <a:rPr lang="en-US" dirty="0" err="1" smtClean="0"/>
              <a:t>c</a:t>
            </a:r>
            <a:r>
              <a:rPr lang="en-US" dirty="0" smtClean="0"/>
              <a:t>) The progressive evolution of a reef surrounding an oceanic island.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1598324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CORAL REEFS, PACIFIC</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2403198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15.16</a:t>
            </a:r>
            <a:r>
              <a:rPr lang="en-US" dirty="0" smtClean="0"/>
              <a:t>  Because of sea-level drop during the ice age, there was more dry land exposed along eastern North America.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3077638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15.17 </a:t>
            </a:r>
            <a:r>
              <a:rPr lang="en-US" dirty="0" smtClean="0"/>
              <a:t> Features of emergent coastlines (relative sea level is falling) and </a:t>
            </a:r>
            <a:r>
              <a:rPr lang="en-US" dirty="0" err="1" smtClean="0"/>
              <a:t>submergent</a:t>
            </a:r>
            <a:r>
              <a:rPr lang="en-US" dirty="0" smtClean="0"/>
              <a:t> coastlines (relative sea level is rising).</a:t>
            </a:r>
          </a:p>
          <a:p>
            <a:r>
              <a:rPr lang="en-US" dirty="0" smtClean="0"/>
              <a:t>(a) Emergent coasts: Wave erosion produces a wave-cut bench along an emergent coast. As the land rises, the bench becomes a terrace, and a new wave-cut bench forms. (</a:t>
            </a:r>
            <a:r>
              <a:rPr lang="en-US" dirty="0" err="1" smtClean="0"/>
              <a:t>b</a:t>
            </a:r>
            <a:r>
              <a:rPr lang="en-US" dirty="0" smtClean="0"/>
              <a:t>) </a:t>
            </a:r>
            <a:r>
              <a:rPr lang="en-US" dirty="0" err="1" smtClean="0"/>
              <a:t>Submergent</a:t>
            </a:r>
            <a:r>
              <a:rPr lang="en-US" dirty="0" smtClean="0"/>
              <a:t> coasts: A coast before sea level rises. Rivers drain valleys and deposit sediment on a coastal plain. As a </a:t>
            </a:r>
            <a:r>
              <a:rPr lang="en-US" dirty="0" err="1" smtClean="0"/>
              <a:t>submergent</a:t>
            </a:r>
            <a:r>
              <a:rPr lang="en-US" dirty="0" smtClean="0"/>
              <a:t> coast forms, sea level rises and floods the valleys, and waves erode the headlands.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3802194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15.17a </a:t>
            </a:r>
            <a:r>
              <a:rPr lang="en-US" dirty="0" smtClean="0"/>
              <a:t> Features of emergent coastlines (relative sea level is falling) and </a:t>
            </a:r>
            <a:r>
              <a:rPr lang="en-US" dirty="0" err="1" smtClean="0"/>
              <a:t>submergent</a:t>
            </a:r>
            <a:r>
              <a:rPr lang="en-US" dirty="0" smtClean="0"/>
              <a:t> coastlines (relative sea level is rising).</a:t>
            </a:r>
          </a:p>
          <a:p>
            <a:r>
              <a:rPr lang="en-US" dirty="0" smtClean="0"/>
              <a:t>(a) Emergent coasts: Wave erosion produces a wave-cut bench along an emergent coast. As the land rises, the bench becomes a terrace, and a new wave-cut bench forms.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685867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15.17b </a:t>
            </a:r>
            <a:r>
              <a:rPr lang="en-US" dirty="0" smtClean="0"/>
              <a:t> Features of emergent coastlines (relative sea level is falling) and </a:t>
            </a:r>
            <a:r>
              <a:rPr lang="en-US" dirty="0" err="1" smtClean="0"/>
              <a:t>submergent</a:t>
            </a:r>
            <a:r>
              <a:rPr lang="en-US" dirty="0" smtClean="0"/>
              <a:t> coastlines (relative sea level is rising).</a:t>
            </a:r>
          </a:p>
          <a:p>
            <a:r>
              <a:rPr lang="en-US" dirty="0" smtClean="0"/>
              <a:t>(</a:t>
            </a:r>
            <a:r>
              <a:rPr lang="en-US" dirty="0" err="1" smtClean="0"/>
              <a:t>b</a:t>
            </a:r>
            <a:r>
              <a:rPr lang="en-US" dirty="0" smtClean="0"/>
              <a:t>) </a:t>
            </a:r>
            <a:r>
              <a:rPr lang="en-US" dirty="0" err="1" smtClean="0"/>
              <a:t>Submergent</a:t>
            </a:r>
            <a:r>
              <a:rPr lang="en-US" dirty="0" smtClean="0"/>
              <a:t> coasts: A coast before sea level rises. Rivers drain valleys and deposit sediment on a coastal plain. As a </a:t>
            </a:r>
            <a:r>
              <a:rPr lang="en-US" dirty="0" err="1" smtClean="0"/>
              <a:t>submergent</a:t>
            </a:r>
            <a:r>
              <a:rPr lang="en-US" dirty="0" smtClean="0"/>
              <a:t> coast forms, sea level rises and floods the valleys, and waves erode the headlands.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2045255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15.18</a:t>
            </a:r>
            <a:r>
              <a:rPr lang="en-US" dirty="0" smtClean="0"/>
              <a:t>  Areas that may be submerged if sea level rises by about 1.0 to 1.5 </a:t>
            </a:r>
            <a:r>
              <a:rPr lang="en-US" dirty="0" err="1" smtClean="0"/>
              <a:t>m</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195089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15.2b </a:t>
            </a:r>
            <a:r>
              <a:rPr lang="en-US" dirty="0" smtClean="0"/>
              <a:t> Contrasts between continental lithosphere and oceanic lithosphere</a:t>
            </a:r>
          </a:p>
          <a:p>
            <a:r>
              <a:rPr lang="en-US" dirty="0" smtClean="0"/>
              <a:t>(</a:t>
            </a:r>
            <a:r>
              <a:rPr lang="en-US" dirty="0" err="1" smtClean="0"/>
              <a:t>b</a:t>
            </a:r>
            <a:r>
              <a:rPr lang="en-US" dirty="0" smtClean="0"/>
              <a:t>) The crustal portion of the continental lithosphere differs markedly from that of oceanic lithosphere.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806442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Oceans and Coasts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2164659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15.19 </a:t>
            </a:r>
            <a:r>
              <a:rPr lang="en-US" dirty="0" smtClean="0"/>
              <a:t> Examples of beach erosion.</a:t>
            </a:r>
          </a:p>
          <a:p>
            <a:r>
              <a:rPr lang="en-US" dirty="0" smtClean="0"/>
              <a:t>(a) When Hurricane Ike hit Galveston, Texas, in September 2008, many beachfront homes were washed away. (</a:t>
            </a:r>
            <a:r>
              <a:rPr lang="en-US" dirty="0" err="1" smtClean="0"/>
              <a:t>b</a:t>
            </a:r>
            <a:r>
              <a:rPr lang="en-US" dirty="0" smtClean="0"/>
              <a:t>) Wave erosion has completely removed the beach and has started to erode a beach cliff along the coast of Cape Cod.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1048622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15.19a </a:t>
            </a:r>
            <a:r>
              <a:rPr lang="en-US" dirty="0" smtClean="0"/>
              <a:t> Examples of beach erosion.</a:t>
            </a:r>
          </a:p>
          <a:p>
            <a:r>
              <a:rPr lang="en-US" dirty="0" smtClean="0"/>
              <a:t>(a) When Hurricane Ike hit Galveston, Texas, in September 2008, many beachfront homes were washed away.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5162837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15.19b </a:t>
            </a:r>
            <a:r>
              <a:rPr lang="en-US" dirty="0" smtClean="0"/>
              <a:t> Examples of beach erosion.</a:t>
            </a:r>
          </a:p>
          <a:p>
            <a:r>
              <a:rPr lang="en-US" dirty="0" smtClean="0"/>
              <a:t>(</a:t>
            </a:r>
            <a:r>
              <a:rPr lang="en-US" dirty="0" err="1" smtClean="0"/>
              <a:t>b</a:t>
            </a:r>
            <a:r>
              <a:rPr lang="en-US" dirty="0" smtClean="0"/>
              <a:t>) Wave erosion has completely removed the beach and has started to erode a beach cliff along the coast of Cape Cod.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41957467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CHICAGO LAKEFRONT PRESERVATION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3572006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15.20 </a:t>
            </a:r>
            <a:r>
              <a:rPr lang="en-US" dirty="0" smtClean="0"/>
              <a:t> Techniques used to preserve beaches.</a:t>
            </a:r>
          </a:p>
          <a:p>
            <a:r>
              <a:rPr lang="en-US" dirty="0" smtClean="0"/>
              <a:t>(a) The construction of groins may produce a </a:t>
            </a:r>
            <a:r>
              <a:rPr lang="en-US" dirty="0" err="1" smtClean="0"/>
              <a:t>sawtooth</a:t>
            </a:r>
            <a:r>
              <a:rPr lang="en-US" dirty="0" smtClean="0"/>
              <a:t> beach. (</a:t>
            </a:r>
            <a:r>
              <a:rPr lang="en-US" dirty="0" err="1" smtClean="0"/>
              <a:t>b</a:t>
            </a:r>
            <a:r>
              <a:rPr lang="en-US" dirty="0" smtClean="0"/>
              <a:t>) Jetties extend a river farther into the sea but may cause a sandbar to form at the end of the channel. (</a:t>
            </a:r>
            <a:r>
              <a:rPr lang="en-US" dirty="0" err="1" smtClean="0"/>
              <a:t>c</a:t>
            </a:r>
            <a:r>
              <a:rPr lang="en-US" dirty="0" smtClean="0"/>
              <a:t>) A beach may grow seaward behind a breakwater. (</a:t>
            </a:r>
            <a:r>
              <a:rPr lang="en-US" dirty="0" err="1" smtClean="0"/>
              <a:t>d</a:t>
            </a:r>
            <a:r>
              <a:rPr lang="en-US" dirty="0" smtClean="0"/>
              <a:t>) Riprap will slow erosion of a parking lot along a California beach.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1562171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15.20a </a:t>
            </a:r>
            <a:r>
              <a:rPr lang="en-US" dirty="0" smtClean="0"/>
              <a:t> Techniques used to preserve beaches.</a:t>
            </a:r>
          </a:p>
          <a:p>
            <a:r>
              <a:rPr lang="en-US" dirty="0" smtClean="0"/>
              <a:t>(a) The construction of groins may produce a </a:t>
            </a:r>
            <a:r>
              <a:rPr lang="en-US" dirty="0" err="1" smtClean="0"/>
              <a:t>sawtooth</a:t>
            </a:r>
            <a:r>
              <a:rPr lang="en-US" dirty="0" smtClean="0"/>
              <a:t> beach.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5014265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15.20b </a:t>
            </a:r>
            <a:r>
              <a:rPr lang="en-US" dirty="0" smtClean="0"/>
              <a:t> Techniques used to preserve beaches.</a:t>
            </a:r>
          </a:p>
          <a:p>
            <a:r>
              <a:rPr lang="en-US" dirty="0" smtClean="0"/>
              <a:t>(</a:t>
            </a:r>
            <a:r>
              <a:rPr lang="en-US" dirty="0" err="1" smtClean="0"/>
              <a:t>b</a:t>
            </a:r>
            <a:r>
              <a:rPr lang="en-US" dirty="0" smtClean="0"/>
              <a:t>) Jetties extend a river farther into the sea but may cause a sandbar to form at the end of the channel.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740908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15.20c </a:t>
            </a:r>
            <a:r>
              <a:rPr lang="en-US" dirty="0" smtClean="0"/>
              <a:t> Techniques used to preserve beaches.</a:t>
            </a:r>
          </a:p>
          <a:p>
            <a:r>
              <a:rPr lang="en-US" dirty="0" smtClean="0"/>
              <a:t>(</a:t>
            </a:r>
            <a:r>
              <a:rPr lang="en-US" dirty="0" err="1" smtClean="0"/>
              <a:t>c</a:t>
            </a:r>
            <a:r>
              <a:rPr lang="en-US" dirty="0" smtClean="0"/>
              <a:t>) A beach may grow seaward behind a breakwater.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2156973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15.20d </a:t>
            </a:r>
            <a:r>
              <a:rPr lang="en-US" dirty="0" smtClean="0"/>
              <a:t> Techniques used to preserve beaches.</a:t>
            </a:r>
          </a:p>
          <a:p>
            <a:r>
              <a:rPr lang="en-US" dirty="0" smtClean="0"/>
              <a:t>(</a:t>
            </a:r>
            <a:r>
              <a:rPr lang="en-US" dirty="0" err="1" smtClean="0"/>
              <a:t>d</a:t>
            </a:r>
            <a:r>
              <a:rPr lang="en-US" dirty="0" smtClean="0"/>
              <a:t>) Riprap will slow erosion of a parking lot along a California beach.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711711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15.3 </a:t>
            </a:r>
            <a:r>
              <a:rPr lang="en-US" dirty="0" smtClean="0"/>
              <a:t> Bathymetric features of the seafloor. The maps are produced by computer using measurements from satellites or submersibles.</a:t>
            </a:r>
          </a:p>
          <a:p>
            <a:r>
              <a:rPr lang="en-US" dirty="0" smtClean="0"/>
              <a:t>(a) Passive margins appear on both sides of the Atlantic and in the Gulf of Mexico. Active margins border the Caribbean Sea and the western coast of South America. (</a:t>
            </a:r>
            <a:r>
              <a:rPr lang="en-US" dirty="0" err="1" smtClean="0"/>
              <a:t>b</a:t>
            </a:r>
            <a:r>
              <a:rPr lang="en-US" dirty="0" smtClean="0"/>
              <a:t>) A submarine canyon along the coast of New Jersey. Turbidity currents in submarine canyons carry sediment to the abyssal plain.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36255941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15.21 </a:t>
            </a:r>
            <a:r>
              <a:rPr lang="en-US" dirty="0" smtClean="0"/>
              <a:t> The structure and distribution of hurricanes.</a:t>
            </a:r>
          </a:p>
          <a:p>
            <a:r>
              <a:rPr lang="en-US" dirty="0" smtClean="0"/>
              <a:t>(a) Hurricanes form only in certain regions of the ocean, where water temperatures are high. They generally follow regional tracks and occur during certain times of the year. (</a:t>
            </a:r>
            <a:r>
              <a:rPr lang="en-US" dirty="0" err="1" smtClean="0"/>
              <a:t>b</a:t>
            </a:r>
            <a:r>
              <a:rPr lang="en-US" dirty="0" smtClean="0"/>
              <a:t>) Hurricane Sandy approaches the east coast of the United States in 2012, as seen from space. (</a:t>
            </a:r>
            <a:r>
              <a:rPr lang="en-US" dirty="0" err="1" smtClean="0"/>
              <a:t>c</a:t>
            </a:r>
            <a:r>
              <a:rPr lang="en-US" dirty="0" smtClean="0"/>
              <a:t>) In this cutaway drawing, we can see the spirals of clouds, the eye, and the eye wall of a hurricane. Dry air descends in the eye.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29245219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15.21a </a:t>
            </a:r>
            <a:r>
              <a:rPr lang="en-US" dirty="0" smtClean="0"/>
              <a:t> The structure and distribution of hurricanes.</a:t>
            </a:r>
          </a:p>
          <a:p>
            <a:r>
              <a:rPr lang="en-US" dirty="0" smtClean="0"/>
              <a:t>(a) Hurricanes form only in certain regions of the ocean, where water temperatures are high. They generally follow regional tracks and occur during certain times of the year.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39170779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15.21b </a:t>
            </a:r>
            <a:r>
              <a:rPr lang="en-US" dirty="0" smtClean="0"/>
              <a:t> The structure and distribution of hurricanes.</a:t>
            </a:r>
          </a:p>
          <a:p>
            <a:r>
              <a:rPr lang="en-US" dirty="0" smtClean="0"/>
              <a:t>(</a:t>
            </a:r>
            <a:r>
              <a:rPr lang="en-US" dirty="0" err="1" smtClean="0"/>
              <a:t>b</a:t>
            </a:r>
            <a:r>
              <a:rPr lang="en-US" dirty="0" smtClean="0"/>
              <a:t>) Hurricane Sandy approaches the east coast of the United States in 2012, as seen from space.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22735360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15.21c </a:t>
            </a:r>
            <a:r>
              <a:rPr lang="en-US" dirty="0" smtClean="0"/>
              <a:t> The structure and distribution of hurricanes.</a:t>
            </a:r>
          </a:p>
          <a:p>
            <a:r>
              <a:rPr lang="en-US" dirty="0" smtClean="0"/>
              <a:t>(</a:t>
            </a:r>
            <a:r>
              <a:rPr lang="en-US" dirty="0" err="1" smtClean="0"/>
              <a:t>c</a:t>
            </a:r>
            <a:r>
              <a:rPr lang="en-US" dirty="0" smtClean="0"/>
              <a:t>) In this cutaway drawing, we can see the spirals of clouds, the eye, and the eye wall of a hurricane. Dry air descends in the eye.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1387137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Bx15.2a </a:t>
            </a:r>
            <a:r>
              <a:rPr lang="en-US" dirty="0" smtClean="0"/>
              <a:t> Hurricane Katrina and the disaster it caused.</a:t>
            </a:r>
          </a:p>
          <a:p>
            <a:r>
              <a:rPr lang="en-US" dirty="0" smtClean="0"/>
              <a:t>(a) A satellite photo of Hurricane Katrina over the hot water of the Gulf of Mexico. The arrow shows the path of the hurricane.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19030655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Bx15.2b</a:t>
            </a:r>
            <a:r>
              <a:rPr lang="en-US" dirty="0" smtClean="0"/>
              <a:t>  Hurricane Katrina and the disaster it caused.</a:t>
            </a:r>
          </a:p>
          <a:p>
            <a:r>
              <a:rPr lang="en-US" dirty="0" smtClean="0"/>
              <a:t>(</a:t>
            </a:r>
            <a:r>
              <a:rPr lang="en-US" dirty="0" err="1" smtClean="0"/>
              <a:t>b</a:t>
            </a:r>
            <a:r>
              <a:rPr lang="en-US" dirty="0" smtClean="0"/>
              <a:t>) A wind-swath map of Hurricane Katrina. Red areas represent hurricane winds; orange areas represent tropical-storm winds.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3933694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Bx15.2c</a:t>
            </a:r>
            <a:r>
              <a:rPr lang="en-US" dirty="0" smtClean="0"/>
              <a:t>  Hurricane Katrina and the disaster it caused.</a:t>
            </a:r>
          </a:p>
          <a:p>
            <a:r>
              <a:rPr lang="en-US" dirty="0" smtClean="0"/>
              <a:t>(</a:t>
            </a:r>
            <a:r>
              <a:rPr lang="en-US" dirty="0" err="1" smtClean="0"/>
              <a:t>c</a:t>
            </a:r>
            <a:r>
              <a:rPr lang="en-US" dirty="0" smtClean="0"/>
              <a:t>) The track of the storm lay just east of New Orleans.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8339891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Bx15.2d</a:t>
            </a:r>
            <a:r>
              <a:rPr lang="en-US" dirty="0" smtClean="0"/>
              <a:t>  Hurricane Katrina and the disaster it caused.</a:t>
            </a:r>
          </a:p>
          <a:p>
            <a:r>
              <a:rPr lang="en-US" dirty="0" smtClean="0"/>
              <a:t>(</a:t>
            </a:r>
            <a:r>
              <a:rPr lang="en-US" dirty="0" err="1" smtClean="0"/>
              <a:t>d</a:t>
            </a:r>
            <a:r>
              <a:rPr lang="en-US" dirty="0" smtClean="0"/>
              <a:t>) Surge from the storm destroyed homes along the Alabama coast.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31614912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Bx15.2e</a:t>
            </a:r>
            <a:r>
              <a:rPr lang="en-US" dirty="0" smtClean="0"/>
              <a:t>  Hurricane Katrina and the disaster it caused.</a:t>
            </a:r>
          </a:p>
          <a:p>
            <a:r>
              <a:rPr lang="en-US" dirty="0" smtClean="0"/>
              <a:t>(</a:t>
            </a:r>
            <a:r>
              <a:rPr lang="en-US" dirty="0" err="1" smtClean="0"/>
              <a:t>e</a:t>
            </a:r>
            <a:r>
              <a:rPr lang="en-US" dirty="0" smtClean="0"/>
              <a:t>) Officials survey the storm damage.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3206412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Bx15.2f</a:t>
            </a:r>
            <a:r>
              <a:rPr lang="en-US" dirty="0" smtClean="0"/>
              <a:t>  Hurricane Katrina and the disaster it caused.</a:t>
            </a:r>
          </a:p>
          <a:p>
            <a:r>
              <a:rPr lang="en-US" dirty="0" smtClean="0"/>
              <a:t>(</a:t>
            </a:r>
            <a:r>
              <a:rPr lang="en-US" dirty="0" err="1" smtClean="0"/>
              <a:t>f</a:t>
            </a:r>
            <a:r>
              <a:rPr lang="en-US" dirty="0" smtClean="0"/>
              <a:t>) Much of New Orleans lies below sea level, between the Mississippi River and Lake Pontchartrain. Natural levees form high areas bordering the river. Low areas filled with water, up to the level of the lake, when artificial levees along the canals failed. The inset shows a cross section from the river to the lake.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3351996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15.3a </a:t>
            </a:r>
            <a:r>
              <a:rPr lang="en-US" dirty="0" smtClean="0"/>
              <a:t> Bathymetric features of the seafloor. The maps are produced by computer using measurements from satellites or submersibles.</a:t>
            </a:r>
          </a:p>
          <a:p>
            <a:r>
              <a:rPr lang="en-US" dirty="0" smtClean="0"/>
              <a:t>(a) Passive margins appear on both sides of the Atlantic and in the Gulf of Mexico. Active margins border the Caribbean Sea and the western coast of South America.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1108457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Bx15.2g</a:t>
            </a:r>
            <a:r>
              <a:rPr lang="en-US" dirty="0" smtClean="0"/>
              <a:t>  Hurricane Katrina and the disaster it caused.</a:t>
            </a:r>
          </a:p>
          <a:p>
            <a:r>
              <a:rPr lang="en-US" dirty="0" smtClean="0"/>
              <a:t>(</a:t>
            </a:r>
            <a:r>
              <a:rPr lang="en-US" dirty="0" err="1" smtClean="0"/>
              <a:t>g</a:t>
            </a:r>
            <a:r>
              <a:rPr lang="en-US" dirty="0" smtClean="0"/>
              <a:t>) Water flowing across the levees bordering the 17th Street Canal after the hurricane had passed.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482659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Bx15.2h</a:t>
            </a:r>
            <a:r>
              <a:rPr lang="en-US" dirty="0" smtClean="0"/>
              <a:t>  Hurricane Katrina and the disaster it caused.</a:t>
            </a:r>
          </a:p>
          <a:p>
            <a:r>
              <a:rPr lang="en-US" dirty="0" smtClean="0"/>
              <a:t>(</a:t>
            </a:r>
            <a:r>
              <a:rPr lang="en-US" dirty="0" err="1" smtClean="0"/>
              <a:t>h</a:t>
            </a:r>
            <a:r>
              <a:rPr lang="en-US" dirty="0" smtClean="0"/>
              <a:t>) Damage due to flooding in a New Orleans home.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339100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15.3b </a:t>
            </a:r>
            <a:r>
              <a:rPr lang="en-US" dirty="0" smtClean="0"/>
              <a:t> Bathymetric features of the seafloor. The maps are produced (</a:t>
            </a:r>
            <a:r>
              <a:rPr lang="en-US" dirty="0" err="1" smtClean="0"/>
              <a:t>b</a:t>
            </a:r>
            <a:r>
              <a:rPr lang="en-US" dirty="0" smtClean="0"/>
              <a:t>) A submarine canyon along the coast of New Jersey. Turbidity currents in submarine canyons carry sediment to the abyssal plain.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85834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15</a:t>
            </a:r>
          </a:p>
          <a:p>
            <a:pPr algn="ctr"/>
            <a:r>
              <a:rPr lang="en-US" sz="2800" dirty="0" smtClean="0">
                <a:solidFill>
                  <a:schemeClr val="tx2"/>
                </a:solidFill>
                <a:latin typeface="Verdana" charset="0"/>
              </a:rPr>
              <a:t>Restless Realm:</a:t>
            </a:r>
          </a:p>
          <a:p>
            <a:pPr algn="ctr"/>
            <a:r>
              <a:rPr lang="en-US" sz="2800" dirty="0" smtClean="0">
                <a:solidFill>
                  <a:schemeClr val="tx2"/>
                </a:solidFill>
                <a:latin typeface="Verdana" charset="0"/>
              </a:rPr>
              <a:t>Oceans and Coasts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representing two possible ways of deflection of some flying object from its trajectory. Part a, as well as part b, is the model of northern half of the Earth. Each half shown rotates counterclockwise. The paths of the rotating points belonging to the same meridian are different. The closer the point to the equator, the greater distance it passes through time. Part a illustrating the idea that if some object is shot from the North Pole towards the equator along some meridian it will deflect from the meridian in the direction opposite to the rotation of the Earth. Moreover part b shows the idea that if the object is shot from the equator to the North Pole along some meridian, it will deflect from the meridian in the direction of the Earth’s rotation. "/>
          <p:cNvPicPr>
            <a:picLocks noChangeAspect="1"/>
          </p:cNvPicPr>
          <p:nvPr/>
        </p:nvPicPr>
        <p:blipFill>
          <a:blip r:embed="rId3"/>
          <a:stretch>
            <a:fillRect/>
          </a:stretch>
        </p:blipFill>
        <p:spPr>
          <a:xfrm>
            <a:off x="304800" y="949451"/>
            <a:ext cx="8534400" cy="457809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rld map showing red and blue arrows referring to the major warm and cold ocean surface currents respectively. Major ocean currents of the world include North and South Equatorial Currents, North Atlantic Current, Equatorial Counter Current, Gulf Stream, Japan (Kuroshio) Current, East Australian current, West Wind Drift, and et cetera. The inset shows swirling eddies of the Gulf Stream, in which water circulates in small loops of different colors from red to blue, carrying warm water to the northeast."/>
          <p:cNvPicPr>
            <a:picLocks noChangeAspect="1"/>
          </p:cNvPicPr>
          <p:nvPr/>
        </p:nvPicPr>
        <p:blipFill>
          <a:blip r:embed="rId3"/>
          <a:stretch>
            <a:fillRect/>
          </a:stretch>
        </p:blipFill>
        <p:spPr>
          <a:xfrm>
            <a:off x="810767" y="318516"/>
            <a:ext cx="7522464"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maps of different ocean regions illustrating interactions between currents and coastlines. The interaction create chains of eddies shown on the maps as white loops."/>
          <p:cNvPicPr>
            <a:picLocks noChangeAspect="1"/>
          </p:cNvPicPr>
          <p:nvPr/>
        </p:nvPicPr>
        <p:blipFill>
          <a:blip r:embed="rId3"/>
          <a:stretch>
            <a:fillRect/>
          </a:stretch>
        </p:blipFill>
        <p:spPr>
          <a:xfrm>
            <a:off x="304800" y="2083308"/>
            <a:ext cx="8534400" cy="231038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rmohaline circulation. Wind-driven surface currents such as the Gulf Stream travel pole-wards from the equatorial Atlantic Ocean, cooling en-route, and eventually sinking at high latitudes forming North Atlantic Deep Water. Then this dense water flows into the ocean basins while the bulk of it uploads in the Southern Ocean. A molecule of water may take hundreds to thousands of years to complete a cycle. Part b shows a cross section of the Atlantic Ocean divided vertically into distinct water masses. The closer the water mass is to the surface, the warmer it is. The Antarctic extreme water is the deepest water mass flowing from the southern hemisphere into the North Atlantic, about five thousand meters below sea level. The North Atlantic deep and extreme waters flow to the Southern Ocean, about three thousand meters below sea level and form the Antarctic circumpolar water after crossing the equator. On the depth of one thousand meters, the warmer and the colder water masses, the North Atlantic intermediate water and the Antarctic intermediate water, moving in opposite directions, collides. The Sub-Antarctic water, the North and South Atlantic central water constitute the surface water."/>
          <p:cNvPicPr>
            <a:picLocks noChangeAspect="1"/>
          </p:cNvPicPr>
          <p:nvPr/>
        </p:nvPicPr>
        <p:blipFill>
          <a:blip r:embed="rId3"/>
          <a:stretch>
            <a:fillRect/>
          </a:stretch>
        </p:blipFill>
        <p:spPr>
          <a:xfrm>
            <a:off x="304800" y="1815083"/>
            <a:ext cx="8534400" cy="284683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nd-driven surface currents such as the Gulf Stream travel pole-wards from the equatorial Atlantic Ocean, cooling en-route, and eventually sinking at high latitudes, forming North Atlantic Deep Water. Then this dense water flows into the ocean basins while the bulk of it uploads in the Southern Ocean. A molecule of water may take hundreds to thousands of years to complete a cycle."/>
          <p:cNvPicPr>
            <a:picLocks noChangeAspect="1"/>
          </p:cNvPicPr>
          <p:nvPr/>
        </p:nvPicPr>
        <p:blipFill>
          <a:blip r:embed="rId3"/>
          <a:stretch>
            <a:fillRect/>
          </a:stretch>
        </p:blipFill>
        <p:spPr>
          <a:xfrm>
            <a:off x="304800" y="458723"/>
            <a:ext cx="8534400" cy="55595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section shows the Atlantic Ocean divided vertically into distinct water masses. The closer the water mass to the surface, the warmer it is. The Antarctic extreme water is the deepest water mass flowing from the southern hemisphere into the North Atlantic about five thousand meters below sea level. The North Atlantic deep and bottom water flows to the Southern Ocean about three thousand meters below sea level, and form the Antarctic circumpolar water after crossing the equator. On the depth of one thousand meters, the warmer and the colder water masses, the North Atlantic intermediate water and the Antarctic intermediate water, moving in opposite directions, collide. The Sub-Antarctic water, the North and South Atlantic central water constitute the surface waters."/>
          <p:cNvPicPr>
            <a:picLocks noChangeAspect="1"/>
          </p:cNvPicPr>
          <p:nvPr/>
        </p:nvPicPr>
        <p:blipFill>
          <a:blip r:embed="rId3"/>
          <a:stretch>
            <a:fillRect/>
          </a:stretch>
        </p:blipFill>
        <p:spPr>
          <a:xfrm>
            <a:off x="304800" y="931164"/>
            <a:ext cx="8534400" cy="461467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shows a top view of the Earth and the Moon. The tide-generating force results in two tidal bulges in the oceans on opposite sides of our planet. The larger one occurs on the side of the Earth closer to the Moon. Part b shows the photo of a French harbor with many boats. The location experiences a low tide exposing a stained, seaweed-encrusted rock shore. The level of high tide is several meters above the level of low tide. A tidal reach is a vertical distance between these levels. Part c shows the photo of a low tide at Mont Saint-Michel, exposing vast muddy tidal flats around this rocky island."/>
          <p:cNvPicPr>
            <a:picLocks noChangeAspect="1"/>
          </p:cNvPicPr>
          <p:nvPr/>
        </p:nvPicPr>
        <p:blipFill>
          <a:blip r:embed="rId3"/>
          <a:stretch>
            <a:fillRect/>
          </a:stretch>
        </p:blipFill>
        <p:spPr>
          <a:xfrm>
            <a:off x="304800" y="464820"/>
            <a:ext cx="8534400" cy="554736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ide-generating force results in two tidal bulges in the oceans on opposite sides of our planet. The larger one occurs on the side of the Earth closer to the Moon."/>
          <p:cNvPicPr>
            <a:picLocks noChangeAspect="1"/>
          </p:cNvPicPr>
          <p:nvPr/>
        </p:nvPicPr>
        <p:blipFill>
          <a:blip r:embed="rId3"/>
          <a:stretch>
            <a:fillRect/>
          </a:stretch>
        </p:blipFill>
        <p:spPr>
          <a:xfrm>
            <a:off x="304800" y="1050035"/>
            <a:ext cx="8534400" cy="437692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French harbor with many boats. The location experiences a low tide exposing a stained, seaweed-encrusted rock shore. The level of high tide is several meters above the level of low tide. A tidal reach is the vertical distance between these levels."/>
          <p:cNvPicPr>
            <a:picLocks noChangeAspect="1"/>
          </p:cNvPicPr>
          <p:nvPr/>
        </p:nvPicPr>
        <p:blipFill>
          <a:blip r:embed="rId3"/>
          <a:stretch>
            <a:fillRect/>
          </a:stretch>
        </p:blipFill>
        <p:spPr>
          <a:xfrm>
            <a:off x="362711" y="318516"/>
            <a:ext cx="8418576"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low tide at Mont Saint-Michel, exposing vast muddy tidal flats around this rocky island."/>
          <p:cNvPicPr>
            <a:picLocks noChangeAspect="1"/>
          </p:cNvPicPr>
          <p:nvPr/>
        </p:nvPicPr>
        <p:blipFill>
          <a:blip r:embed="rId3"/>
          <a:stretch>
            <a:fillRect/>
          </a:stretch>
        </p:blipFill>
        <p:spPr>
          <a:xfrm>
            <a:off x="332232" y="318516"/>
            <a:ext cx="8479536" cy="58399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icturesque rocky seashore. There is surf on the sea attacking the rocks. Some vegetation looking like moss grows on the rocks."/>
          <p:cNvPicPr>
            <a:picLocks noChangeAspect="1"/>
          </p:cNvPicPr>
          <p:nvPr/>
        </p:nvPicPr>
        <p:blipFill>
          <a:blip r:embed="rId3"/>
          <a:stretch>
            <a:fillRect/>
          </a:stretch>
        </p:blipFill>
        <p:spPr>
          <a:xfrm>
            <a:off x="347471" y="318516"/>
            <a:ext cx="8449056"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e structure of deep-ocean waves. The low part of the wave is its trough, and the high part is its crest. The distance between adjacent crests, or adjacent troughs, is the wavelength, and the elevation difference between the trough and crest is the wave height. The wave height is twice the amplitude. Within a passing wave, water follows a circular path. The diameter of the circle is the largest for molecules at the surface, where it equals the wave height. With increasing depth, though, the diameter of the circle decreases until, at a depth equal to about half the wavelength, there is no wave movement at all. This is wave base beneath which water molecules are not affected by the wave. Part b shows a wave approaching a shoreline through a diagram and a photo. The diagram illustrates that closer to the shore water gets shallower, friction between the wave and the sea floor slows the deeper part of the wave, and the motion in the wave becomes more elliptical. Eventually, water at the top of the wave curves over the base and the wave becomes a breaker. Breakers crash onto the shore in the surf zone. The photo shows breakers along a California beach and a person surfing beyond them."/>
          <p:cNvPicPr>
            <a:picLocks noChangeAspect="1"/>
          </p:cNvPicPr>
          <p:nvPr/>
        </p:nvPicPr>
        <p:blipFill>
          <a:blip r:embed="rId3"/>
          <a:stretch>
            <a:fillRect/>
          </a:stretch>
        </p:blipFill>
        <p:spPr>
          <a:xfrm>
            <a:off x="960120" y="318516"/>
            <a:ext cx="7223760" cy="58399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low part of the wave is its trough, and the high part is its crest. The distance between adjacent crests, or adjacent troughs, is the wavelength, and the elevation difference between the trough and crest is the wave height. The wave height is twice the amplitude. Within a passing wave, water follows a circular path. The diameter of the circle is the largest for molecules at the surface, where it equals the wave height. With increasing depth, though, the diameter of the circle decreases until, at a depth equal to about half the wavelength, there is no wave movement at all. This is wave base beneath which water molecules are not affected by the wave."/>
          <p:cNvPicPr>
            <a:picLocks noChangeAspect="1"/>
          </p:cNvPicPr>
          <p:nvPr/>
        </p:nvPicPr>
        <p:blipFill>
          <a:blip r:embed="rId3"/>
          <a:stretch>
            <a:fillRect/>
          </a:stretch>
        </p:blipFill>
        <p:spPr>
          <a:xfrm>
            <a:off x="1840992" y="318516"/>
            <a:ext cx="5462016"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r to the shore water gets shallower, friction between the wave and the sea floor slows the deeper part of the wave, and the motion in the wave becomes more elliptical. Eventually, water at the top of the wave curves over the base and the wave becomes a breaker. Breakers crash onto the shore in the surf zone."/>
          <p:cNvPicPr>
            <a:picLocks noChangeAspect="1"/>
          </p:cNvPicPr>
          <p:nvPr/>
        </p:nvPicPr>
        <p:blipFill>
          <a:blip r:embed="rId3"/>
          <a:stretch>
            <a:fillRect/>
          </a:stretch>
        </p:blipFill>
        <p:spPr>
          <a:xfrm>
            <a:off x="304800" y="1609344"/>
            <a:ext cx="8534400" cy="363931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breakers along a California beach and a person surfing beyond them."/>
          <p:cNvPicPr>
            <a:picLocks noChangeAspect="1"/>
          </p:cNvPicPr>
          <p:nvPr/>
        </p:nvPicPr>
        <p:blipFill>
          <a:blip r:embed="rId3"/>
          <a:stretch>
            <a:fillRect/>
          </a:stretch>
        </p:blipFill>
        <p:spPr>
          <a:xfrm>
            <a:off x="658367" y="318516"/>
            <a:ext cx="7827264"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a shows a diagram and a photo of wave refraction. The diagram of part a illustrates that the crest of the wave approaching the shore initially makes an angle of forty-five degrees with the shoreline. The end of the wave closer to the shore touches bottom first and slows down because of friction, whereas the end farther offshore continues to move at its original velocity, swinging the whole wave around so that it becomes more parallel with the shoreline. Right at the shore, wave crests generally make less than a five-degree angle with the shoreline. Oblique wave attack creates a longshore current that moves sand as longshore drift. Longshore drift moves sand along the shoreline in a sawtooth path because the swash of a wave moves perpendicular to the wave crest, so an oblique wave carries sediment diagonally up the beach, but the backwash must flow straight. The photo of part a illustrates bending of the wave path along rugged coastline. Wave refraction occurs where coastlines are not straight. The diagram of part b illustrates that waves reach shallow water sooner in front of rocky cliffs protruding into the sea, called headlands, concentrating energy on them and bending around them. There is dissipation of wave energy in a low area of coastal land, located beyond headlands and called embayments. The photo of part b illustrates waves crashing on a rocky headland in Hawaii."/>
          <p:cNvPicPr>
            <a:picLocks noChangeAspect="1"/>
          </p:cNvPicPr>
          <p:nvPr/>
        </p:nvPicPr>
        <p:blipFill>
          <a:blip r:embed="rId3"/>
          <a:stretch>
            <a:fillRect/>
          </a:stretch>
        </p:blipFill>
        <p:spPr>
          <a:xfrm>
            <a:off x="734567" y="318516"/>
            <a:ext cx="7674864"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rest of the wave approaching the shore initially makes an angle of forty-five degrees with the shoreline. The end of the wave closer to the shore touches bottom first and slows down because of friction, whereas the end farther offshore continues to move at its original velocity, swinging the whole wave around so that it becomes more parallel with the shoreline. Right at the shore, wave crests generally make less than a five-degree angle with the shoreline. Oblique wave attack creates a longshore current that moves sand as longshore drift. Longshore drift moves sand along the shoreline in a sawtooth path because the swash of a wave moves perpendicular to the wave crest, so an oblique wave carries sediment diagonally up the beach, but the backwash must flow straight."/>
          <p:cNvPicPr>
            <a:picLocks noChangeAspect="1"/>
          </p:cNvPicPr>
          <p:nvPr/>
        </p:nvPicPr>
        <p:blipFill>
          <a:blip r:embed="rId3"/>
          <a:stretch>
            <a:fillRect/>
          </a:stretch>
        </p:blipFill>
        <p:spPr>
          <a:xfrm>
            <a:off x="304800" y="778764"/>
            <a:ext cx="8534400" cy="491947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bending of the wave path along rugged coastline. Wave refraction occurs where coastlines are not straight."/>
          <p:cNvPicPr>
            <a:picLocks noChangeAspect="1"/>
          </p:cNvPicPr>
          <p:nvPr/>
        </p:nvPicPr>
        <p:blipFill>
          <a:blip r:embed="rId3"/>
          <a:stretch>
            <a:fillRect/>
          </a:stretch>
        </p:blipFill>
        <p:spPr>
          <a:xfrm>
            <a:off x="451103" y="318516"/>
            <a:ext cx="8241792"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photo of part b illustrates waves crashing on a rocky headland in Hawaii."/>
          <p:cNvPicPr>
            <a:picLocks noChangeAspect="1"/>
          </p:cNvPicPr>
          <p:nvPr/>
        </p:nvPicPr>
        <p:blipFill>
          <a:blip r:embed="rId3"/>
          <a:stretch>
            <a:fillRect/>
          </a:stretch>
        </p:blipFill>
        <p:spPr>
          <a:xfrm>
            <a:off x="484632" y="304800"/>
            <a:ext cx="8174736"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es reach shallow water sooner in front of rocky cliffs protruding into the sea, called headlands, concentrating energy on them and bending around them. There is dissipation of wave energy in a low area of coastal land, located beyond headlands and called embayments."/>
          <p:cNvPicPr>
            <a:picLocks noChangeAspect="1"/>
          </p:cNvPicPr>
          <p:nvPr/>
        </p:nvPicPr>
        <p:blipFill>
          <a:blip r:embed="rId3"/>
          <a:stretch>
            <a:fillRect/>
          </a:stretch>
        </p:blipFill>
        <p:spPr>
          <a:xfrm>
            <a:off x="304800" y="1016507"/>
            <a:ext cx="8534400" cy="444398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ix parts. The first part is the photo of a beautiful gravel beach washed by small waves of the sea. One can observe the line separating wet and dry pebbles. Also there are few clasts of different sizes and shapes. Some vegetation grows on the biggest one. The second part is the photo of the waves washing the coast of some land. This coast is a sand beach. The sky is blue. The third part represents the main features of a beach and a wave. The line separating the wave’s extremity and the ocean is called wave base. Wave movement is towards the seashore. The movement of the water particles in the bumps of the wave is circular. At some point the wave touches the bottom of the sea. Shoaling zone starts there and extends to the nearest shore zone, separating the shoaling zone from the surf zone. The surf zone is the area, where the bumps of the wave bends such that the circular wave motion will soon take along some air with it. The first wave of such characteristic is called breaker. Surf takes place after the breaker. Beach face separates the surf from the beach. The wave base extends from the bottom of the wave in the sea to the imaginary bottom of the wave on the beach. This curved line ends at the point where the foreshore (intertidal) zone ends. Mentioned zone includes the surf and a little part of the beach, which precedes the backshore zone, where the berm is. Sand below the wave base is inactive sand, because it is not involved into wave’s circular motion, and sand called active sand above the wave base is involved into the wave’s circular motion. There are two more points related to the wave. Low tide is the point of the bottom of the surf, where it meets the bottom of the sea, and high tide is the point, where the surf meets the beach face. After the beach there are a beach cliff, a dune, a marsh, a lagoon with sand and mud on the lowest of different parts of it, and mainland. The bedrock layer lies under the sand layers all over the place. The fourth part is a diagram illustrating the consequences of the motion of the beach. The beach drifts along the continent’s outline, but not precisely. There are a bay or a lagoon and an estuary. The longshore current drags some parts of the beach such that they separate some parts of the sea adjacent to the shore from the outer ocean. Baymouth spits may block some part of an estuary or a bay. The baymouth spit is the prolongation of the beach. If some part of the beach separates from the baymouth spit, it forms a barrier island. Different colors correspond to sand, mud, and wetland. One may observe that mud and wetland is adjacent to rivers and sand; mud is adjacent to the seashore. The fifth part is the satellite image depicting how barrier islands separate the lagoon from the outer sea. One can observe a part of the mainland. The length of the barrier islands is more than 200 kilometers. The last part is the photo of boats resting on mud. The tide is low, so the sea leaves the boats on the shore. One can observe the tidal flat, which is the area covered by the sea during the tide."/>
          <p:cNvPicPr>
            <a:picLocks noChangeAspect="1"/>
          </p:cNvPicPr>
          <p:nvPr/>
        </p:nvPicPr>
        <p:blipFill>
          <a:blip r:embed="rId3"/>
          <a:stretch>
            <a:fillRect/>
          </a:stretch>
        </p:blipFill>
        <p:spPr>
          <a:xfrm>
            <a:off x="1862327" y="318516"/>
            <a:ext cx="5419344"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rld map showing seven oceans and major seas. The ocean covers most of the earth's surface. The Pacific covers almost half the planet. The Arctic region is an ocean covered by a thin coating of ice. The Antarctic region is a continent covered by an ice cap."/>
          <p:cNvPicPr>
            <a:picLocks noChangeAspect="1"/>
          </p:cNvPicPr>
          <p:nvPr/>
        </p:nvPicPr>
        <p:blipFill>
          <a:blip r:embed="rId3"/>
          <a:stretch>
            <a:fillRect/>
          </a:stretch>
        </p:blipFill>
        <p:spPr>
          <a:xfrm>
            <a:off x="304800" y="690372"/>
            <a:ext cx="8534400" cy="509625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beautiful gravel beach washed by small waves of the sea. One can observe the line separating wet and dry pebbles. Also there are few clasts of different sizes and shapes. Some vegetation grows on the biggest one."/>
          <p:cNvPicPr>
            <a:picLocks noChangeAspect="1"/>
          </p:cNvPicPr>
          <p:nvPr/>
        </p:nvPicPr>
        <p:blipFill>
          <a:blip r:embed="rId3"/>
          <a:stretch>
            <a:fillRect/>
          </a:stretch>
        </p:blipFill>
        <p:spPr>
          <a:xfrm>
            <a:off x="304800" y="1092707"/>
            <a:ext cx="8534400" cy="429158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ves wash the coast of some land. This coast is a sand beach. The sky is blue."/>
          <p:cNvPicPr>
            <a:picLocks noChangeAspect="1"/>
          </p:cNvPicPr>
          <p:nvPr/>
        </p:nvPicPr>
        <p:blipFill>
          <a:blip r:embed="rId3"/>
          <a:stretch>
            <a:fillRect/>
          </a:stretch>
        </p:blipFill>
        <p:spPr>
          <a:xfrm>
            <a:off x="304800" y="839723"/>
            <a:ext cx="8534400" cy="479755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represents the main features of a beach, and a wave. The line separating the wave’s extremity and the ocean is called wave base. Wave movement is towards the seashore. The movement of the water particles in the bumps of the wave is circular. At some point the wave touches the bottom of the sea. Shoaling zone starts there and extends to the nearest shore zone, separating the shoaling zone from the surf zone. The surf zone is the area, where the bumps of the wave bends such that the circular wave motion will soon take along some air with it. The first wave of such characteristic is called breaker. Surf takes place after the breaker. Beach face separates the surf from the beach. The wave base extends from the bottom of the wave in the sea to the imaginary bottom of the wave on the beach. This curved line ends at the point where the foreshore (intertidal) zone ends. Mentioned zone includes the surf and a little part of the beach, which precedes the backshore zone where the berm is. Sand below the wave base is inactive sand, because it is not involved into wave’s circular motion, and sand called active sand above the wave base is involved into the wave’s circular motion. There are two more points related to the wave. Low tide is the point of the bottom of the surf, where it meets the bottom of the sea, and high tide is the point, where the surf meets the beach face. After the beach there are a beach cliff, a dune, a marsh, a lagoon with sand and mud on the bottom of different parts of it, and mainland. The bedrock layer lies under the sand layers all over the place."/>
          <p:cNvPicPr>
            <a:picLocks noChangeAspect="1"/>
          </p:cNvPicPr>
          <p:nvPr/>
        </p:nvPicPr>
        <p:blipFill>
          <a:blip r:embed="rId3"/>
          <a:stretch>
            <a:fillRect/>
          </a:stretch>
        </p:blipFill>
        <p:spPr>
          <a:xfrm>
            <a:off x="304800" y="1732788"/>
            <a:ext cx="8534400" cy="301142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illustrating the consequences of the motion of the beach. The beach drifts along the continent’s outline, but not precisely. There are a bay or a lagoon and an estuary. The longshore current drags some parts of the beach such that they separate some parts of the sea adjacent to the shore from the outer ocean. Baymouth spits may block some part of an estuary or a bay. The baymouth spit is the prolongation of the beach. If some part of the beach separates from the baymouth spit, it forms a barrier island. Different colors correspond to sand, mud and wetland. One may observe that mud and wetland is adjacent to rivers and sand and mud is adjacent to the seashore."/>
          <p:cNvPicPr>
            <a:picLocks noChangeAspect="1"/>
          </p:cNvPicPr>
          <p:nvPr/>
        </p:nvPicPr>
        <p:blipFill>
          <a:blip r:embed="rId3"/>
          <a:stretch>
            <a:fillRect/>
          </a:stretch>
        </p:blipFill>
        <p:spPr>
          <a:xfrm>
            <a:off x="304800" y="1787652"/>
            <a:ext cx="8534400" cy="290169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satellite image depicting how barrier islands separate the lagoon from the outer sea. One can observe a part of the mainland. The length of the barrier islands is more than 200 kilometers."/>
          <p:cNvPicPr>
            <a:picLocks noChangeAspect="1"/>
          </p:cNvPicPr>
          <p:nvPr/>
        </p:nvPicPr>
        <p:blipFill>
          <a:blip r:embed="rId3"/>
          <a:stretch>
            <a:fillRect/>
          </a:stretch>
        </p:blipFill>
        <p:spPr>
          <a:xfrm>
            <a:off x="304800" y="489204"/>
            <a:ext cx="8534400" cy="549859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boats resting on mud. The tide is low, so the sea leaves the boats on the shore. One can observe the tidal flat, which is the area covered by the sea during the tide."/>
          <p:cNvPicPr>
            <a:picLocks noChangeAspect="1"/>
          </p:cNvPicPr>
          <p:nvPr/>
        </p:nvPicPr>
        <p:blipFill>
          <a:blip r:embed="rId3"/>
          <a:stretch>
            <a:fillRect/>
          </a:stretch>
        </p:blipFill>
        <p:spPr>
          <a:xfrm>
            <a:off x="304800" y="516635"/>
            <a:ext cx="8534400" cy="544372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shows how the sea changes the view of the rocks separating and cutting some of the mountain’s parts. Canals between these parts form a complex pattern. All of them are of different shapes, length and width."/>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Part a illustrates a wave-cut notch. People rest someplace near the notch on the beach formed near the notch. The diagram in the inset shows how the notch forms. Waves attack the rock, such that wave erosion occurs. It undercuts a sea cliff, producing a notch and a bench. The bench is an area of quite gently sloping rock, which one may observe during a low tide. The low tide line is lower than the lowest point of the notch. Joint is the line separating the rock above the notch and the other part of the rock. One can observe sediment deposition on the bench. Part b is the photo representing wave-cut bench exposed at low tide. The landscape is breathtaking. The cliffs are majestic. Part c depicts different features of the rocky seashore. There are rocky prominences of different form. There is a headland with a sea arch in it. The end of this prominence is future sea stack. Sea stacks are separate part of the rock in the sea. One may observe sea cave, wave-cut notch, gravel beaches between the rock prominences. Tambolo is the area between the cliff and the first sea stack previously belonged to this rock. Two photos are in part d. The first one shows a huge piece of rock in the sea separated from the main rock. There is an arch in the separated part of the rock. Many magnificent Sea stacks are shown in the second photo."/>
          <p:cNvPicPr>
            <a:picLocks noChangeAspect="1"/>
          </p:cNvPicPr>
          <p:nvPr/>
        </p:nvPicPr>
        <p:blipFill>
          <a:blip r:embed="rId3"/>
          <a:stretch>
            <a:fillRect/>
          </a:stretch>
        </p:blipFill>
        <p:spPr>
          <a:xfrm>
            <a:off x="1344167" y="318516"/>
            <a:ext cx="6455664"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wave-cut notch. People rest someplace near the notch on the beach formed near the notch. The diagram in the inset shows how the notch forms. Waves attack the rock, such that wave erosion occurs. It undercuts a sea cliff, producing a notch and a bench. The bench is an area of quite gently sloping rock, which one may observe during a low tide. The low tide line is lower than the lowest point of the notch. Joint is the line separating the rock above the notch and the other part of the rock. One can observe sediment deposition on the bench."/>
          <p:cNvPicPr>
            <a:picLocks noChangeAspect="1"/>
          </p:cNvPicPr>
          <p:nvPr/>
        </p:nvPicPr>
        <p:blipFill>
          <a:blip r:embed="rId3"/>
          <a:stretch>
            <a:fillRect/>
          </a:stretch>
        </p:blipFill>
        <p:spPr>
          <a:xfrm>
            <a:off x="304800" y="1491995"/>
            <a:ext cx="8534400" cy="349300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photo representing wave-cut bench exposed at low tide. The landscape is breathtaking. The cliffs are majestic."/>
          <p:cNvPicPr>
            <a:picLocks noChangeAspect="1"/>
          </p:cNvPicPr>
          <p:nvPr/>
        </p:nvPicPr>
        <p:blipFill>
          <a:blip r:embed="rId3"/>
          <a:stretch>
            <a:fillRect/>
          </a:stretch>
        </p:blipFill>
        <p:spPr>
          <a:xfrm>
            <a:off x="377952" y="318516"/>
            <a:ext cx="8388096"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graph of altitudes above or below sea level versus the percentage of the Earth’s surface. Note that most of the surface above sea level is at an elevation of 0.8 kilometers while the ocean floor is about 3.7 kilometers below sea level. Part b shows a cross section of the earth. The left side of the cross section represents a passive continental margin. A broad, relatively shallow portion of the ocean, called a continental shelf, fringes the continent and merges with the continental slope, leading down to the continental rise and finally to a broad, relatively flat region of the ocean; the abyssal plain. The middle of the cross section represents seafloor spreading at a divergent boundary and forming a mid-ocean ridge; a submarine mountain belt. The right side of the cross section represents a subduction at convergent boundaries forming a trench, a deep, elongated trough bordering a volcanic arc. There is a wedge-shaped mass of sediment and rock scraped off the top of a slanted plate, accreted onto the overriding plate at a convergent plate margin, and called accretionary prism. Continental lithosphere, forty kilometers in width, “floats higher” on the mantle and consists of sedimentary strata, the layer of metamorphic and igneous rock, and moho; the seismic-velocity discontinuity that defines the boundary between the Earth’s crust and mantle. Oceanic lithosphere, eight kilometers in width, “floats deeper” in the mantle and consists of the layers of water, sediments, pillow basalt, dikes, gabbro, moho."/>
          <p:cNvPicPr>
            <a:picLocks noChangeAspect="1"/>
          </p:cNvPicPr>
          <p:nvPr/>
        </p:nvPicPr>
        <p:blipFill>
          <a:blip r:embed="rId3"/>
          <a:stretch>
            <a:fillRect/>
          </a:stretch>
        </p:blipFill>
        <p:spPr>
          <a:xfrm>
            <a:off x="304800" y="1368551"/>
            <a:ext cx="8534400" cy="373989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depicts different features of the rocky seashore. There are rocky prominences of different kinds. There is a headland with a sea arch in it. The end of this prominence is future sea stack. Sea stacks are separate part of the rock in the sea. One may observe sea cave, wave-cut notch, gravel beaches between the rock prominences. Tambolo is the area between the cliff and the first sea stack previously belonged to this rock."/>
          <p:cNvPicPr>
            <a:picLocks noChangeAspect="1"/>
          </p:cNvPicPr>
          <p:nvPr/>
        </p:nvPicPr>
        <p:blipFill>
          <a:blip r:embed="rId3"/>
          <a:stretch>
            <a:fillRect/>
          </a:stretch>
        </p:blipFill>
        <p:spPr>
          <a:xfrm>
            <a:off x="304800" y="632460"/>
            <a:ext cx="8534400" cy="521208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hotos are there. The first one shows a huge piece of rock in the sea separated from the main rock. There is an arch in the separated part of the rock. Many magnificent Sea stacks are shown in the second photo."/>
          <p:cNvPicPr>
            <a:picLocks noChangeAspect="1"/>
          </p:cNvPicPr>
          <p:nvPr/>
        </p:nvPicPr>
        <p:blipFill>
          <a:blip r:embed="rId3"/>
          <a:stretch>
            <a:fillRect/>
          </a:stretch>
        </p:blipFill>
        <p:spPr>
          <a:xfrm>
            <a:off x="304800" y="2314955"/>
            <a:ext cx="8534400" cy="184708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map of the part of eastern coast of North America. There are Virginia’s Chesapeake Bay and New Jersey’s Delaware Bay. A part of the rocky prominence separating Chesapeake Bay from the Atlantic ocean is encircled and the note states that shattered rock beneath the bay is gradually compacting due to the weight of overlying sediment, so the sea floor is sinking."/>
          <p:cNvPicPr>
            <a:picLocks noChangeAspect="1"/>
          </p:cNvPicPr>
          <p:nvPr/>
        </p:nvPicPr>
        <p:blipFill>
          <a:blip r:embed="rId3"/>
          <a:stretch>
            <a:fillRect/>
          </a:stretch>
        </p:blipFill>
        <p:spPr>
          <a:xfrm>
            <a:off x="1566672" y="318516"/>
            <a:ext cx="6010656"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first part shows the diagram representing a fjord. The mountain’s river supply the water reserved in a fjord. The bottom of the fjord is U-shaped. The note states that glacial valleys have a U shape, so fjords have steep sides. The second part is a picturesque view of a fjord in Norway. The mountains are green and the water is greenish blue. A steamboat and a boat are sliding on the surface of the fjord."/>
          <p:cNvPicPr>
            <a:picLocks noChangeAspect="1"/>
          </p:cNvPicPr>
          <p:nvPr/>
        </p:nvPicPr>
        <p:blipFill>
          <a:blip r:embed="rId3"/>
          <a:stretch>
            <a:fillRect/>
          </a:stretch>
        </p:blipFill>
        <p:spPr>
          <a:xfrm>
            <a:off x="304800" y="1516379"/>
            <a:ext cx="8534400" cy="344424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represents a fjord. The mountain’s river supply the water reserved in a fjord. The bottom of the fjord is U-shaped. The note states that glacial valleys have a U shape, so fjords have steep sides."/>
          <p:cNvPicPr>
            <a:picLocks noChangeAspect="1"/>
          </p:cNvPicPr>
          <p:nvPr/>
        </p:nvPicPr>
        <p:blipFill>
          <a:blip r:embed="rId3"/>
          <a:stretch>
            <a:fillRect/>
          </a:stretch>
        </p:blipFill>
        <p:spPr>
          <a:xfrm>
            <a:off x="688847" y="318516"/>
            <a:ext cx="7766304"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is a picturesque view of a fjord in Norway. The mountains are green and the water is greenish blue. A steamboat and a boat are sliding on the surface of the fjord."/>
          <p:cNvPicPr>
            <a:picLocks noChangeAspect="1"/>
          </p:cNvPicPr>
          <p:nvPr/>
        </p:nvPicPr>
        <p:blipFill>
          <a:blip r:embed="rId3"/>
          <a:stretch>
            <a:fillRect/>
          </a:stretch>
        </p:blipFill>
        <p:spPr>
          <a:xfrm>
            <a:off x="466344" y="318516"/>
            <a:ext cx="8211312"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showing seashore. There are differently shaped bays, islands and parts of the shor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different types of coastal wetlands are shown. There is grass growing in some lowlands and water surrounds them in the first part. One may observe a man in a boat. The second part is the photo of trees growing in the water. There is no land near the trees."/>
          <p:cNvPicPr>
            <a:picLocks noChangeAspect="1"/>
          </p:cNvPicPr>
          <p:nvPr/>
        </p:nvPicPr>
        <p:blipFill>
          <a:blip r:embed="rId3"/>
          <a:stretch>
            <a:fillRect/>
          </a:stretch>
        </p:blipFill>
        <p:spPr>
          <a:xfrm>
            <a:off x="304800" y="1589532"/>
            <a:ext cx="8534400" cy="329793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marsh. There is grass growing in some lowlands and water surrounds them in the first part. One may observe a man in a boat."/>
          <p:cNvPicPr>
            <a:picLocks noChangeAspect="1"/>
          </p:cNvPicPr>
          <p:nvPr/>
        </p:nvPicPr>
        <p:blipFill>
          <a:blip r:embed="rId3"/>
          <a:stretch>
            <a:fillRect/>
          </a:stretch>
        </p:blipFill>
        <p:spPr>
          <a:xfrm>
            <a:off x="402335" y="318516"/>
            <a:ext cx="8339328"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photo of trees growing in the water. There is no land near the trees."/>
          <p:cNvPicPr>
            <a:picLocks noChangeAspect="1"/>
          </p:cNvPicPr>
          <p:nvPr/>
        </p:nvPicPr>
        <p:blipFill>
          <a:blip r:embed="rId3"/>
          <a:stretch>
            <a:fillRect/>
          </a:stretch>
        </p:blipFill>
        <p:spPr>
          <a:xfrm>
            <a:off x="402335" y="318516"/>
            <a:ext cx="8339328"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raph shows altitudes above and below sea level versus the percentage of the Earth’s surface. Note that most of the surface above sea level is at an elevation of 0.8kilometers while the ocean floor is about 3.7 kilometers below sea level."/>
          <p:cNvPicPr>
            <a:picLocks noChangeAspect="1"/>
          </p:cNvPicPr>
          <p:nvPr/>
        </p:nvPicPr>
        <p:blipFill>
          <a:blip r:embed="rId3"/>
          <a:stretch>
            <a:fillRect/>
          </a:stretch>
        </p:blipFill>
        <p:spPr>
          <a:xfrm>
            <a:off x="2871216" y="318516"/>
            <a:ext cx="3401568"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llustrates a reef near Honolulu, Hawaii. The adjacent to the shore sea is of different colors. One can deduce that there is a reef in darker areas. The inset photo shows irregularly shaped reef and enlarged view depicts the living reef. The living reef organisms are stick-shaped with many cone-shaped sprouts. Fish live near the reef. Part b is the map showing the modern location of reef. One can observe that there are reefs in the Pacific ocean mostly distributed close to Australia and Asia, in the ocean between North and South Americas, near the part of South America’s western coast, and in the Indian ocean. Almost all the reefs grow at latitudes of less than about 30 degrees. There are few small reef to the north of latitude of 30 degrees north in the Atlantic and the Pacific oceans. Part c of the figure shows the evolution of a reef. There are three stages. At first young volcanic island forms and a fringing reef surrounds it. Then the island sinks and a barrier reef forms a lagoon around the remnant of volcanic island. Finally, there is no island as it sinks more, and the reef becomes an atoll around the lagoon."/>
          <p:cNvPicPr>
            <a:picLocks noChangeAspect="1"/>
          </p:cNvPicPr>
          <p:nvPr/>
        </p:nvPicPr>
        <p:blipFill>
          <a:blip r:embed="rId3"/>
          <a:stretch>
            <a:fillRect/>
          </a:stretch>
        </p:blipFill>
        <p:spPr>
          <a:xfrm>
            <a:off x="682752" y="318516"/>
            <a:ext cx="7778496" cy="58399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reef near Honolulu, Hawaii. The adjacent to the sea shore is of different colors. One can deduce that there is a reef in darker areas. The inset photo shows irregularly shaped reef and enlarged view depicts the living reef. The living reef organisms are stick-shaped with many cone-shaped sprouts. Fish live near the reef."/>
          <p:cNvPicPr>
            <a:picLocks noChangeAspect="1"/>
          </p:cNvPicPr>
          <p:nvPr/>
        </p:nvPicPr>
        <p:blipFill>
          <a:blip r:embed="rId3"/>
          <a:stretch>
            <a:fillRect/>
          </a:stretch>
        </p:blipFill>
        <p:spPr>
          <a:xfrm>
            <a:off x="304800" y="1184148"/>
            <a:ext cx="8534400" cy="410870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map showing the modern location of reef. One can observe that there are reefs in the Pacific ocean mostly distributed close to Australia and Asia, in the ocean between North and South Americas, near the part of South America’s western coast, and in the Indian ocean. Almost all the reefs grow at latitudes of less than about 30 degrees. There are few small reefs to the north of latitude of 30 degrees north in the Atlantic and the Pacific oceans."/>
          <p:cNvPicPr>
            <a:picLocks noChangeAspect="1"/>
          </p:cNvPicPr>
          <p:nvPr/>
        </p:nvPicPr>
        <p:blipFill>
          <a:blip r:embed="rId3"/>
          <a:stretch>
            <a:fillRect/>
          </a:stretch>
        </p:blipFill>
        <p:spPr>
          <a:xfrm>
            <a:off x="304800" y="1717547"/>
            <a:ext cx="8534400" cy="3041904"/>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steps of the evolution of a reef. There are three stages. At first young volcanic island forms and a fringing reef surrounds it. Then the island sinks and a barrier reef forms a lagoon around the remnant of volcanic island. Finally, there is no island as it sinks more, and the reef becomes an atoll around the lagoon."/>
          <p:cNvPicPr>
            <a:picLocks noChangeAspect="1"/>
          </p:cNvPicPr>
          <p:nvPr/>
        </p:nvPicPr>
        <p:blipFill>
          <a:blip r:embed="rId3"/>
          <a:stretch>
            <a:fillRect/>
          </a:stretch>
        </p:blipFill>
        <p:spPr>
          <a:xfrm>
            <a:off x="304800" y="2052827"/>
            <a:ext cx="8534400" cy="237134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atellite image of the island surrounded by a reef. One may observe clouds above the island and different colors of the sea due to its different depth. Blue color is lighter and greener between the island and the reef than it is in the outer sea."/>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map showing the comparison of the coastline of a part of North America 18000 years ago and nowadays. Ice-age glacier did not affect the coastline. Tundra adjacent to the ice-age glacier covered some little part of the Atlantic ocean 18000 years ago. Forest located in the central part of the shown map covered some off-shore parts of the nowadays Atlantic ocean and gulf of Mexico. Finally, grassland was about three times greater than it is now. A part of Gulf of Mexico and a part of the Atlantic ocean was covered by it."/>
          <p:cNvPicPr>
            <a:picLocks noChangeAspect="1"/>
          </p:cNvPicPr>
          <p:nvPr/>
        </p:nvPicPr>
        <p:blipFill>
          <a:blip r:embed="rId3"/>
          <a:stretch>
            <a:fillRect/>
          </a:stretch>
        </p:blipFill>
        <p:spPr>
          <a:xfrm>
            <a:off x="2218944" y="318516"/>
            <a:ext cx="4706112"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Coasts in both parts are rocky. Part a shows the evolution of emergent coasts. The emergent coast formed due to erosion. It produced a wave-cut bench and an active beach. There are multiple joints represented by vertical lines in the rock. As time passes the land surface rises forming a kind of stairs. The wave cut bench become exposed wave-cut bench located higher than it was. New wave-cut bench forms. Part b illustrates how coastal plain submerges. The rocks adjacent to the coastal plain become headlands as time passes. Valley with the beach is drowned."/>
          <p:cNvPicPr>
            <a:picLocks noChangeAspect="1"/>
          </p:cNvPicPr>
          <p:nvPr/>
        </p:nvPicPr>
        <p:blipFill>
          <a:blip r:embed="rId3"/>
          <a:stretch>
            <a:fillRect/>
          </a:stretch>
        </p:blipFill>
        <p:spPr>
          <a:xfrm>
            <a:off x="835152" y="318516"/>
            <a:ext cx="7473696" cy="58399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evolution of emergent coasts. The emergent coast formed due to erosion. It produced a wave-cut bench and an active beach. There are multiple joints represented by vertical lines in the rock. As time passes the land surface rises forming a kind of stairs. The wave cut bench become exposed wave-cut bench located higher than it was. New wave-cut bench forms."/>
          <p:cNvPicPr>
            <a:picLocks noChangeAspect="1"/>
          </p:cNvPicPr>
          <p:nvPr/>
        </p:nvPicPr>
        <p:blipFill>
          <a:blip r:embed="rId3"/>
          <a:stretch>
            <a:fillRect/>
          </a:stretch>
        </p:blipFill>
        <p:spPr>
          <a:xfrm>
            <a:off x="304800" y="1510283"/>
            <a:ext cx="8534400" cy="345643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how coastal plain submerges. The rocks adjacent to the coastal plain become headlands as time passes. Valley with the beach is drowned."/>
          <p:cNvPicPr>
            <a:picLocks noChangeAspect="1"/>
          </p:cNvPicPr>
          <p:nvPr/>
        </p:nvPicPr>
        <p:blipFill>
          <a:blip r:embed="rId3"/>
          <a:stretch>
            <a:fillRect/>
          </a:stretch>
        </p:blipFill>
        <p:spPr>
          <a:xfrm>
            <a:off x="304800" y="1744979"/>
            <a:ext cx="8534400" cy="298704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ve different maps show how the coastline of the USA might look, if the sea level rises by about 1 to 1.5 meters. San Francisco and Los Angeles would meet some problems as well as Washington, New York, Baltimore, Mobile, Houston and Tampa. Miami, New Orleans and Norfolk would drown."/>
          <p:cNvPicPr>
            <a:picLocks noChangeAspect="1"/>
          </p:cNvPicPr>
          <p:nvPr/>
        </p:nvPicPr>
        <p:blipFill>
          <a:blip r:embed="rId3"/>
          <a:stretch>
            <a:fillRect/>
          </a:stretch>
        </p:blipFill>
        <p:spPr>
          <a:xfrm>
            <a:off x="932688" y="318516"/>
            <a:ext cx="7278624"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left side of the cross section represents a passive continental margin. A broad, relatively shallow portion of the ocean called a continental shelf, fringes a continent and merges with the continental slope, leading down to the continental rise and finally to a broad, relatively flat region of the ocean, the abyssal plain. The middle of the cross section represents seafloor spreading at a divergent boundary and forming a mid-ocean ridge, a submarine mountain belt. The right side of the cross section represents a subduction at convergent boundaries forming a trench, a deep, elongated trough bordering a volcanic arc. There is a wedge-shaped mass of sediment and rock scraped off the top of a slanted plate accreted onto the overriding plate at a convergent plate margin, and called accretionary prism. Continental lithosphere, forty kilometers in width, “floats higher” on the mantle and consists of sedimentary strata, the layer of metamorphic and igneous rock, and moho; the seismic-velocity discontinuity that defines the boundary between the Earth’s crust and mantle. Oceanic lithosphere, eight kilometers in width, “floats deeper” in the mantle and consists of the layers of water, sediments, pillow basalt, dikes, gabbro, moho."/>
          <p:cNvPicPr>
            <a:picLocks noChangeAspect="1"/>
          </p:cNvPicPr>
          <p:nvPr/>
        </p:nvPicPr>
        <p:blipFill>
          <a:blip r:embed="rId3"/>
          <a:stretch>
            <a:fillRect/>
          </a:stretch>
        </p:blipFill>
        <p:spPr>
          <a:xfrm>
            <a:off x="304800" y="1040892"/>
            <a:ext cx="8534400" cy="439521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consists of three images. The first image depicts an ocean, its coasts, continental crust, oceanic crust, lithospheric mantle and asthenosphere. The oceanic lithosphere rests on the asthenosphere so that its surface is lower than the surface of the continental lithosphere. Two lithospheric mantles collide. The oceanic lithosphere slides down below the continental lithosphere and flows into the mantle. High pressure arises in the asthenosphere and the mantle material rises to the ocean floor. At divergent plate boundaries, a mid-ocean ridge rises. Transform faults, marked by fracture zones, link segments of the ridge. Hot spots build chains of oceanic islands. Only the youngest island of the chain is active. Seamounts and guyots are relicts of hot spots. On the left side of the mid-ocean ridge there are submarine canyons, sandy beaches, sea cliffs, coral reefs, green valleys, hills and rivers flowing into the ocean. At a passive left margin of the plate, a broad continental shelf develops. Submarine slumping may occur along the shelf. In tropical environments, mangroves live along the shore and coral reefs grow offshore. The ocean teems with life. Sharks, turtles, fish, and algae are shown. Along rocky coasts, sea cliffs, sea arches, and sea stacks evolve. Wave erosion cuts notches at the base of cliffs and bevels wave-cut benches. A river transports sediment to a delta. Turbidity currents flowing down submarine canyons produce submarine fans. Rocky shores, glaciers, fjords, mountains, rocks on the shore of a chain of volcanoes are situated to the right of the mid-ocean ridge. Tidewater glaciers produce icebergs. At high latitudes, fjords form when the rising sea floods glacially carved valleys. Volcanic arcs form along convergent-margin coasts. In the place of the collision of the two plates on the right bank of the ocean trenches are formed. At a convergent boundary, a trench bordered by an accretionary prism develops. The second image is the global conveyor of underwater and surface currents. Currents flow near the coastlines of North and South America. Cold surface currents flow along the western and southern coast of South America. Surface winds drive surface currents in large gyres. East coasts are washed by the warm surface current. Warm current twists in gyres near the eastern and the south-west coasts of North America. Cold water sinks at polar regions. The ocean is six kilometers deep and there are four layers of cold currents. They have opposite directions. The third image represents the main features of a beach and a wave. The wind forms ocean waves and drives the waves to the shore. As a wave passes, water moves in a circular motion. Near the shore, the top of the wave breaks over the base of the wave. Swash carries sand up the beach, and backwash carries sand back. Sand piles into dunes that build out over a lagoon, in which mud has accumulated."/>
          <p:cNvPicPr>
            <a:picLocks noChangeAspect="1"/>
          </p:cNvPicPr>
          <p:nvPr/>
        </p:nvPicPr>
        <p:blipFill>
          <a:blip r:embed="rId3"/>
          <a:stretch>
            <a:fillRect/>
          </a:stretch>
        </p:blipFill>
        <p:spPr>
          <a:xfrm>
            <a:off x="304800" y="513588"/>
            <a:ext cx="8534400" cy="5449824"/>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hree photos show how beach erosion affects the landscape and human’s life. Two photos of part a illustrate the destruction of some valley full of houses after the erosion. Huge area is devastated, a lot of houses are destroyed. All the events happen in less than a week. First photo illustrates September 9, 2008 and the second one’s date is September 15, 2008. Part b shows how the sea erode a beach. Only a beach cliff is left. People still have a little piece of beach adjacent to the cliff. Waves continue to attack."/>
          <p:cNvPicPr>
            <a:picLocks noChangeAspect="1"/>
          </p:cNvPicPr>
          <p:nvPr/>
        </p:nvPicPr>
        <p:blipFill>
          <a:blip r:embed="rId3"/>
          <a:stretch>
            <a:fillRect/>
          </a:stretch>
        </p:blipFill>
        <p:spPr>
          <a:xfrm>
            <a:off x="304800" y="1007364"/>
            <a:ext cx="8534400" cy="4462272"/>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wo photos illustrate the destruction of some valley full of houses after the erosion. Huge area is devastated, a lot of houses are destroyed. All the events happen in less than a week. First photo illustrates September 9, 2008 and the second one’s date is September 15, 2008."/>
          <p:cNvPicPr>
            <a:picLocks noChangeAspect="1"/>
          </p:cNvPicPr>
          <p:nvPr/>
        </p:nvPicPr>
        <p:blipFill>
          <a:blip r:embed="rId3"/>
          <a:stretch>
            <a:fillRect/>
          </a:stretch>
        </p:blipFill>
        <p:spPr>
          <a:xfrm>
            <a:off x="1856232" y="318516"/>
            <a:ext cx="5431536"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how the sea erode a beach. Only a beach cliff is left. People still have a little piece of beach adjacent to the cliff. Waves continue to attack."/>
          <p:cNvPicPr>
            <a:picLocks noChangeAspect="1"/>
          </p:cNvPicPr>
          <p:nvPr/>
        </p:nvPicPr>
        <p:blipFill>
          <a:blip r:embed="rId3"/>
          <a:stretch>
            <a:fillRect/>
          </a:stretch>
        </p:blipFill>
        <p:spPr>
          <a:xfrm>
            <a:off x="313944" y="318516"/>
            <a:ext cx="8516112" cy="583996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graph shows bird's eye view of sandy beach and coastal city. Waves strike the shore obliquely because of a series of groins.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Part a shows two plates set in the beach’s sand and the adjacent part of the sea at the a angle to the beach face. These plates called groins change the straight line of the surf face, which becomes U-shaped between the plates. Part b depicts how a construction similar to the first one works in case of an estuary. Two plates called jetties provide a longer way for the river into the sea. They elongate river banks into the sea. After that a sandbar forms not far from the artificial estuary. Part c illustrates the idea of a breakwater. It is a plate placed in the sea parallel to the beach face. The sea recedes a little. The face of the surf forms a U-shaped outline after the breakwater. Part d is a photo of a parking lot on the seashore. A lot of massive stones protect it from the sea, but the process of distraction is obvious. People look at this protection from the parking lot. "/>
          <p:cNvPicPr>
            <a:picLocks noChangeAspect="1"/>
          </p:cNvPicPr>
          <p:nvPr/>
        </p:nvPicPr>
        <p:blipFill>
          <a:blip r:embed="rId3"/>
          <a:stretch>
            <a:fillRect/>
          </a:stretch>
        </p:blipFill>
        <p:spPr>
          <a:xfrm>
            <a:off x="304800" y="330707"/>
            <a:ext cx="8534400" cy="5815584"/>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lates set in the beach’s sand and the adjacent part of the sea at a right angle to the beach face. These plates called groins change the straight line of the surf face, which becomes U-shaped between the plates."/>
          <p:cNvPicPr>
            <a:picLocks noChangeAspect="1"/>
          </p:cNvPicPr>
          <p:nvPr/>
        </p:nvPicPr>
        <p:blipFill>
          <a:blip r:embed="rId3"/>
          <a:stretch>
            <a:fillRect/>
          </a:stretch>
        </p:blipFill>
        <p:spPr>
          <a:xfrm>
            <a:off x="304800" y="1458467"/>
            <a:ext cx="8534400" cy="3560064"/>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how a construction of two plates set in the beach sand and the adjacent part of the sea at the right angle to the beach face works in case of an estuary. Two plates called jetties provide a longer way for the river into the sea. They elongate river banks into the sea. After that a sandbar forms not far from the artificial estuary."/>
          <p:cNvPicPr>
            <a:picLocks noChangeAspect="1"/>
          </p:cNvPicPr>
          <p:nvPr/>
        </p:nvPicPr>
        <p:blipFill>
          <a:blip r:embed="rId3"/>
          <a:stretch>
            <a:fillRect/>
          </a:stretch>
        </p:blipFill>
        <p:spPr>
          <a:xfrm>
            <a:off x="304800" y="1299972"/>
            <a:ext cx="8534400" cy="3877056"/>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dea of a breakwater is shown. It is a plate placed in the sea parallel to the beach face. The sea recedes a little. The face of the surf forms a U-shaped outline after the breakwater."/>
          <p:cNvPicPr>
            <a:picLocks noChangeAspect="1"/>
          </p:cNvPicPr>
          <p:nvPr/>
        </p:nvPicPr>
        <p:blipFill>
          <a:blip r:embed="rId3"/>
          <a:stretch>
            <a:fillRect/>
          </a:stretch>
        </p:blipFill>
        <p:spPr>
          <a:xfrm>
            <a:off x="304800" y="1363979"/>
            <a:ext cx="8534400" cy="374904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parking lot on the seashore. A lot of massive stones protect it from the sea, but the process of distraction is obvious. People look at this protection from the parking lot."/>
          <p:cNvPicPr>
            <a:picLocks noChangeAspect="1"/>
          </p:cNvPicPr>
          <p:nvPr/>
        </p:nvPicPr>
        <p:blipFill>
          <a:blip r:embed="rId3"/>
          <a:stretch>
            <a:fillRect/>
          </a:stretch>
        </p:blipFill>
        <p:spPr>
          <a:xfrm>
            <a:off x="304800" y="778764"/>
            <a:ext cx="8534400" cy="491947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a map of the bathymetric features of the North Atlantic Ocean’s floor. The light blue color means shallow water while dark blue means the water is deep. The principal feature of the bottom bathymetry of the Atlantic Ocean is a submarine mountain range, called the Mid-Atlantic Ridge and separating the Atlantic Ocean into two large troughs. There are seamounts and transform faults along the Mid-Atlantic Ridge. Passive margins occur on both sides of the Atlantic and in the Gulf of Mexico. There are continental shelves formed along passive margins, broad, relatively shallow portions of the ocean fringing a continent and leading down to an abyssal plain. Active margins with deep trenches border the Caribbean Sea and the western coast of South America. Part b shows a submarine canyon along the coast of New Jersey and Long Island extending into deep-sea channels and carrying sediment through an area of relatively shallow water known as a shelf to the abyssal plain."/>
          <p:cNvPicPr>
            <a:picLocks noChangeAspect="1"/>
          </p:cNvPicPr>
          <p:nvPr/>
        </p:nvPicPr>
        <p:blipFill>
          <a:blip r:embed="rId3"/>
          <a:stretch>
            <a:fillRect/>
          </a:stretch>
        </p:blipFill>
        <p:spPr>
          <a:xfrm>
            <a:off x="856488" y="319809"/>
            <a:ext cx="7431024" cy="5837382"/>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Part a is a map showing the zones, where hurricanes form, and the directions of their spreading. The first zone starts in the middle of the Pacific Ocean goes past the northern coast of Australia, rounds Madagascar, and ends near the western coast of Africa. Hurricanes from there appear in January-March and spread towards Tasmania, along the northern coast of Australia and rotate towards the Indian Ocean near Madagascar’s eastern shore. The second zone covers part of the Pacific Ocean and the Indian Ocean along Indian shores. Hurricanes form there in June-November and spread from the Pacific Ocean towards Japan and from the Indian Ocean towards Asian coasts. The last zone is located in the southern part of North America and covers some adjacent parts of the Atlantic and the Pacific oceans. Hurricanes form in this part of Atlantic Ocean in June-November and spread towards northern parts of North America and North American eastern coast. Hurricanes from the other part of this zone form in June-October and spread towards the Pacific Ocean along western coat of North America. Part b is the part of the Earth seen from the outer space. One could observe a spiral of a forming hurricane near North America. Part c illustrates the structure of a hurricane. The whole hurricane is a disk. The eye is the area around the center of the hurricane in the shape of a cylinder. Warm dry air rotates around eye’s walls leaving the eye in the upper part of the hurricane. There are spiraling bands of storm clouds around the eye. They move in planes perpendicular to the plane of the disk. These clouds consist of warm water vapor condensing due to warm ocean water beneath the hurricane. Spiraling winds surround the eye and move in the gaps between the clouds."/>
          <p:cNvPicPr>
            <a:picLocks noChangeAspect="1"/>
          </p:cNvPicPr>
          <p:nvPr/>
        </p:nvPicPr>
        <p:blipFill>
          <a:blip r:embed="rId3"/>
          <a:stretch>
            <a:fillRect/>
          </a:stretch>
        </p:blipFill>
        <p:spPr>
          <a:xfrm>
            <a:off x="841247" y="318516"/>
            <a:ext cx="7461504" cy="583996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showing zones, where hurricanes form, and the directions of their spreading. The first zone starts in the middle of the Pacific Ocean goes past the northern coast of Australia, rounds Madagascar, and ends near the western coast of Africa. Hurricanes from there appear in January-March and spread towards Tasmania, along the northern coast of Australia and rotate towards the Indian Ocean near Madagascar’s eastern shore. The second zone covers part of the Pacific Ocean and the Indian Ocean along Indian shores. Hurricanes form there in June-November and spread from the Pacific Ocean towards Japan and from the Indian Ocean towards Asian coasts. The last zone is located in the southern part of North America and covers some adjacent parts of the Atlantic and the Pacific oceans. Hurricanes form in this part of the Atlantic Ocean in June-November and spread towards northern parts of North America and North American eastern coast. Hurricanes from the other part of this zone form in June-October and spread towards the Pacific Ocean along western coat of North America."/>
          <p:cNvPicPr>
            <a:picLocks noChangeAspect="1"/>
          </p:cNvPicPr>
          <p:nvPr/>
        </p:nvPicPr>
        <p:blipFill>
          <a:blip r:embed="rId3"/>
          <a:stretch>
            <a:fillRect/>
          </a:stretch>
        </p:blipFill>
        <p:spPr>
          <a:xfrm>
            <a:off x="304800" y="1144523"/>
            <a:ext cx="8534400" cy="4187952"/>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art of the Earth seen from outer space. One could observe a spiral of a forming hurricane near North America."/>
          <p:cNvPicPr>
            <a:picLocks noChangeAspect="1"/>
          </p:cNvPicPr>
          <p:nvPr/>
        </p:nvPicPr>
        <p:blipFill>
          <a:blip r:embed="rId3"/>
          <a:stretch>
            <a:fillRect/>
          </a:stretch>
        </p:blipFill>
        <p:spPr>
          <a:xfrm>
            <a:off x="304800" y="1110995"/>
            <a:ext cx="8534400" cy="4255008"/>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illustrates the structure of a hurricane. The whole hurricane is a disk. The eye is the area around the center of the hurricane in the shape of a cylinder. Warm dry air rotates around eye’s walls leaving the eye in the upper part of a hurricane. There are spiraling bands of storm clouds around the eye. They move in planes perpendicular to the plane of the disk. These clouds consist of warm water vapor condensing due to warm ocean water beneath the hurricane. Spiraling winds surround the eye and move in the gaps between the clouds."/>
          <p:cNvPicPr>
            <a:picLocks noChangeAspect="1"/>
          </p:cNvPicPr>
          <p:nvPr/>
        </p:nvPicPr>
        <p:blipFill>
          <a:blip r:embed="rId3"/>
          <a:stretch>
            <a:fillRect/>
          </a:stretch>
        </p:blipFill>
        <p:spPr>
          <a:xfrm>
            <a:off x="304800" y="367283"/>
            <a:ext cx="8534400" cy="5742432"/>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urricane moves along curved line towards southern shores of North America. Different colors indicate different temperatures of the ocean. The warmest water is in the Gulf of Mexico. The further is the area from the gulf, the cooler it is."/>
          <p:cNvPicPr>
            <a:picLocks noChangeAspect="1"/>
          </p:cNvPicPr>
          <p:nvPr/>
        </p:nvPicPr>
        <p:blipFill>
          <a:blip r:embed="rId3"/>
          <a:stretch>
            <a:fillRect/>
          </a:stretch>
        </p:blipFill>
        <p:spPr>
          <a:xfrm>
            <a:off x="304800" y="355092"/>
            <a:ext cx="8534400" cy="5766816"/>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ath of a hurricane can’t be represented by a line. It is an irregular curved band of two colors. Orange part is in the middle of the band, and yellow area surrounds the orange one. The path starts not far from Miami and Cuba goes through Miami, enters the Gulf of Mexico and finally passes the shore of the Gulf. It moves towards North America, where a hurricane dies out as it moves over land and loses its warm-water fuel."/>
          <p:cNvPicPr>
            <a:picLocks noChangeAspect="1"/>
          </p:cNvPicPr>
          <p:nvPr/>
        </p:nvPicPr>
        <p:blipFill>
          <a:blip r:embed="rId3"/>
          <a:stretch>
            <a:fillRect/>
          </a:stretch>
        </p:blipFill>
        <p:spPr>
          <a:xfrm>
            <a:off x="304800" y="446532"/>
            <a:ext cx="8534400" cy="558393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showing the track of Hurricane Katrina. It is a curved line dividing the Gulf of Mexico into two parts, then passes through the Mississippi river and goes not far from Lake Pontchartrain. The track goes east of New Orleans."/>
          <p:cNvPicPr>
            <a:picLocks noChangeAspect="1"/>
          </p:cNvPicPr>
          <p:nvPr/>
        </p:nvPicPr>
        <p:blipFill>
          <a:blip r:embed="rId3"/>
          <a:stretch>
            <a:fillRect/>
          </a:stretch>
        </p:blipFill>
        <p:spPr>
          <a:xfrm>
            <a:off x="1743455" y="318516"/>
            <a:ext cx="5657088" cy="583996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aerial photo shows how the hurricane destroyed the shore. It devastated one lots of blocks separated from the beach by roads and a beach. Surge line is a dashed curved line separating a part of the non-destroyed city block from the areas adjacent to the shore."/>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helicopter of the United States of America collects data on the consequences of the hurricane. One could observe extreme devastation. Some buildings collapsed. There are few people on the road."/>
          <p:cNvPicPr>
            <a:picLocks noChangeAspect="1"/>
          </p:cNvPicPr>
          <p:nvPr/>
        </p:nvPicPr>
        <p:blipFill>
          <a:blip r:embed="rId3"/>
          <a:stretch>
            <a:fillRect/>
          </a:stretch>
        </p:blipFill>
        <p:spPr>
          <a:xfrm>
            <a:off x="408432" y="318516"/>
            <a:ext cx="8327136" cy="583996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It shows a part of the land between the Mississippi River and the Lake Pontchartrain. Zones adjacent to the river are above the sea level. Most of the other zones are below the sea level. One could observe different districts of the city: Marrero, Gretna, Algiers, Westwego, Uptown, the Garden District, Downtown, the French Quarter, and the Tulane University. Parts of these districts adjacent to the river are above the sea level. There are canals from the lake, whose levees failed. Also there are river levees, lake levees, and Lake Pontchartrain N Causeway. The inset illustrates that normal lake level is 1 feet above the sea level. Even this sea level is above of the most parts of the city. Only the French quarter is higher than this level. River average crest is higher than the city. During moderate hurricane the level of the lake rises so that it becomes higher than almost the whole city."/>
          <p:cNvPicPr>
            <a:picLocks noChangeAspect="1"/>
          </p:cNvPicPr>
          <p:nvPr/>
        </p:nvPicPr>
        <p:blipFill>
          <a:blip r:embed="rId3"/>
          <a:stretch>
            <a:fillRect/>
          </a:stretch>
        </p:blipFill>
        <p:spPr>
          <a:xfrm>
            <a:off x="307632" y="943355"/>
            <a:ext cx="8528736" cy="459028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shows the bathymetric features of the North Atlantic Ocean’s floor. The light blue color means shallow water while dark blue signifies a deeper water. The principal feature of the bottom bathymetry of the Atlantic Ocean is a submarine mountain range called the Mid-Atlantic Ridge and separating the Atlantic Ocean into two large troughs. There are seamounts and transform faults along the Mid-Atlantic Ridge. Passive margins occur on both sides of the Atlantic and in the Gulf of Mexico. There are continental shelves formed along passive margins, broad, relatively shallow portions of the ocean fringing a continent and leading down to an abyssal plain. Active margins with deep trenches border the Caribbean Sea and the western coast of South America."/>
          <p:cNvPicPr>
            <a:picLocks noChangeAspect="1"/>
          </p:cNvPicPr>
          <p:nvPr/>
        </p:nvPicPr>
        <p:blipFill>
          <a:blip r:embed="rId3"/>
          <a:stretch>
            <a:fillRect/>
          </a:stretch>
        </p:blipFill>
        <p:spPr>
          <a:xfrm>
            <a:off x="411479" y="318516"/>
            <a:ext cx="8321040" cy="583996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catastrophic flood after the hurricane. Water is everywhere in the city. Parts of the buildings are above the water level. Some debris are floating."/>
          <p:cNvPicPr>
            <a:picLocks noChangeAspect="1"/>
          </p:cNvPicPr>
          <p:nvPr/>
        </p:nvPicPr>
        <p:blipFill>
          <a:blip r:embed="rId3"/>
          <a:stretch>
            <a:fillRect/>
          </a:stretch>
        </p:blipFill>
        <p:spPr>
          <a:xfrm>
            <a:off x="377952" y="318516"/>
            <a:ext cx="8388096" cy="583996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bris are all over the place. There are damaged and broken items and objects of different kinds: dishes, furniture, devices, and boxes. The walls of the house are shabby."/>
          <p:cNvPicPr>
            <a:picLocks noChangeAspect="1"/>
          </p:cNvPicPr>
          <p:nvPr/>
        </p:nvPicPr>
        <p:blipFill>
          <a:blip r:embed="rId3"/>
          <a:stretch>
            <a:fillRect/>
          </a:stretch>
        </p:blipFill>
        <p:spPr>
          <a:xfrm>
            <a:off x="304800" y="486155"/>
            <a:ext cx="8534400" cy="550468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a submarine canyon along the coast of New Jersey and Long Island extending into deep-sea channels and carrying sediment through an area of relatively shallow water known as a shelf to the abyssal plain."/>
          <p:cNvPicPr>
            <a:picLocks noChangeAspect="1"/>
          </p:cNvPicPr>
          <p:nvPr/>
        </p:nvPicPr>
        <p:blipFill>
          <a:blip r:embed="rId3"/>
          <a:stretch>
            <a:fillRect/>
          </a:stretch>
        </p:blipFill>
        <p:spPr>
          <a:xfrm>
            <a:off x="304800" y="583692"/>
            <a:ext cx="8534400" cy="530961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140</TotalTime>
  <Words>3319</Words>
  <Application>Microsoft Office PowerPoint</Application>
  <PresentationFormat>On-screen Show (4:3)</PresentationFormat>
  <Paragraphs>238</Paragraphs>
  <Slides>81</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47</cp:revision>
  <dcterms:created xsi:type="dcterms:W3CDTF">2016-02-24T05:56:41Z</dcterms:created>
  <dcterms:modified xsi:type="dcterms:W3CDTF">2016-04-15T18:57:15Z</dcterms:modified>
  <cp:category/>
</cp:coreProperties>
</file>