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82"/>
  </p:notesMasterIdLst>
  <p:sldIdLst>
    <p:sldId id="258" r:id="rId2"/>
    <p:sldId id="327" r:id="rId3"/>
    <p:sldId id="259" r:id="rId4"/>
    <p:sldId id="260" r:id="rId5"/>
    <p:sldId id="261" r:id="rId6"/>
    <p:sldId id="262" r:id="rId7"/>
    <p:sldId id="328"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26"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9" r:id="rId69"/>
    <p:sldId id="330" r:id="rId70"/>
    <p:sldId id="331" r:id="rId71"/>
    <p:sldId id="332" r:id="rId72"/>
    <p:sldId id="333" r:id="rId73"/>
    <p:sldId id="334" r:id="rId74"/>
    <p:sldId id="335" r:id="rId75"/>
    <p:sldId id="336" r:id="rId76"/>
    <p:sldId id="322" r:id="rId77"/>
    <p:sldId id="323" r:id="rId78"/>
    <p:sldId id="324" r:id="rId79"/>
    <p:sldId id="325" r:id="rId80"/>
    <p:sldId id="337"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97" d="100"/>
          <a:sy n="97" d="100"/>
        </p:scale>
        <p:origin x="8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3825949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368920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16.2b  </a:t>
            </a:r>
            <a:r>
              <a:rPr lang="en-US" dirty="0" smtClean="0"/>
              <a:t>The concepts of porosity and permeability.</a:t>
            </a:r>
          </a:p>
          <a:p>
            <a:r>
              <a:rPr lang="en-US" dirty="0" smtClean="0"/>
              <a:t>(</a:t>
            </a:r>
            <a:r>
              <a:rPr lang="en-US" dirty="0" err="1" smtClean="0"/>
              <a:t>b</a:t>
            </a:r>
            <a:r>
              <a:rPr lang="en-US" dirty="0" smtClean="0"/>
              <a:t>) This photo of a sedimentary rock, as seen through a microscope, shows grains, cement, and pores. The field of view is about 3 mm.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69801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16.2c  </a:t>
            </a:r>
            <a:r>
              <a:rPr lang="en-US" dirty="0" smtClean="0"/>
              <a:t>The concepts of porosity and permeability.</a:t>
            </a:r>
          </a:p>
          <a:p>
            <a:r>
              <a:rPr lang="en-US" dirty="0" smtClean="0"/>
              <a:t>(</a:t>
            </a:r>
            <a:r>
              <a:rPr lang="en-US" dirty="0" err="1" smtClean="0"/>
              <a:t>c</a:t>
            </a:r>
            <a:r>
              <a:rPr lang="en-US" dirty="0" smtClean="0"/>
              <a:t>) Limestone outcrop on the coast of Ireland contains abundant fractures that provide secondary porosity.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84729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16.2d  </a:t>
            </a:r>
            <a:r>
              <a:rPr lang="en-US" dirty="0" smtClean="0"/>
              <a:t>The concepts of porosity and permeability.</a:t>
            </a:r>
          </a:p>
          <a:p>
            <a:r>
              <a:rPr lang="en-US" dirty="0" smtClean="0"/>
              <a:t>(</a:t>
            </a:r>
            <a:r>
              <a:rPr lang="en-US" dirty="0" err="1" smtClean="0"/>
              <a:t>d</a:t>
            </a:r>
            <a:r>
              <a:rPr lang="en-US" dirty="0" smtClean="0"/>
              <a:t>) </a:t>
            </a:r>
            <a:r>
              <a:rPr lang="en-US" dirty="0" err="1" smtClean="0"/>
              <a:t>Permemability</a:t>
            </a:r>
            <a:r>
              <a:rPr lang="en-US" dirty="0" smtClean="0"/>
              <a:t> is the degree to which pores are linked, so water can move from pore to pore and move through rock or sediment.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326131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16.2e  </a:t>
            </a:r>
            <a:r>
              <a:rPr lang="en-US" dirty="0" smtClean="0"/>
              <a:t>The concepts of porosity and permeability.</a:t>
            </a:r>
          </a:p>
          <a:p>
            <a:r>
              <a:rPr lang="en-US" dirty="0" smtClean="0"/>
              <a:t>(</a:t>
            </a:r>
            <a:r>
              <a:rPr lang="en-US" dirty="0" err="1" smtClean="0"/>
              <a:t>e</a:t>
            </a:r>
            <a:r>
              <a:rPr lang="en-US" dirty="0" smtClean="0"/>
              <a:t>) Gravel contains pore space because </a:t>
            </a:r>
            <a:r>
              <a:rPr lang="en-US" dirty="0" err="1" smtClean="0"/>
              <a:t>clasts</a:t>
            </a:r>
            <a:r>
              <a:rPr lang="en-US" dirty="0" smtClean="0"/>
              <a:t> don’t fit together tightly. The connection of pores produces permeability, so water can flow through gravel.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382747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16.3a </a:t>
            </a:r>
            <a:r>
              <a:rPr lang="en-US" dirty="0" smtClean="0"/>
              <a:t> Water underground—aquifers, </a:t>
            </a:r>
            <a:r>
              <a:rPr lang="en-US" dirty="0" err="1" smtClean="0"/>
              <a:t>aquitards</a:t>
            </a:r>
            <a:r>
              <a:rPr lang="en-US" dirty="0" smtClean="0"/>
              <a:t>, and the water table.</a:t>
            </a:r>
          </a:p>
          <a:p>
            <a:r>
              <a:rPr lang="en-US" dirty="0" smtClean="0"/>
              <a:t>(a) An aquifer is a high-porosity, high-permeability rock. Some aquifers are unconfined, and some are confined.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1670826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16.3b </a:t>
            </a:r>
            <a:r>
              <a:rPr lang="en-US" dirty="0" smtClean="0"/>
              <a:t> Water underground—aquifers, </a:t>
            </a:r>
            <a:r>
              <a:rPr lang="en-US" dirty="0" err="1" smtClean="0"/>
              <a:t>aquitards</a:t>
            </a:r>
            <a:r>
              <a:rPr lang="en-US" dirty="0" smtClean="0"/>
              <a:t>, and the water table.</a:t>
            </a:r>
          </a:p>
          <a:p>
            <a:r>
              <a:rPr lang="en-US" dirty="0" smtClean="0"/>
              <a:t>(</a:t>
            </a:r>
            <a:r>
              <a:rPr lang="en-US" dirty="0" err="1" smtClean="0"/>
              <a:t>b</a:t>
            </a:r>
            <a:r>
              <a:rPr lang="en-US" dirty="0" smtClean="0"/>
              <a:t>) The water table is the top of the groundwater reservoir in the subsurface. It separates the unsaturated (</a:t>
            </a:r>
            <a:r>
              <a:rPr lang="en-US" dirty="0" err="1" smtClean="0"/>
              <a:t>vadose</a:t>
            </a:r>
            <a:r>
              <a:rPr lang="en-US" dirty="0" smtClean="0"/>
              <a:t>) zone above from the unsaturated zone below. A capillary fringe forms at the boundary.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515117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16.3c </a:t>
            </a:r>
            <a:r>
              <a:rPr lang="en-US" dirty="0" smtClean="0"/>
              <a:t> Water underground—aquifers, </a:t>
            </a:r>
            <a:r>
              <a:rPr lang="en-US" dirty="0" err="1" smtClean="0"/>
              <a:t>aquitards</a:t>
            </a:r>
            <a:r>
              <a:rPr lang="en-US" dirty="0" smtClean="0"/>
              <a:t>, and the water table.</a:t>
            </a:r>
          </a:p>
          <a:p>
            <a:r>
              <a:rPr lang="en-US" dirty="0" smtClean="0"/>
              <a:t>(</a:t>
            </a:r>
            <a:r>
              <a:rPr lang="en-US" dirty="0" err="1" smtClean="0"/>
              <a:t>c</a:t>
            </a:r>
            <a:r>
              <a:rPr lang="en-US" dirty="0" smtClean="0"/>
              <a:t>) Where the water table lies close to the ground surface, ponds remain filled—the water table is the surface of the pond.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305912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16.3d </a:t>
            </a:r>
            <a:r>
              <a:rPr lang="en-US" dirty="0" smtClean="0"/>
              <a:t> Water underground—aquifers, </a:t>
            </a:r>
            <a:r>
              <a:rPr lang="en-US" dirty="0" err="1" smtClean="0"/>
              <a:t>aquitards</a:t>
            </a:r>
            <a:r>
              <a:rPr lang="en-US" dirty="0" smtClean="0"/>
              <a:t>, and the water table.</a:t>
            </a:r>
          </a:p>
          <a:p>
            <a:r>
              <a:rPr lang="en-US" dirty="0" smtClean="0"/>
              <a:t>(</a:t>
            </a:r>
            <a:r>
              <a:rPr lang="en-US" dirty="0" err="1" smtClean="0"/>
              <a:t>d</a:t>
            </a:r>
            <a:r>
              <a:rPr lang="en-US" dirty="0" smtClean="0"/>
              <a:t>) In dry regions, the water table sinks deep below the surface. Water that collects temporarily in low areas sinks into the subsurface.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352385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16.4</a:t>
            </a:r>
            <a:r>
              <a:rPr lang="en-US" dirty="0" smtClean="0"/>
              <a:t>  Factors that influence the position of the water table.</a:t>
            </a:r>
          </a:p>
          <a:p>
            <a:r>
              <a:rPr lang="en-US" dirty="0" smtClean="0"/>
              <a:t>(a) The shape of a water table beneath hilly topography. Point </a:t>
            </a:r>
            <a:r>
              <a:rPr lang="en-US" i="1" dirty="0" smtClean="0"/>
              <a:t>h</a:t>
            </a:r>
            <a:r>
              <a:rPr lang="en-US" baseline="-25000" dirty="0" smtClean="0"/>
              <a:t>1</a:t>
            </a:r>
            <a:r>
              <a:rPr lang="en-US" dirty="0" smtClean="0"/>
              <a:t> on the water table is higher than Point </a:t>
            </a:r>
            <a:r>
              <a:rPr lang="en-US" i="1" dirty="0" smtClean="0"/>
              <a:t>h</a:t>
            </a:r>
            <a:r>
              <a:rPr lang="en-US" baseline="-25000" dirty="0" smtClean="0"/>
              <a:t>2</a:t>
            </a:r>
            <a:r>
              <a:rPr lang="en-US" dirty="0" smtClean="0"/>
              <a:t>, relative to a reference elevation. The pressure at </a:t>
            </a:r>
            <a:r>
              <a:rPr lang="en-US" i="1" dirty="0" smtClean="0"/>
              <a:t>p</a:t>
            </a:r>
            <a:r>
              <a:rPr lang="en-US" baseline="-25000" dirty="0" smtClean="0"/>
              <a:t>1</a:t>
            </a:r>
            <a:r>
              <a:rPr lang="en-US" dirty="0" smtClean="0"/>
              <a:t> is, therefore, more than the pressure at </a:t>
            </a:r>
            <a:r>
              <a:rPr lang="en-US" i="1" dirty="0" smtClean="0"/>
              <a:t>p</a:t>
            </a:r>
            <a:r>
              <a:rPr lang="en-US" baseline="-25000" dirty="0" smtClean="0"/>
              <a:t>2</a:t>
            </a:r>
            <a:r>
              <a:rPr lang="en-US" dirty="0" smtClean="0"/>
              <a:t>. (</a:t>
            </a:r>
            <a:r>
              <a:rPr lang="en-US" dirty="0" err="1" smtClean="0"/>
              <a:t>b</a:t>
            </a:r>
            <a:r>
              <a:rPr lang="en-US" dirty="0" smtClean="0"/>
              <a:t>) A perched water table occurs where a mound of groundwater becomes trapped above a localized </a:t>
            </a:r>
            <a:r>
              <a:rPr lang="en-US" dirty="0" err="1" smtClean="0"/>
              <a:t>aquitard</a:t>
            </a:r>
            <a:r>
              <a:rPr lang="en-US" dirty="0" smtClean="0"/>
              <a:t> that lies above the regional water table.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903436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16.4a</a:t>
            </a:r>
            <a:r>
              <a:rPr lang="en-US" dirty="0" smtClean="0"/>
              <a:t>  Factors that influence the position of the water table.</a:t>
            </a:r>
          </a:p>
          <a:p>
            <a:r>
              <a:rPr lang="en-US" dirty="0" smtClean="0"/>
              <a:t>(a) The shape of a water table beneath hilly topography. Point </a:t>
            </a:r>
            <a:r>
              <a:rPr lang="en-US" i="1" dirty="0" smtClean="0"/>
              <a:t>h</a:t>
            </a:r>
            <a:r>
              <a:rPr lang="en-US" baseline="-25000" dirty="0" smtClean="0"/>
              <a:t>1</a:t>
            </a:r>
            <a:r>
              <a:rPr lang="en-US" dirty="0" smtClean="0"/>
              <a:t> on the water table is higher than Point </a:t>
            </a:r>
            <a:r>
              <a:rPr lang="en-US" i="1" dirty="0" smtClean="0"/>
              <a:t>h</a:t>
            </a:r>
            <a:r>
              <a:rPr lang="en-US" baseline="-25000" dirty="0" smtClean="0"/>
              <a:t>2</a:t>
            </a:r>
            <a:r>
              <a:rPr lang="en-US" dirty="0" smtClean="0"/>
              <a:t>, relative to a reference elevation. The pressure at </a:t>
            </a:r>
            <a:r>
              <a:rPr lang="en-US" i="1" dirty="0" smtClean="0"/>
              <a:t>p</a:t>
            </a:r>
            <a:r>
              <a:rPr lang="en-US" baseline="-25000" dirty="0" smtClean="0"/>
              <a:t>1</a:t>
            </a:r>
            <a:r>
              <a:rPr lang="en-US" dirty="0" smtClean="0"/>
              <a:t> is, therefore, more than the pressure at </a:t>
            </a:r>
            <a:r>
              <a:rPr lang="en-US" i="1" dirty="0" smtClean="0"/>
              <a:t>p</a:t>
            </a:r>
            <a:r>
              <a:rPr lang="en-US" baseline="-25000" dirty="0" smtClean="0"/>
              <a:t>2</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76533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Steaming pools and travertine ledges have developed where groundwater bubbles to the surface from the hot springs of </a:t>
            </a:r>
            <a:r>
              <a:rPr lang="en-US" dirty="0" err="1" smtClean="0"/>
              <a:t>Rotorua</a:t>
            </a:r>
            <a:r>
              <a:rPr lang="en-US" dirty="0" smtClean="0"/>
              <a:t>, New Zealand.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400391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16.4b</a:t>
            </a:r>
            <a:r>
              <a:rPr lang="en-US" dirty="0" smtClean="0"/>
              <a:t>  Factors that influence the position of the water table.</a:t>
            </a:r>
          </a:p>
          <a:p>
            <a:r>
              <a:rPr lang="en-US" dirty="0" smtClean="0"/>
              <a:t>(</a:t>
            </a:r>
            <a:r>
              <a:rPr lang="en-US" dirty="0" err="1" smtClean="0"/>
              <a:t>b</a:t>
            </a:r>
            <a:r>
              <a:rPr lang="en-US" dirty="0" smtClean="0"/>
              <a:t>) A perched water table occurs where a mound of groundwater becomes trapped above a localized </a:t>
            </a:r>
            <a:r>
              <a:rPr lang="en-US" dirty="0" err="1" smtClean="0"/>
              <a:t>aquitard</a:t>
            </a:r>
            <a:r>
              <a:rPr lang="en-US" dirty="0" smtClean="0"/>
              <a:t> that lies above the regional water table.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1644337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16.5 </a:t>
            </a:r>
            <a:r>
              <a:rPr lang="en-US" dirty="0" smtClean="0"/>
              <a:t> The flow of groundwater.</a:t>
            </a:r>
          </a:p>
          <a:p>
            <a:r>
              <a:rPr lang="en-US" dirty="0" smtClean="0"/>
              <a:t>(a) Groundwater flows from recharge areas to discharge areas. Typically, the flow follows curving paths. (</a:t>
            </a:r>
            <a:r>
              <a:rPr lang="en-US" dirty="0" err="1" smtClean="0"/>
              <a:t>b</a:t>
            </a:r>
            <a:r>
              <a:rPr lang="en-US" dirty="0" smtClean="0"/>
              <a:t>) The large hydraulic head resulting from uplift of a mountain belt may drive groundwater hundreds of kilometers across regional sedimentary basins. Deeper flow paths take longer.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34377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16.5a </a:t>
            </a:r>
            <a:r>
              <a:rPr lang="en-US" dirty="0" smtClean="0"/>
              <a:t> The flow of groundwater.</a:t>
            </a:r>
          </a:p>
          <a:p>
            <a:r>
              <a:rPr lang="en-US" dirty="0" smtClean="0"/>
              <a:t>(a) Groundwater flows from recharge areas to discharge areas. Typically, the flow follows curving paths.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429913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16.5b </a:t>
            </a:r>
            <a:r>
              <a:rPr lang="en-US" dirty="0" smtClean="0"/>
              <a:t> The flow of groundwater.</a:t>
            </a:r>
          </a:p>
          <a:p>
            <a:r>
              <a:rPr lang="en-US" dirty="0" smtClean="0"/>
              <a:t>(</a:t>
            </a:r>
            <a:r>
              <a:rPr lang="en-US" dirty="0" err="1" smtClean="0"/>
              <a:t>b</a:t>
            </a:r>
            <a:r>
              <a:rPr lang="en-US" dirty="0" smtClean="0"/>
              <a:t>) The large hydraulic head resulting from uplift of a mountain belt may drive groundwater hundreds of kilometers across regional sedimentary basins. Deeper flow paths take longer.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833872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Bx16.1  </a:t>
            </a:r>
            <a:r>
              <a:rPr lang="en-US" dirty="0" smtClean="0"/>
              <a:t>The level to which water rises in a </a:t>
            </a:r>
            <a:r>
              <a:rPr lang="en-US" dirty="0" err="1" smtClean="0"/>
              <a:t>drillhole</a:t>
            </a:r>
            <a:r>
              <a:rPr lang="en-US" dirty="0" smtClean="0"/>
              <a:t> is the hydraulic head (</a:t>
            </a:r>
            <a:r>
              <a:rPr lang="en-US" i="1" dirty="0" err="1" smtClean="0"/>
              <a:t>h</a:t>
            </a:r>
            <a:r>
              <a:rPr lang="en-US" dirty="0" smtClean="0"/>
              <a:t>). The hydraulic gradient (</a:t>
            </a:r>
            <a:r>
              <a:rPr lang="en-US" i="1" dirty="0" err="1" smtClean="0"/>
              <a:t>i</a:t>
            </a:r>
            <a:r>
              <a:rPr lang="en-US" dirty="0" smtClean="0"/>
              <a:t>) is the difference in head divided by the length of the flow path (</a:t>
            </a:r>
            <a:r>
              <a:rPr lang="en-US" i="1" dirty="0" err="1" smtClean="0"/>
              <a:t>j</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97098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a:t>
            </a:r>
            <a:r>
              <a:rPr lang="en-US" dirty="0" smtClean="0"/>
              <a:t>  Geologic settings in which springs form.</a:t>
            </a:r>
          </a:p>
          <a:p>
            <a:r>
              <a:rPr lang="en-US" dirty="0" smtClean="0"/>
              <a:t>(a) Groundwater reaches the ground surface in a discharge zone. (</a:t>
            </a:r>
            <a:r>
              <a:rPr lang="en-US" dirty="0" err="1" smtClean="0"/>
              <a:t>b</a:t>
            </a:r>
            <a:r>
              <a:rPr lang="en-US" dirty="0" smtClean="0"/>
              <a:t>) Where groundwater reaches an impermeable barrier, it rises. (</a:t>
            </a:r>
            <a:r>
              <a:rPr lang="en-US" dirty="0" err="1" smtClean="0"/>
              <a:t>c</a:t>
            </a:r>
            <a:r>
              <a:rPr lang="en-US" dirty="0" smtClean="0"/>
              <a:t>) Groundwater seeps where a perched water table intersects a slope. (</a:t>
            </a:r>
            <a:r>
              <a:rPr lang="en-US" dirty="0" err="1" smtClean="0"/>
              <a:t>d</a:t>
            </a:r>
            <a:r>
              <a:rPr lang="en-US" dirty="0" smtClean="0"/>
              <a:t>) A network of interconnected fractures channels water to the surface of the hill. (</a:t>
            </a:r>
            <a:r>
              <a:rPr lang="en-US" dirty="0" err="1" smtClean="0"/>
              <a:t>e</a:t>
            </a:r>
            <a:r>
              <a:rPr lang="en-US" dirty="0" smtClean="0"/>
              <a:t>) Groundwater seeps out of a cliff face at the top of a relatively impermeable bed. (</a:t>
            </a:r>
            <a:r>
              <a:rPr lang="en-US" dirty="0" err="1" smtClean="0"/>
              <a:t>f</a:t>
            </a:r>
            <a:r>
              <a:rPr lang="en-US" dirty="0" smtClean="0"/>
              <a:t>) In cases where water under pressure lies below an </a:t>
            </a:r>
            <a:r>
              <a:rPr lang="en-US" dirty="0" err="1" smtClean="0"/>
              <a:t>aquitard</a:t>
            </a:r>
            <a:r>
              <a:rPr lang="en-US" dirty="0" smtClean="0"/>
              <a:t>, a crack may provide a pathway for an artesian spring to form.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3475152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16.6a</a:t>
            </a:r>
            <a:r>
              <a:rPr lang="en-US" dirty="0" smtClean="0"/>
              <a:t>  Geologic settings in which springs form.</a:t>
            </a:r>
          </a:p>
          <a:p>
            <a:r>
              <a:rPr lang="en-US" dirty="0" smtClean="0"/>
              <a:t>(a) Groundwater reaches the ground surface in a discharge zone.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08633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16.6b</a:t>
            </a:r>
            <a:r>
              <a:rPr lang="en-US" dirty="0" smtClean="0"/>
              <a:t>  Geologic settings in which springs form.</a:t>
            </a:r>
          </a:p>
          <a:p>
            <a:r>
              <a:rPr lang="en-US" dirty="0" smtClean="0"/>
              <a:t>(</a:t>
            </a:r>
            <a:r>
              <a:rPr lang="en-US" dirty="0" err="1" smtClean="0"/>
              <a:t>b</a:t>
            </a:r>
            <a:r>
              <a:rPr lang="en-US" dirty="0" smtClean="0"/>
              <a:t>) Where groundwater reaches an impermeable barrier, it rises.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527962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16.6c</a:t>
            </a:r>
            <a:r>
              <a:rPr lang="en-US" dirty="0" smtClean="0"/>
              <a:t>  Geologic settings in which springs form.</a:t>
            </a:r>
          </a:p>
          <a:p>
            <a:r>
              <a:rPr lang="en-US" dirty="0" smtClean="0"/>
              <a:t>(</a:t>
            </a:r>
            <a:r>
              <a:rPr lang="en-US" dirty="0" err="1" smtClean="0"/>
              <a:t>c</a:t>
            </a:r>
            <a:r>
              <a:rPr lang="en-US" dirty="0" smtClean="0"/>
              <a:t>) Groundwater seeps where a perched water table intersects a slope.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444668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16.6d</a:t>
            </a:r>
            <a:r>
              <a:rPr lang="en-US" dirty="0" smtClean="0"/>
              <a:t>  Geologic settings in which springs form.</a:t>
            </a:r>
          </a:p>
          <a:p>
            <a:r>
              <a:rPr lang="en-US" dirty="0" smtClean="0"/>
              <a:t>(</a:t>
            </a:r>
            <a:r>
              <a:rPr lang="en-US" dirty="0" err="1" smtClean="0"/>
              <a:t>d</a:t>
            </a:r>
            <a:r>
              <a:rPr lang="en-US" dirty="0" smtClean="0"/>
              <a:t>) A network of interconnected fractures channels water to the surface of the hill.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00372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 </a:t>
            </a:r>
            <a:r>
              <a:rPr lang="en-US" dirty="0" smtClean="0"/>
              <a:t> Development of sinkholes in central Florida.</a:t>
            </a:r>
          </a:p>
          <a:p>
            <a:r>
              <a:rPr lang="en-US" dirty="0" smtClean="0"/>
              <a:t>(a) The Winter Park sinkhole, as seen from a helicopter. (</a:t>
            </a:r>
            <a:r>
              <a:rPr lang="en-US" dirty="0" err="1" smtClean="0"/>
              <a:t>b</a:t>
            </a:r>
            <a:r>
              <a:rPr lang="en-US" dirty="0" smtClean="0"/>
              <a:t>) As overburden slowly washes into underlying caves, a cavity forms. When the roof of this cavity collapses, a sinkhole forms (not to scale). (</a:t>
            </a:r>
            <a:r>
              <a:rPr lang="en-US" dirty="0" err="1" smtClean="0"/>
              <a:t>c</a:t>
            </a:r>
            <a:r>
              <a:rPr lang="en-US" dirty="0" smtClean="0"/>
              <a:t>) An airplane view of Florida sinkholes that have become lakes.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843312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16.6e</a:t>
            </a:r>
            <a:r>
              <a:rPr lang="en-US" dirty="0" smtClean="0"/>
              <a:t>  Geologic settings in which springs form.</a:t>
            </a:r>
          </a:p>
          <a:p>
            <a:r>
              <a:rPr lang="en-US" dirty="0" smtClean="0"/>
              <a:t>(</a:t>
            </a:r>
            <a:r>
              <a:rPr lang="en-US" dirty="0" err="1" smtClean="0"/>
              <a:t>e</a:t>
            </a:r>
            <a:r>
              <a:rPr lang="en-US" dirty="0" smtClean="0"/>
              <a:t>) Groundwater seeps out of a cliff face at the top of a relatively impermeable bed.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993670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16.6f</a:t>
            </a:r>
            <a:r>
              <a:rPr lang="en-US" dirty="0" smtClean="0"/>
              <a:t>  Geologic settings in which springs form.</a:t>
            </a:r>
          </a:p>
          <a:p>
            <a:r>
              <a:rPr lang="en-US" dirty="0" smtClean="0"/>
              <a:t>(</a:t>
            </a:r>
            <a:r>
              <a:rPr lang="en-US" dirty="0" err="1" smtClean="0"/>
              <a:t>f</a:t>
            </a:r>
            <a:r>
              <a:rPr lang="en-US" dirty="0" smtClean="0"/>
              <a:t>) In cases where water under pressure lies below an </a:t>
            </a:r>
            <a:r>
              <a:rPr lang="en-US" dirty="0" err="1" smtClean="0"/>
              <a:t>aquitard</a:t>
            </a:r>
            <a:r>
              <a:rPr lang="en-US" dirty="0" smtClean="0"/>
              <a:t>, a crack may provide a pathway for an artesian spring to form.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677698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16.6f</a:t>
            </a:r>
            <a:r>
              <a:rPr lang="en-US" dirty="0" smtClean="0"/>
              <a:t>  Geologic settings in which springs form.</a:t>
            </a:r>
          </a:p>
          <a:p>
            <a:r>
              <a:rPr lang="en-US" dirty="0" smtClean="0"/>
              <a:t>(</a:t>
            </a:r>
            <a:r>
              <a:rPr lang="en-US" dirty="0" err="1" smtClean="0"/>
              <a:t>f</a:t>
            </a:r>
            <a:r>
              <a:rPr lang="en-US" dirty="0" smtClean="0"/>
              <a:t>) In cases where water under pressure lies below an </a:t>
            </a:r>
            <a:r>
              <a:rPr lang="en-US" dirty="0" err="1" smtClean="0"/>
              <a:t>aquitard</a:t>
            </a:r>
            <a:r>
              <a:rPr lang="en-US" dirty="0" smtClean="0"/>
              <a:t>, a crack may provide a pathway for an artesian spring to form.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412329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16.7 </a:t>
            </a:r>
            <a:r>
              <a:rPr lang="en-US" dirty="0" smtClean="0"/>
              <a:t> Pumping groundwater from a normal well can affect the water table</a:t>
            </a:r>
          </a:p>
          <a:p>
            <a:r>
              <a:rPr lang="en-US" dirty="0" smtClean="0"/>
              <a:t>(a) A modern ordinary well sucks up water with an electric pump. The packed sand filters the water. (</a:t>
            </a:r>
            <a:r>
              <a:rPr lang="en-US" dirty="0" err="1" smtClean="0"/>
              <a:t>b</a:t>
            </a:r>
            <a:r>
              <a:rPr lang="en-US" dirty="0" smtClean="0"/>
              <a:t>) Pumping forms a cone of depression in the water table. (</a:t>
            </a:r>
            <a:r>
              <a:rPr lang="en-US" dirty="0" err="1" smtClean="0"/>
              <a:t>c</a:t>
            </a:r>
            <a:r>
              <a:rPr lang="en-US" dirty="0" smtClean="0"/>
              <a:t>) Pumping by the big well may be enough to make a small well run dry.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3244955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16.7a </a:t>
            </a:r>
            <a:r>
              <a:rPr lang="en-US" dirty="0" smtClean="0"/>
              <a:t> Pumping groundwater from a normal well can affect the water table</a:t>
            </a:r>
          </a:p>
          <a:p>
            <a:r>
              <a:rPr lang="en-US" dirty="0" smtClean="0"/>
              <a:t>(a) A modern ordinary well sucks up water with an electric pump. The packed sand filters the 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282545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16.7bc </a:t>
            </a:r>
            <a:r>
              <a:rPr lang="en-US" dirty="0" smtClean="0"/>
              <a:t> Pumping groundwater from a normal well can affect the water table</a:t>
            </a:r>
          </a:p>
          <a:p>
            <a:r>
              <a:rPr lang="en-US" dirty="0" smtClean="0"/>
              <a:t>(</a:t>
            </a:r>
            <a:r>
              <a:rPr lang="en-US" dirty="0" err="1" smtClean="0"/>
              <a:t>b</a:t>
            </a:r>
            <a:r>
              <a:rPr lang="en-US" dirty="0" smtClean="0"/>
              <a:t>) Pumping forms a cone of depression in the water table. (</a:t>
            </a:r>
            <a:r>
              <a:rPr lang="en-US" dirty="0" err="1" smtClean="0"/>
              <a:t>c</a:t>
            </a:r>
            <a:r>
              <a:rPr lang="en-US" dirty="0" smtClean="0"/>
              <a:t>) Pumping by the big well may be enough to make a small well run dry.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855997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16.8 </a:t>
            </a:r>
            <a:r>
              <a:rPr lang="en-US" dirty="0" smtClean="0"/>
              <a:t> Artesian wells, where water rises from the aquifer without pumping.</a:t>
            </a:r>
          </a:p>
          <a:p>
            <a:r>
              <a:rPr lang="en-US" dirty="0" smtClean="0"/>
              <a:t>(a) A flowing artesian well in Wisconsin; the water rises from underground in the corrugated pipe without the need of pumping, and it continuously flows out of the pipe. (</a:t>
            </a:r>
            <a:r>
              <a:rPr lang="en-US" dirty="0" err="1" smtClean="0"/>
              <a:t>b</a:t>
            </a:r>
            <a:r>
              <a:rPr lang="en-US" dirty="0" smtClean="0"/>
              <a:t>) The configuration of a city water supply. Water rises in vertical pipes up to the level of the </a:t>
            </a:r>
            <a:r>
              <a:rPr lang="en-US" dirty="0" err="1" smtClean="0"/>
              <a:t>potentiometric</a:t>
            </a:r>
            <a:r>
              <a:rPr lang="en-US" dirty="0" smtClean="0"/>
              <a:t> surface. (</a:t>
            </a:r>
            <a:r>
              <a:rPr lang="en-US" dirty="0" err="1" smtClean="0"/>
              <a:t>c</a:t>
            </a:r>
            <a:r>
              <a:rPr lang="en-US" dirty="0" smtClean="0"/>
              <a:t>) The configuration of a regional artesian system.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920885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16.8a </a:t>
            </a:r>
            <a:r>
              <a:rPr lang="en-US" dirty="0" smtClean="0"/>
              <a:t> Artesian wells, where water rises from the aquifer without pumping.</a:t>
            </a:r>
          </a:p>
          <a:p>
            <a:r>
              <a:rPr lang="en-US" dirty="0" smtClean="0"/>
              <a:t>(a) A flowing artesian well in Wisconsin; the water rises from underground in the corrugated pipe without the need of pumping, and it continuously flows out of the pipe.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2605487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16.8b </a:t>
            </a:r>
            <a:r>
              <a:rPr lang="en-US" dirty="0" smtClean="0"/>
              <a:t> Artesian wells, where water rises from the aquifer without pumping.</a:t>
            </a:r>
          </a:p>
          <a:p>
            <a:r>
              <a:rPr lang="en-US" dirty="0" smtClean="0"/>
              <a:t>(</a:t>
            </a:r>
            <a:r>
              <a:rPr lang="en-US" dirty="0" err="1" smtClean="0"/>
              <a:t>b</a:t>
            </a:r>
            <a:r>
              <a:rPr lang="en-US" dirty="0" smtClean="0"/>
              <a:t>) The configuration of a city water supply. Water rises in vertical pipes up to the level of the </a:t>
            </a:r>
            <a:r>
              <a:rPr lang="en-US" dirty="0" err="1" smtClean="0"/>
              <a:t>potentiometric</a:t>
            </a:r>
            <a:r>
              <a:rPr lang="en-US" dirty="0" smtClean="0"/>
              <a:t>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943673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16.8c </a:t>
            </a:r>
            <a:r>
              <a:rPr lang="en-US" dirty="0" smtClean="0"/>
              <a:t> Artesian wells, where water rises from the aquifer without pumping.</a:t>
            </a:r>
          </a:p>
          <a:p>
            <a:r>
              <a:rPr lang="en-US" dirty="0" smtClean="0"/>
              <a:t>(</a:t>
            </a:r>
            <a:r>
              <a:rPr lang="en-US" dirty="0" err="1" smtClean="0"/>
              <a:t>c</a:t>
            </a:r>
            <a:r>
              <a:rPr lang="en-US" dirty="0" smtClean="0"/>
              <a:t>) The configuration of a regional artesian system.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257028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16.1a </a:t>
            </a:r>
            <a:r>
              <a:rPr lang="en-US" dirty="0" smtClean="0"/>
              <a:t> Development of sinkholes in central Florida.</a:t>
            </a:r>
          </a:p>
          <a:p>
            <a:r>
              <a:rPr lang="en-US" dirty="0" smtClean="0"/>
              <a:t>(a) The Winter Park sinkhole, as seen from a helicopter.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575504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16.9 </a:t>
            </a:r>
            <a:r>
              <a:rPr lang="en-US" dirty="0" smtClean="0"/>
              <a:t> Geothermal waters and examples of their manifestation in the landscape.</a:t>
            </a:r>
          </a:p>
          <a:p>
            <a:r>
              <a:rPr lang="en-US" dirty="0" smtClean="0"/>
              <a:t>(a) Geysers and hot springs occur where groundwater, heated at depth, rises to the surface. (</a:t>
            </a:r>
            <a:r>
              <a:rPr lang="en-US" dirty="0" err="1" smtClean="0"/>
              <a:t>b</a:t>
            </a:r>
            <a:r>
              <a:rPr lang="en-US" dirty="0" smtClean="0"/>
              <a:t>) Hot springs in Iceland, warmed by magma below, attract tourists from around the world. (</a:t>
            </a:r>
            <a:r>
              <a:rPr lang="en-US" dirty="0" err="1" smtClean="0"/>
              <a:t>c</a:t>
            </a:r>
            <a:r>
              <a:rPr lang="en-US" dirty="0" smtClean="0"/>
              <a:t>) Colorful bacteria- and </a:t>
            </a:r>
            <a:r>
              <a:rPr lang="en-US" dirty="0" err="1" smtClean="0"/>
              <a:t>archaea</a:t>
            </a:r>
            <a:r>
              <a:rPr lang="en-US" dirty="0" smtClean="0"/>
              <a:t>-laden pools, Yellowstone National Park, Wyoming. (</a:t>
            </a:r>
            <a:r>
              <a:rPr lang="en-US" dirty="0" err="1" smtClean="0"/>
              <a:t>d</a:t>
            </a:r>
            <a:r>
              <a:rPr lang="en-US" dirty="0" smtClean="0"/>
              <a:t>) Terraces of minerals precipitated at Mammoth Hot Springs, Yellowstone. (</a:t>
            </a:r>
            <a:r>
              <a:rPr lang="en-US" dirty="0" err="1" smtClean="0"/>
              <a:t>e</a:t>
            </a:r>
            <a:r>
              <a:rPr lang="en-US" dirty="0" smtClean="0"/>
              <a:t>) The Old Faithful geyser in Yellowstone erupts predictably.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3983151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16.9a </a:t>
            </a:r>
            <a:r>
              <a:rPr lang="en-US" dirty="0" smtClean="0"/>
              <a:t> Geothermal waters and examples of their manifestation in the landscape.</a:t>
            </a:r>
          </a:p>
          <a:p>
            <a:r>
              <a:rPr lang="en-US" dirty="0" smtClean="0"/>
              <a:t>(a) Geysers and hot springs occur where groundwater, heated at depth, rises to the surface.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2199130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16.9b </a:t>
            </a:r>
            <a:r>
              <a:rPr lang="en-US" dirty="0" smtClean="0"/>
              <a:t> Geothermal waters and examples of their manifestation in the landscape.</a:t>
            </a:r>
          </a:p>
          <a:p>
            <a:r>
              <a:rPr lang="en-US" dirty="0" smtClean="0"/>
              <a:t>(</a:t>
            </a:r>
            <a:r>
              <a:rPr lang="en-US" dirty="0" err="1" smtClean="0"/>
              <a:t>b</a:t>
            </a:r>
            <a:r>
              <a:rPr lang="en-US" dirty="0" smtClean="0"/>
              <a:t>) Hot springs in Iceland, warmed by magma below, attract tourists from around the world.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2992138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16.9c </a:t>
            </a:r>
            <a:r>
              <a:rPr lang="en-US" dirty="0" smtClean="0"/>
              <a:t> Geothermal waters and examples of their manifestation in the landscape.</a:t>
            </a:r>
          </a:p>
          <a:p>
            <a:r>
              <a:rPr lang="en-US" dirty="0" smtClean="0"/>
              <a:t>(</a:t>
            </a:r>
            <a:r>
              <a:rPr lang="en-US" dirty="0" err="1" smtClean="0"/>
              <a:t>c</a:t>
            </a:r>
            <a:r>
              <a:rPr lang="en-US" dirty="0" smtClean="0"/>
              <a:t>) Colorful bacteria- and </a:t>
            </a:r>
            <a:r>
              <a:rPr lang="en-US" dirty="0" err="1" smtClean="0"/>
              <a:t>archaea</a:t>
            </a:r>
            <a:r>
              <a:rPr lang="en-US" dirty="0" smtClean="0"/>
              <a:t>-laden pools, Yellowstone National Park, Wyoming.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1963535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16.9d </a:t>
            </a:r>
            <a:r>
              <a:rPr lang="en-US" dirty="0" smtClean="0"/>
              <a:t> Geothermal waters and examples of their manifestation in the landscape.</a:t>
            </a:r>
          </a:p>
          <a:p>
            <a:r>
              <a:rPr lang="en-US" dirty="0" smtClean="0"/>
              <a:t>(</a:t>
            </a:r>
            <a:r>
              <a:rPr lang="en-US" dirty="0" err="1" smtClean="0"/>
              <a:t>d</a:t>
            </a:r>
            <a:r>
              <a:rPr lang="en-US" dirty="0" smtClean="0"/>
              <a:t>) Terraces of minerals precipitated at Mammoth Hot Springs, Yellowstone.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414861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16.9e </a:t>
            </a:r>
            <a:r>
              <a:rPr lang="en-US" dirty="0" smtClean="0"/>
              <a:t> Geothermal waters and examples of their manifestation in the landscape.</a:t>
            </a:r>
          </a:p>
          <a:p>
            <a:r>
              <a:rPr lang="en-US" dirty="0" smtClean="0"/>
              <a:t>(</a:t>
            </a:r>
            <a:r>
              <a:rPr lang="en-US" dirty="0" err="1" smtClean="0"/>
              <a:t>e</a:t>
            </a:r>
            <a:r>
              <a:rPr lang="en-US" dirty="0" smtClean="0"/>
              <a:t>) The Old Faithful geyser in Yellowstone erupts predictably.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1268416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16.10 </a:t>
            </a:r>
            <a:r>
              <a:rPr lang="en-US" dirty="0" smtClean="0"/>
              <a:t> Effects of human modification of the water table.</a:t>
            </a:r>
          </a:p>
          <a:p>
            <a:r>
              <a:rPr lang="en-US" dirty="0" smtClean="0"/>
              <a:t>(a) Before humans start pumping groundwater, the water table is high. A swamp and permanent stream exist. (</a:t>
            </a:r>
            <a:r>
              <a:rPr lang="en-US" dirty="0" err="1" smtClean="0"/>
              <a:t>b</a:t>
            </a:r>
            <a:r>
              <a:rPr lang="en-US" dirty="0" smtClean="0"/>
              <a:t>) Pumping for consumers in a nearby city causes the water table to fall, so the swamp dries up. (</a:t>
            </a:r>
            <a:r>
              <a:rPr lang="en-US" dirty="0" err="1" smtClean="0"/>
              <a:t>c</a:t>
            </a:r>
            <a:r>
              <a:rPr lang="en-US" dirty="0" smtClean="0"/>
              <a:t>) A map showing variations in the drop of the water table in California, from the spring of 2013 to the spring of 2014, as measured in wells. (</a:t>
            </a:r>
            <a:r>
              <a:rPr lang="en-US" dirty="0" err="1" smtClean="0"/>
              <a:t>d</a:t>
            </a:r>
            <a:r>
              <a:rPr lang="en-US" dirty="0" smtClean="0"/>
              <a:t>) The Florida Everglades before the advent of urban growth and intensive agriculture. (</a:t>
            </a:r>
            <a:r>
              <a:rPr lang="en-US" dirty="0" err="1" smtClean="0"/>
              <a:t>e</a:t>
            </a:r>
            <a:r>
              <a:rPr lang="en-US" dirty="0" smtClean="0"/>
              <a:t>) Channelization and urbanization have removed water from recharge areas, disrupting flow paths.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718794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16.10ab </a:t>
            </a:r>
            <a:r>
              <a:rPr lang="en-US" dirty="0" smtClean="0"/>
              <a:t> Effects of human modification of the water table.</a:t>
            </a:r>
          </a:p>
          <a:p>
            <a:r>
              <a:rPr lang="en-US" dirty="0" smtClean="0"/>
              <a:t>(a) Before humans start pumping groundwater, the water table is high. A swamp and permanent stream exist. (</a:t>
            </a:r>
            <a:r>
              <a:rPr lang="en-US" dirty="0" err="1" smtClean="0"/>
              <a:t>b</a:t>
            </a:r>
            <a:r>
              <a:rPr lang="en-US" dirty="0" smtClean="0"/>
              <a:t>) Pumping for consumers in a nearby city causes the water table to fall, so the swamp dries up.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3255601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16.10c </a:t>
            </a:r>
            <a:r>
              <a:rPr lang="en-US" dirty="0" smtClean="0"/>
              <a:t> Effects of human modification of the water table.</a:t>
            </a:r>
          </a:p>
          <a:p>
            <a:r>
              <a:rPr lang="en-US" dirty="0" smtClean="0"/>
              <a:t>(</a:t>
            </a:r>
            <a:r>
              <a:rPr lang="en-US" dirty="0" err="1" smtClean="0"/>
              <a:t>c</a:t>
            </a:r>
            <a:r>
              <a:rPr lang="en-US" dirty="0" smtClean="0"/>
              <a:t>) A map showing variations in the drop of the water table in California, from the spring of 2013 to the spring of 2014, as measured in wells.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3604391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16.10de </a:t>
            </a:r>
            <a:r>
              <a:rPr lang="en-US" dirty="0" smtClean="0"/>
              <a:t> Effects of human modification of the water table.</a:t>
            </a:r>
          </a:p>
          <a:p>
            <a:r>
              <a:rPr lang="en-US" dirty="0" smtClean="0"/>
              <a:t>(</a:t>
            </a:r>
            <a:r>
              <a:rPr lang="en-US" dirty="0" err="1" smtClean="0"/>
              <a:t>d</a:t>
            </a:r>
            <a:r>
              <a:rPr lang="en-US" dirty="0" smtClean="0"/>
              <a:t>) The Florida Everglades before the advent of urban growth and intensive agriculture. (</a:t>
            </a:r>
            <a:r>
              <a:rPr lang="en-US" dirty="0" err="1" smtClean="0"/>
              <a:t>e</a:t>
            </a:r>
            <a:r>
              <a:rPr lang="en-US" dirty="0" smtClean="0"/>
              <a:t>) Channelization and urbanization have removed water from recharge areas, disrupting flow paths.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107495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16.1b </a:t>
            </a:r>
            <a:r>
              <a:rPr lang="en-US" dirty="0" smtClean="0"/>
              <a:t> Development of sinkholes in central Florida.</a:t>
            </a:r>
          </a:p>
          <a:p>
            <a:r>
              <a:rPr lang="en-US" dirty="0" smtClean="0"/>
              <a:t>(</a:t>
            </a:r>
            <a:r>
              <a:rPr lang="en-US" dirty="0" err="1" smtClean="0"/>
              <a:t>b</a:t>
            </a:r>
            <a:r>
              <a:rPr lang="en-US" dirty="0" smtClean="0"/>
              <a:t>) As overburden slowly washes into underlying caves, a cavity forms. When the roof of this cavity collapses, a sinkhole forms (not to scale).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956178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a:t>
            </a:r>
            <a:r>
              <a:rPr lang="en-US" dirty="0" smtClean="0"/>
              <a:t>  Some causes of groundwater problems.</a:t>
            </a:r>
          </a:p>
          <a:p>
            <a:r>
              <a:rPr lang="en-US" dirty="0" smtClean="0"/>
              <a:t>(a) Before pumping, effluent from a septic tank drifts with the regional groundwater flow, and the home well pumps clean water. (</a:t>
            </a:r>
            <a:r>
              <a:rPr lang="en-US" dirty="0" err="1" smtClean="0"/>
              <a:t>b</a:t>
            </a:r>
            <a:r>
              <a:rPr lang="en-US" dirty="0" smtClean="0"/>
              <a:t>) After pumping by a nearby irrigation well, effluent flows into the home well in response to the new local slope of the water table. (</a:t>
            </a:r>
            <a:r>
              <a:rPr lang="en-US" dirty="0" err="1" smtClean="0"/>
              <a:t>c</a:t>
            </a:r>
            <a:r>
              <a:rPr lang="en-US" dirty="0" smtClean="0"/>
              <a:t>) Before pumping, fresh groundwater forms a lens below the ground. (</a:t>
            </a:r>
            <a:r>
              <a:rPr lang="en-US" dirty="0" err="1" smtClean="0"/>
              <a:t>d</a:t>
            </a:r>
            <a:r>
              <a:rPr lang="en-US" dirty="0" smtClean="0"/>
              <a:t>) If the freshwater is pumped too fast, saltwater from below is sucked up into the well. This is saltwater intrusion. (</a:t>
            </a:r>
            <a:r>
              <a:rPr lang="en-US" dirty="0" err="1" smtClean="0"/>
              <a:t>e</a:t>
            </a:r>
            <a:r>
              <a:rPr lang="en-US" dirty="0" smtClean="0"/>
              <a:t>) When intensive irrigation removes groundwater, pore space in an aquifer collapses. (</a:t>
            </a:r>
            <a:r>
              <a:rPr lang="en-US" dirty="0" err="1" smtClean="0"/>
              <a:t>f</a:t>
            </a:r>
            <a:r>
              <a:rPr lang="en-US" dirty="0" smtClean="0"/>
              <a:t>) As a result, the land surface sinks, leading to the formation of ground fissures and causing houses to crack.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2825056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16.11a</a:t>
            </a:r>
            <a:r>
              <a:rPr lang="en-US" dirty="0" smtClean="0"/>
              <a:t>  Some causes of groundwater problems.</a:t>
            </a:r>
          </a:p>
          <a:p>
            <a:r>
              <a:rPr lang="en-US" dirty="0" smtClean="0"/>
              <a:t>(a) Before pumping, effluent from a septic tank drifts with the regional groundwater flow, and the home well pumps clean water.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1790604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16.11b</a:t>
            </a:r>
            <a:r>
              <a:rPr lang="en-US" dirty="0" smtClean="0"/>
              <a:t>  Some causes of groundwater problems.</a:t>
            </a:r>
          </a:p>
          <a:p>
            <a:r>
              <a:rPr lang="en-US" dirty="0" smtClean="0"/>
              <a:t>(</a:t>
            </a:r>
            <a:r>
              <a:rPr lang="en-US" dirty="0" err="1" smtClean="0"/>
              <a:t>b</a:t>
            </a:r>
            <a:r>
              <a:rPr lang="en-US" dirty="0" smtClean="0"/>
              <a:t>) After pumping by a nearby irrigation well, effluent flows into the home well in response to the new local slope of the water table.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2796516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16.11c</a:t>
            </a:r>
            <a:r>
              <a:rPr lang="en-US" dirty="0" smtClean="0"/>
              <a:t>  Some causes of groundwater problems.</a:t>
            </a:r>
          </a:p>
          <a:p>
            <a:r>
              <a:rPr lang="en-US" dirty="0" smtClean="0"/>
              <a:t>(</a:t>
            </a:r>
            <a:r>
              <a:rPr lang="en-US" dirty="0" err="1" smtClean="0"/>
              <a:t>c</a:t>
            </a:r>
            <a:r>
              <a:rPr lang="en-US" dirty="0" smtClean="0"/>
              <a:t>) Before pumping, fresh groundwater forms a lens below the ground.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3379692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16.11d</a:t>
            </a:r>
            <a:r>
              <a:rPr lang="en-US" dirty="0" smtClean="0"/>
              <a:t>  Some causes of groundwater problems.</a:t>
            </a:r>
          </a:p>
          <a:p>
            <a:r>
              <a:rPr lang="en-US" dirty="0" smtClean="0"/>
              <a:t>(</a:t>
            </a:r>
            <a:r>
              <a:rPr lang="en-US" dirty="0" err="1" smtClean="0"/>
              <a:t>d</a:t>
            </a:r>
            <a:r>
              <a:rPr lang="en-US" dirty="0" smtClean="0"/>
              <a:t>) If the freshwater is pumped too fast, saltwater from below is sucked up into the well. This is saltwater intrusion.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40047077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16.11e</a:t>
            </a:r>
            <a:r>
              <a:rPr lang="en-US" dirty="0" smtClean="0"/>
              <a:t>  Some causes of groundwater problems.</a:t>
            </a:r>
          </a:p>
          <a:p>
            <a:r>
              <a:rPr lang="en-US" dirty="0" smtClean="0"/>
              <a:t>(</a:t>
            </a:r>
            <a:r>
              <a:rPr lang="en-US" dirty="0" err="1" smtClean="0"/>
              <a:t>e</a:t>
            </a:r>
            <a:r>
              <a:rPr lang="en-US" dirty="0" smtClean="0"/>
              <a:t>) When intensive irrigation removes groundwater, pore space in an aquifer collapses.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38456191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16.11f</a:t>
            </a:r>
            <a:r>
              <a:rPr lang="en-US" dirty="0" smtClean="0"/>
              <a:t>  Some causes of groundwater problems.</a:t>
            </a:r>
          </a:p>
          <a:p>
            <a:r>
              <a:rPr lang="en-US" dirty="0" smtClean="0"/>
              <a:t>(</a:t>
            </a:r>
            <a:r>
              <a:rPr lang="en-US" dirty="0" err="1" smtClean="0"/>
              <a:t>f</a:t>
            </a:r>
            <a:r>
              <a:rPr lang="en-US" dirty="0" smtClean="0"/>
              <a:t>) As a result, the land surface sinks, leading to the formation of ground fissures and causing houses to crack.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3758239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16.12  </a:t>
            </a:r>
            <a:r>
              <a:rPr lang="en-US" dirty="0" smtClean="0"/>
              <a:t>Contamination plumes in groundwater.</a:t>
            </a:r>
          </a:p>
          <a:p>
            <a:r>
              <a:rPr lang="en-US" dirty="0" smtClean="0"/>
              <a:t>(a) Various sources of groundwater contamination. (</a:t>
            </a:r>
            <a:r>
              <a:rPr lang="en-US" dirty="0" err="1" smtClean="0"/>
              <a:t>b</a:t>
            </a:r>
            <a:r>
              <a:rPr lang="en-US" dirty="0" smtClean="0"/>
              <a:t>) A contaminant plume as seen in cross section. The darker the color, the greater the concentration of contaminant. (</a:t>
            </a:r>
            <a:r>
              <a:rPr lang="en-US" dirty="0" err="1" smtClean="0"/>
              <a:t>c</a:t>
            </a:r>
            <a:r>
              <a:rPr lang="en-US" dirty="0" smtClean="0"/>
              <a:t>) Steam injected beneath the contamination drives the contaminated water upward in the aquifer, where pumping wells remove 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875929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16.12a  </a:t>
            </a:r>
            <a:r>
              <a:rPr lang="en-US" dirty="0" smtClean="0"/>
              <a:t>Contamination plumes in groundwater.</a:t>
            </a:r>
          </a:p>
          <a:p>
            <a:r>
              <a:rPr lang="en-US" dirty="0" smtClean="0"/>
              <a:t>(a) Various sources of groundwater contamination.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498599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16.12b  </a:t>
            </a:r>
            <a:r>
              <a:rPr lang="en-US" dirty="0" smtClean="0"/>
              <a:t>Contamination plumes in groundwater.</a:t>
            </a:r>
          </a:p>
          <a:p>
            <a:r>
              <a:rPr lang="en-US" dirty="0" smtClean="0"/>
              <a:t>(</a:t>
            </a:r>
            <a:r>
              <a:rPr lang="en-US" dirty="0" err="1" smtClean="0"/>
              <a:t>b</a:t>
            </a:r>
            <a:r>
              <a:rPr lang="en-US" dirty="0" smtClean="0"/>
              <a:t>) A contaminant plume as seen in cross section. The darker the color, the greater the concentration of contaminant.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133093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16.1c </a:t>
            </a:r>
            <a:r>
              <a:rPr lang="en-US" dirty="0" smtClean="0"/>
              <a:t> Development of sinkholes in central Florida.</a:t>
            </a:r>
          </a:p>
          <a:p>
            <a:r>
              <a:rPr lang="en-US" dirty="0" smtClean="0"/>
              <a:t>(</a:t>
            </a:r>
            <a:r>
              <a:rPr lang="en-US" dirty="0" err="1" smtClean="0"/>
              <a:t>c</a:t>
            </a:r>
            <a:r>
              <a:rPr lang="en-US" dirty="0" smtClean="0"/>
              <a:t>) An airplane view of Florida sinkholes that have become lakes.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244790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16.12c  </a:t>
            </a:r>
            <a:r>
              <a:rPr lang="en-US" dirty="0" smtClean="0"/>
              <a:t>Contamination plumes in groundwater.</a:t>
            </a:r>
          </a:p>
          <a:p>
            <a:r>
              <a:rPr lang="en-US" dirty="0" smtClean="0"/>
              <a:t>(</a:t>
            </a:r>
            <a:r>
              <a:rPr lang="en-US" dirty="0" err="1" smtClean="0"/>
              <a:t>c</a:t>
            </a:r>
            <a:r>
              <a:rPr lang="en-US" dirty="0" smtClean="0"/>
              <a:t>) Steam injected beneath the contamination drives the contaminated water upward in the aquifer, where pumping wells remove it.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4210776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16.13</a:t>
            </a:r>
            <a:r>
              <a:rPr lang="en-US" dirty="0" smtClean="0"/>
              <a:t>  Development of </a:t>
            </a:r>
            <a:r>
              <a:rPr lang="en-US" dirty="0" err="1" smtClean="0"/>
              <a:t>karst</a:t>
            </a:r>
            <a:r>
              <a:rPr lang="en-US" dirty="0" smtClean="0"/>
              <a:t>, dripstone, and flowstone.</a:t>
            </a:r>
          </a:p>
          <a:p>
            <a:r>
              <a:rPr lang="en-US" dirty="0" smtClean="0"/>
              <a:t>(a) Joints act as conduits for water in cave networks. Caves and passageways follow joints and preferentially form in more-soluble beds. (</a:t>
            </a:r>
            <a:r>
              <a:rPr lang="en-US" dirty="0" err="1" smtClean="0"/>
              <a:t>b</a:t>
            </a:r>
            <a:r>
              <a:rPr lang="en-US" dirty="0" smtClean="0"/>
              <a:t>) The evolution of a soda straw stalactite into a limestone column. (</a:t>
            </a:r>
            <a:r>
              <a:rPr lang="en-US" dirty="0" err="1" smtClean="0"/>
              <a:t>c</a:t>
            </a:r>
            <a:r>
              <a:rPr lang="en-US" dirty="0" smtClean="0"/>
              <a:t>) Flowstone on the wall of a cave in Vietnam.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2509411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16.13a</a:t>
            </a:r>
            <a:r>
              <a:rPr lang="en-US" dirty="0" smtClean="0"/>
              <a:t>  Development of </a:t>
            </a:r>
            <a:r>
              <a:rPr lang="en-US" dirty="0" err="1" smtClean="0"/>
              <a:t>karst</a:t>
            </a:r>
            <a:r>
              <a:rPr lang="en-US" dirty="0" smtClean="0"/>
              <a:t>, dripstone, and flowstone.</a:t>
            </a:r>
          </a:p>
          <a:p>
            <a:r>
              <a:rPr lang="en-US" dirty="0" smtClean="0"/>
              <a:t>(a) Joints act as conduits for water in cave networks. Caves and passageways follow joints and preferentially form in more-soluble beds.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53222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16.13b</a:t>
            </a:r>
            <a:r>
              <a:rPr lang="en-US" dirty="0" smtClean="0"/>
              <a:t>  Development of </a:t>
            </a:r>
            <a:r>
              <a:rPr lang="en-US" dirty="0" err="1" smtClean="0"/>
              <a:t>karst</a:t>
            </a:r>
            <a:r>
              <a:rPr lang="en-US" dirty="0" smtClean="0"/>
              <a:t>, dripstone, and flowstone.</a:t>
            </a:r>
          </a:p>
          <a:p>
            <a:r>
              <a:rPr lang="en-US" dirty="0" smtClean="0"/>
              <a:t>(</a:t>
            </a:r>
            <a:r>
              <a:rPr lang="en-US" dirty="0" err="1" smtClean="0"/>
              <a:t>b</a:t>
            </a:r>
            <a:r>
              <a:rPr lang="en-US" dirty="0" smtClean="0"/>
              <a:t>) The evolution of a soda straw stalactite into a limestone column.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32243161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16.13c</a:t>
            </a:r>
            <a:r>
              <a:rPr lang="en-US" dirty="0" smtClean="0"/>
              <a:t>  Development of </a:t>
            </a:r>
            <a:r>
              <a:rPr lang="en-US" dirty="0" err="1" smtClean="0"/>
              <a:t>karst</a:t>
            </a:r>
            <a:r>
              <a:rPr lang="en-US" dirty="0" smtClean="0"/>
              <a:t>, dripstone, and flowstone.</a:t>
            </a:r>
          </a:p>
          <a:p>
            <a:r>
              <a:rPr lang="en-US" dirty="0" smtClean="0"/>
              <a:t>(</a:t>
            </a:r>
            <a:r>
              <a:rPr lang="en-US" dirty="0" err="1" smtClean="0"/>
              <a:t>c</a:t>
            </a:r>
            <a:r>
              <a:rPr lang="en-US" dirty="0" smtClean="0"/>
              <a:t>) Flowstone on the wall of a cave in Vietnam.</a:t>
            </a:r>
            <a:endParaRPr lang="en-US" b="1"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31632419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16.14 </a:t>
            </a:r>
            <a:r>
              <a:rPr lang="en-US" dirty="0" smtClean="0"/>
              <a:t> Features of </a:t>
            </a:r>
            <a:r>
              <a:rPr lang="en-US" dirty="0" err="1" smtClean="0"/>
              <a:t>karst</a:t>
            </a:r>
            <a:r>
              <a:rPr lang="en-US" dirty="0" smtClean="0"/>
              <a:t> landscapes.</a:t>
            </a:r>
          </a:p>
          <a:p>
            <a:r>
              <a:rPr lang="en-US" dirty="0" smtClean="0"/>
              <a:t>(a) </a:t>
            </a:r>
            <a:r>
              <a:rPr lang="en-US" dirty="0" err="1" smtClean="0"/>
              <a:t>Karst</a:t>
            </a:r>
            <a:r>
              <a:rPr lang="en-US" dirty="0" smtClean="0"/>
              <a:t> terrains typically have a rough, rocky surface. (</a:t>
            </a:r>
            <a:r>
              <a:rPr lang="en-US" dirty="0" err="1" smtClean="0"/>
              <a:t>b</a:t>
            </a:r>
            <a:r>
              <a:rPr lang="en-US" dirty="0" smtClean="0"/>
              <a:t>) A small disappearing stream in the Hudson Valley region of New York; the water is dropping into a subsurface cave.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25342205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16.14a </a:t>
            </a:r>
            <a:r>
              <a:rPr lang="en-US" dirty="0" smtClean="0"/>
              <a:t> Features of </a:t>
            </a:r>
            <a:r>
              <a:rPr lang="en-US" dirty="0" err="1" smtClean="0"/>
              <a:t>karst</a:t>
            </a:r>
            <a:r>
              <a:rPr lang="en-US" dirty="0" smtClean="0"/>
              <a:t> landscapes.</a:t>
            </a:r>
          </a:p>
          <a:p>
            <a:r>
              <a:rPr lang="en-US" dirty="0" smtClean="0"/>
              <a:t>(a) </a:t>
            </a:r>
            <a:r>
              <a:rPr lang="en-US" dirty="0" err="1" smtClean="0"/>
              <a:t>Karst</a:t>
            </a:r>
            <a:r>
              <a:rPr lang="en-US" dirty="0" smtClean="0"/>
              <a:t> terrains typically have a rough, rocky surface.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7813543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16.14b </a:t>
            </a:r>
            <a:r>
              <a:rPr lang="en-US" dirty="0" smtClean="0"/>
              <a:t> Features of </a:t>
            </a:r>
            <a:r>
              <a:rPr lang="en-US" dirty="0" err="1" smtClean="0"/>
              <a:t>karst</a:t>
            </a:r>
            <a:r>
              <a:rPr lang="en-US" dirty="0" smtClean="0"/>
              <a:t> landscapes.</a:t>
            </a:r>
          </a:p>
          <a:p>
            <a:r>
              <a:rPr lang="en-US" dirty="0" smtClean="0"/>
              <a:t>(</a:t>
            </a:r>
            <a:r>
              <a:rPr lang="en-US" dirty="0" err="1" smtClean="0"/>
              <a:t>b</a:t>
            </a:r>
            <a:r>
              <a:rPr lang="en-US" dirty="0" smtClean="0"/>
              <a:t>) A small disappearing stream in the Hudson Valley region of New York; the water is dropping into a subsurface cave.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27683772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3636879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81251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SINKHOLES IN CENTRAL FLORIDA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37307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2335164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42531949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20532542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14671890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Caves and </a:t>
            </a:r>
            <a:r>
              <a:rPr lang="en-US" dirty="0" err="1" smtClean="0"/>
              <a:t>Karst</a:t>
            </a:r>
            <a:r>
              <a:rPr lang="en-US" dirty="0" smtClean="0"/>
              <a:t> Landscapes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3414086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KARST LANDSCAPE IN PUERTO RICO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169765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16.15 </a:t>
            </a:r>
            <a:r>
              <a:rPr lang="en-US" dirty="0" smtClean="0"/>
              <a:t> Tower </a:t>
            </a:r>
            <a:r>
              <a:rPr lang="en-US" dirty="0" err="1" smtClean="0"/>
              <a:t>karst</a:t>
            </a:r>
            <a:r>
              <a:rPr lang="en-US" dirty="0" smtClean="0"/>
              <a:t> forms a spectacular landscape in southern China.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3906091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16.15a </a:t>
            </a:r>
            <a:r>
              <a:rPr lang="en-US" dirty="0" smtClean="0"/>
              <a:t> Tower </a:t>
            </a:r>
            <a:r>
              <a:rPr lang="en-US" dirty="0" err="1" smtClean="0"/>
              <a:t>karst</a:t>
            </a:r>
            <a:r>
              <a:rPr lang="en-US" dirty="0" smtClean="0"/>
              <a:t> forms a spectacular landscape in southern China.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1271290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16.15b </a:t>
            </a:r>
            <a:r>
              <a:rPr lang="en-US" dirty="0" smtClean="0"/>
              <a:t> Tower </a:t>
            </a:r>
            <a:r>
              <a:rPr lang="en-US" dirty="0" err="1" smtClean="0"/>
              <a:t>karst</a:t>
            </a:r>
            <a:r>
              <a:rPr lang="en-US" dirty="0" smtClean="0"/>
              <a:t> forms a spectacular landscape in southern China.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7054127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16.16</a:t>
            </a:r>
            <a:r>
              <a:rPr lang="en-US" dirty="0" smtClean="0"/>
              <a:t>  The progressive formation of caves and a </a:t>
            </a:r>
            <a:r>
              <a:rPr lang="en-US" dirty="0" err="1" smtClean="0"/>
              <a:t>karst</a:t>
            </a:r>
            <a:r>
              <a:rPr lang="en-US" dirty="0" smtClean="0"/>
              <a:t> landscape.</a:t>
            </a:r>
          </a:p>
          <a:p>
            <a:r>
              <a:rPr lang="en-US" dirty="0" smtClean="0"/>
              <a:t>(a) Dissolution takes place near the water table in an uplifted sequence of limestone. (</a:t>
            </a:r>
            <a:r>
              <a:rPr lang="en-US" dirty="0" err="1" smtClean="0"/>
              <a:t>b</a:t>
            </a:r>
            <a:r>
              <a:rPr lang="en-US" dirty="0" smtClean="0"/>
              <a:t>) </a:t>
            </a:r>
            <a:r>
              <a:rPr lang="en-US" dirty="0" err="1" smtClean="0"/>
              <a:t>Downcutting</a:t>
            </a:r>
            <a:r>
              <a:rPr lang="en-US" dirty="0" smtClean="0"/>
              <a:t> by an adjacent river lowers the water table, and the caves empty. </a:t>
            </a:r>
            <a:r>
              <a:rPr lang="en-US" dirty="0" err="1" smtClean="0"/>
              <a:t>Speleothems</a:t>
            </a:r>
            <a:r>
              <a:rPr lang="en-US" dirty="0" smtClean="0"/>
              <a:t> grow. (</a:t>
            </a:r>
            <a:r>
              <a:rPr lang="en-US" dirty="0" err="1" smtClean="0"/>
              <a:t>c</a:t>
            </a:r>
            <a:r>
              <a:rPr lang="en-US" dirty="0" smtClean="0"/>
              <a:t>) After roof collapse, the landscape becomes pockmarked with sinkholes.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236376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16.2  </a:t>
            </a:r>
            <a:r>
              <a:rPr lang="en-US" dirty="0" smtClean="0"/>
              <a:t>The concepts of porosity and permeability.</a:t>
            </a:r>
          </a:p>
          <a:p>
            <a:r>
              <a:rPr lang="en-US" dirty="0" smtClean="0"/>
              <a:t>(a) Isolated pores in a sandstone occur in the spaces between grains. Water or air can fill pores. (</a:t>
            </a:r>
            <a:r>
              <a:rPr lang="en-US" dirty="0" err="1" smtClean="0"/>
              <a:t>b</a:t>
            </a:r>
            <a:r>
              <a:rPr lang="en-US" dirty="0" smtClean="0"/>
              <a:t>) This photo of a sedimentary rock, as seen through a microscope, shows grains, cement, and pores. The field of view is about 3 mm. (</a:t>
            </a:r>
            <a:r>
              <a:rPr lang="en-US" dirty="0" err="1" smtClean="0"/>
              <a:t>c</a:t>
            </a:r>
            <a:r>
              <a:rPr lang="en-US" dirty="0" smtClean="0"/>
              <a:t>) Limestone outcrop on the coast of Ireland contains abundant fractures that provide secondary porosity. (</a:t>
            </a:r>
            <a:r>
              <a:rPr lang="en-US" dirty="0" err="1" smtClean="0"/>
              <a:t>d</a:t>
            </a:r>
            <a:r>
              <a:rPr lang="en-US" dirty="0" smtClean="0"/>
              <a:t>) </a:t>
            </a:r>
            <a:r>
              <a:rPr lang="en-US" dirty="0" err="1" smtClean="0"/>
              <a:t>Permemability</a:t>
            </a:r>
            <a:r>
              <a:rPr lang="en-US" dirty="0" smtClean="0"/>
              <a:t> is the degree to which pores are linked, so water can move from pore to pore and move through rock or sediment. (</a:t>
            </a:r>
            <a:r>
              <a:rPr lang="en-US" dirty="0" err="1" smtClean="0"/>
              <a:t>e</a:t>
            </a:r>
            <a:r>
              <a:rPr lang="en-US" dirty="0" smtClean="0"/>
              <a:t>) Gravel contains pore space because </a:t>
            </a:r>
            <a:r>
              <a:rPr lang="en-US" dirty="0" err="1" smtClean="0"/>
              <a:t>clasts</a:t>
            </a:r>
            <a:r>
              <a:rPr lang="en-US" dirty="0" smtClean="0"/>
              <a:t> don’t fit together tightly. The connection of pores produces permeability, so water can flow through gravel.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6580398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a:t>
            </a:r>
            <a:r>
              <a:rPr lang="en-US" dirty="0" smtClean="0"/>
              <a:t>  Swamps are swamps because the land surface lies just below the water table. The bald cypress trees of this swamp in southern Illinois have adapted to life in soggy ground. During dry seasons, the water table sinks below the ground surface and the land dries out.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197452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16.2a  </a:t>
            </a:r>
            <a:r>
              <a:rPr lang="en-US" dirty="0" smtClean="0"/>
              <a:t>The concepts of porosity and permeability.</a:t>
            </a:r>
          </a:p>
          <a:p>
            <a:r>
              <a:rPr lang="en-US" dirty="0" smtClean="0"/>
              <a:t>(a) Isolated pores in a sandstone occur in the spaces between grains. Water or air can fill pores.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40084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219200" y="4572000"/>
            <a:ext cx="67056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16</a:t>
            </a:r>
          </a:p>
          <a:p>
            <a:pPr algn="ctr"/>
            <a:r>
              <a:rPr lang="en-US" sz="2800" dirty="0" smtClean="0">
                <a:solidFill>
                  <a:schemeClr val="tx2"/>
                </a:solidFill>
                <a:latin typeface="Verdana" charset="0"/>
              </a:rPr>
              <a:t>A Hidden Reserve: Groundwater</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tructure of sedimentary rock consists of grains, pores and cement that can be seen through a microscope."/>
          <p:cNvPicPr>
            <a:picLocks noChangeAspect="1"/>
          </p:cNvPicPr>
          <p:nvPr/>
        </p:nvPicPr>
        <p:blipFill>
          <a:blip r:embed="rId3"/>
          <a:stretch>
            <a:fillRect/>
          </a:stretch>
        </p:blipFill>
        <p:spPr>
          <a:xfrm>
            <a:off x="304800" y="355092"/>
            <a:ext cx="8534400" cy="576681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figure demonstrates secondary porosity, which happens if a solid rock undergoes fracturing resulting in a situation when opposing walls of fractures do not fit together perfectly, and if fluids pass through rock after lithification, they dissolve rock and produce open cavities. A man walking and people sitting on the fractured limestone located near a pond are also depicted."/>
          <p:cNvPicPr>
            <a:picLocks noChangeAspect="1"/>
          </p:cNvPicPr>
          <p:nvPr/>
        </p:nvPicPr>
        <p:blipFill>
          <a:blip r:embed="rId3"/>
          <a:stretch>
            <a:fillRect/>
          </a:stretch>
        </p:blipFill>
        <p:spPr>
          <a:xfrm>
            <a:off x="304800" y="531876"/>
            <a:ext cx="8534400" cy="541324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 conduits exist between pores, water passes through an interconnected network of pores."/>
          <p:cNvPicPr>
            <a:picLocks noChangeAspect="1"/>
          </p:cNvPicPr>
          <p:nvPr/>
        </p:nvPicPr>
        <p:blipFill>
          <a:blip r:embed="rId3"/>
          <a:stretch>
            <a:fillRect/>
          </a:stretch>
        </p:blipFill>
        <p:spPr>
          <a:xfrm>
            <a:off x="304800" y="361188"/>
            <a:ext cx="8534400" cy="575462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figure depicting how water poured into a glass beaker, filled with gravel, quickly trickles down to the bottom of the beaker, displaces air, and fills the pores. It is possible thanks to the fact that in permeable material, pores are connected."/>
          <p:cNvPicPr>
            <a:picLocks noChangeAspect="1"/>
          </p:cNvPicPr>
          <p:nvPr/>
        </p:nvPicPr>
        <p:blipFill>
          <a:blip r:embed="rId3"/>
          <a:stretch>
            <a:fillRect/>
          </a:stretch>
        </p:blipFill>
        <p:spPr>
          <a:xfrm>
            <a:off x="1898904" y="318516"/>
            <a:ext cx="5346192"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tructure of the upper layers of the Earth is in the figure. As seen, aquifers, consisting of sediment or rock with high permeability and porosity and lying beneath the ground surface, are known as an unconfined aquifer. Aquitards, consisting of sediment or rock with low permeability and porosity, are located below the unconfined aquifer. Finally, an aquifer lying below aquitards is known as a confined aquifer because it is isolated from the ground surface by an aquitard. The structure of aquifers and aquitards can be examined thanks to enlarged images, which are also represented."/>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shows some subsurface regions. The region lying nearer the ground surface, in which water only partially fills pores and the remaining space is filled with air, is called the unsaturated zone. The region, in which water completely fills the pores, is called the saturated zone. And the horizon separating the unsaturated zone above from the saturated zone below is known as the water table. It should be noted that some water could seep up from the water table filling pores in a thin layer, known as the capillary fringe, lying above the water table. This diagram also depicts trees on top of the soil. And roots of the tree cut through the soil and bedrock to the saturated zone."/>
          <p:cNvPicPr>
            <a:picLocks noChangeAspect="1"/>
          </p:cNvPicPr>
          <p:nvPr/>
        </p:nvPicPr>
        <p:blipFill>
          <a:blip r:embed="rId3"/>
          <a:stretch>
            <a:fillRect/>
          </a:stretch>
        </p:blipFill>
        <p:spPr>
          <a:xfrm>
            <a:off x="466344" y="318516"/>
            <a:ext cx="8211312"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xample of the water table lying close to the ground level is in the diagram. The water table defines the surface of a pond filling the cavity."/>
          <p:cNvPicPr>
            <a:picLocks noChangeAspect="1"/>
          </p:cNvPicPr>
          <p:nvPr/>
        </p:nvPicPr>
        <p:blipFill>
          <a:blip r:embed="rId3"/>
          <a:stretch>
            <a:fillRect/>
          </a:stretch>
        </p:blipFill>
        <p:spPr>
          <a:xfrm>
            <a:off x="323088" y="318516"/>
            <a:ext cx="8497824"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ituation when the water table drops extremely during the dry season is represented. As a result, ponds dry up because their water seeps down until it reaches the water table and trees on top of the soil also dry up."/>
          <p:cNvPicPr>
            <a:picLocks noChangeAspect="1"/>
          </p:cNvPicPr>
          <p:nvPr/>
        </p:nvPicPr>
        <p:blipFill>
          <a:blip r:embed="rId3"/>
          <a:stretch>
            <a:fillRect/>
          </a:stretch>
        </p:blipFill>
        <p:spPr>
          <a:xfrm>
            <a:off x="539496" y="318516"/>
            <a:ext cx="8065008"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a and b. A hilly region comprising a river, a pond, and a hill located between the river and the pond is represented in part a. The elevation of the water table varies as a consequence of ground-surface topography. There are also two points labeled h sub 1 and h sub 2 placed at different level regarding to reference elevation and points p sub 1 and p sub 2, which correspond to points h sub 1 and h sub 2, wherein pressure at p sub 1 is more than the pressure at p sub 2. Part b demonstrates a diagram, which shows the layer of impermeable rock overlying an unconfined aquifer and underlying a confined aquifer. There is also a perched water table, which is groundwater top surface located above a local aquitard that in turn lies above the regional water table."/>
          <p:cNvPicPr>
            <a:picLocks noChangeAspect="1"/>
          </p:cNvPicPr>
          <p:nvPr/>
        </p:nvPicPr>
        <p:blipFill>
          <a:blip r:embed="rId3"/>
          <a:stretch>
            <a:fillRect/>
          </a:stretch>
        </p:blipFill>
        <p:spPr>
          <a:xfrm>
            <a:off x="1862327" y="318516"/>
            <a:ext cx="5419344"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hilly region comprising a river, a pond and a hill located between the river and the pond. The elevation of the water table varies as a consequence of ground-surface topography. There are also two points labeled h sub 1 and h sub 2 placed at a different level with respect to the reference elevation and points p sub 1 and p sub 2, which correspond to points h sub 1 and h sub 2, wherein pressure at p sub 1 is more than the pressure at p sub 2."/>
          <p:cNvPicPr>
            <a:picLocks noChangeAspect="1"/>
          </p:cNvPicPr>
          <p:nvPr/>
        </p:nvPicPr>
        <p:blipFill>
          <a:blip r:embed="rId3"/>
          <a:stretch>
            <a:fillRect/>
          </a:stretch>
        </p:blipFill>
        <p:spPr>
          <a:xfrm>
            <a:off x="304800" y="1802891"/>
            <a:ext cx="8534400" cy="287121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steaming pools and travertine ledges. They have developed where groundwater bubbles to the surface from the hot springs of Rotorua, New Zealand. "/>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represents the layer of impermeable rock overlying an unconfined aquifer and underlying a confined aquifer. There is also a perched water table, which is groundwater top surface located above a local aquitard that in turn lies above the regional water table."/>
          <p:cNvPicPr>
            <a:picLocks noChangeAspect="1"/>
          </p:cNvPicPr>
          <p:nvPr/>
        </p:nvPicPr>
        <p:blipFill>
          <a:blip r:embed="rId3"/>
          <a:stretch>
            <a:fillRect/>
          </a:stretch>
        </p:blipFill>
        <p:spPr>
          <a:xfrm>
            <a:off x="304800" y="364235"/>
            <a:ext cx="8534400" cy="574852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The first part demonstrates three hills and two ponds among hills. Recharge area, which is a place where water enters the ground and flows down, and discharge area, which is a place where groundwater flows back up to the surface, are also in the figure. Moreover, there is drainage divide along the central hill. It is should be noted that groundwater flows along concave-up curving paths and these paths are marked by blue arrows. Finally, black arrows correspond to infiltration. The second part represents a network of groundwater channels by which groundwater moves from recharge area to discharge area. As groundwater moves at pace from 0.5 to 500 meters per year and because of flow-path shape some groundwater flows back up to the surface in years, centuries or even millennia. Groundwater depicted in this figure moves along joints and faults in the basement. And groundwater paths are marked by blue arrows as in part a."/>
          <p:cNvPicPr>
            <a:picLocks noChangeAspect="1"/>
          </p:cNvPicPr>
          <p:nvPr/>
        </p:nvPicPr>
        <p:blipFill>
          <a:blip r:embed="rId3"/>
          <a:stretch>
            <a:fillRect/>
          </a:stretch>
        </p:blipFill>
        <p:spPr>
          <a:xfrm>
            <a:off x="2505455" y="318516"/>
            <a:ext cx="4133088"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figure demonstrates three hills and two ponds among hills. Recharge area, which is a place where water enters the ground and flows down, and discharge area, which is a place where groundwater flows back up to the surface, are also in the figure. Moreover, there is drainage divide along the central hill. It is should be noted that groundwater flows along concave-up curving paths and these paths are marked by blue arrows. Finally, black arrows correspond to infiltration."/>
          <p:cNvPicPr>
            <a:picLocks noChangeAspect="1"/>
          </p:cNvPicPr>
          <p:nvPr/>
        </p:nvPicPr>
        <p:blipFill>
          <a:blip r:embed="rId3"/>
          <a:stretch>
            <a:fillRect/>
          </a:stretch>
        </p:blipFill>
        <p:spPr>
          <a:xfrm>
            <a:off x="304800" y="794004"/>
            <a:ext cx="8534400" cy="488899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network of groundwater channels by which groundwater moves from recharge area to discharge area. As groundwater moves at pace from 0.5 to 500 meters per year and because of flow-path shape some groundwater flows back up to the surface in years, centuries or even millennia. Groundwater depicted in this figure moves along joints and faults in the basement. And groundwater paths are marked by blue arrows. "/>
          <p:cNvPicPr>
            <a:picLocks noChangeAspect="1"/>
          </p:cNvPicPr>
          <p:nvPr/>
        </p:nvPicPr>
        <p:blipFill>
          <a:blip r:embed="rId3"/>
          <a:stretch>
            <a:fillRect/>
          </a:stretch>
        </p:blipFill>
        <p:spPr>
          <a:xfrm>
            <a:off x="557784" y="318516"/>
            <a:ext cx="8028432"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explains Darcy’s experiments designed to characterize factors that control the groundwater velocity. There is a hill with two drillholes 1 and 2, each of which has a different hydraulic head, h 1 and h 2 (h 1 is higher than h 2), respectively. The ground surface and the water table are labeled on the figure. Groundwater flows from the top to the basement of the hill. "/>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seven parts, labeled from a to g. Part a shows one of the ways of springs formation. Namely, because the level of the water table is higher than the discharge area, spring occurs. Such springs typically occur in valley floors, where they may add water to lakes or streams. The diagram in part b depicts how the pressure of impermeable barrier with which flowing groundwater collides pushes it up to the Earth’s surface along the barrier. As a result, groundwater discharges to the surface through steep fault. Part c contains an example of discharging groundwater to the surface in the place where a perched water table intersects the surface of a hill. Part d represents a cliff, in which downward-percolating water runs into an impermeable layer lying below permeable layers and then migrates along the top surface of the layer to a hillslope. Part e gives the figure of a hill with a network of interconnected fractures, which intersects the water table resulting in that groundwater reaches the ground surface and springs form. Black arrows in parts from a toe mark paths by which groundwater flows up to the surface. Part f represents an artesian spring, which is formed if groundwater lying in joints is under pressure sufficient to drive the water to the surface. Finally, part g provides with an image of water flowing down from the cliff of the Grand Canyon. This cliff consists of many red layers of sandstone."/>
          <p:cNvPicPr>
            <a:picLocks noChangeAspect="1"/>
          </p:cNvPicPr>
          <p:nvPr/>
        </p:nvPicPr>
        <p:blipFill>
          <a:blip r:embed="rId3"/>
          <a:stretch>
            <a:fillRect/>
          </a:stretch>
        </p:blipFill>
        <p:spPr>
          <a:xfrm>
            <a:off x="2310383" y="318516"/>
            <a:ext cx="4523232"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cause the level of the water table is higher than the discharge area, spring occurs. Such springs typically occur in valley floors, where they may add water to lakes or streams. Black arrows mark paths by which groundwater flows up to the surface."/>
          <p:cNvPicPr>
            <a:picLocks noChangeAspect="1"/>
          </p:cNvPicPr>
          <p:nvPr/>
        </p:nvPicPr>
        <p:blipFill>
          <a:blip r:embed="rId3"/>
          <a:stretch>
            <a:fillRect/>
          </a:stretch>
        </p:blipFill>
        <p:spPr>
          <a:xfrm>
            <a:off x="304800" y="1159764"/>
            <a:ext cx="8534400" cy="415747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diagram depicts how pressure of impermeable barrier with which flowing groundwater collides pushes it up to the Earth’s surface along the barrier. As a result, groundwater discharges to the surface through steep fault. Black arrows mark paths by which groundwater flows up to the surface."/>
          <p:cNvPicPr>
            <a:picLocks noChangeAspect="1"/>
          </p:cNvPicPr>
          <p:nvPr/>
        </p:nvPicPr>
        <p:blipFill>
          <a:blip r:embed="rId3"/>
          <a:stretch>
            <a:fillRect/>
          </a:stretch>
        </p:blipFill>
        <p:spPr>
          <a:xfrm>
            <a:off x="304800" y="970788"/>
            <a:ext cx="8534400" cy="45354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example of discharging groundwater to the surface in the place where a perched water table intersects the surface of a hill. Black arrows mark paths by which groundwater flows up to the surface."/>
          <p:cNvPicPr>
            <a:picLocks noChangeAspect="1"/>
          </p:cNvPicPr>
          <p:nvPr/>
        </p:nvPicPr>
        <p:blipFill>
          <a:blip r:embed="rId3"/>
          <a:stretch>
            <a:fillRect/>
          </a:stretch>
        </p:blipFill>
        <p:spPr>
          <a:xfrm>
            <a:off x="304800" y="1007364"/>
            <a:ext cx="8534400" cy="446227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iff is in the diagram. Downward-percolating water runs into an impermeable layer lying below permeable layers and then migrates along the top surface of the layer to a hillslope. Black arrows mark paths by which groundwater flows up to the surface."/>
          <p:cNvPicPr>
            <a:picLocks noChangeAspect="1"/>
          </p:cNvPicPr>
          <p:nvPr/>
        </p:nvPicPr>
        <p:blipFill>
          <a:blip r:embed="rId3"/>
          <a:stretch>
            <a:fillRect/>
          </a:stretch>
        </p:blipFill>
        <p:spPr>
          <a:xfrm>
            <a:off x="304800" y="1086611"/>
            <a:ext cx="8534400" cy="430377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three parts, labeled from a to c. Part a illustrates a big pit which swallowed seven buildings, as well as the municipal swimming pool, and a part of a road. This big sinkhole occurred in the Winter Park, Florida in May 1981. Part b shows the process of formation of a sinkhole. As limestone is a fairly soluble rock, groundwater dissolves the limestone. So lower layers of weathered cover start gradually to crumble under the influence of a growing cavity of groundwater. This process continues until the ground fully crumbles. This results in filling of the cavity with fallen debris and caverns formation underground. And part c gives the view of several lakes throughout central Florida which appeared as a consequence of sinkholes."/>
          <p:cNvPicPr>
            <a:picLocks noChangeAspect="1"/>
          </p:cNvPicPr>
          <p:nvPr/>
        </p:nvPicPr>
        <p:blipFill>
          <a:blip r:embed="rId3"/>
          <a:stretch>
            <a:fillRect/>
          </a:stretch>
        </p:blipFill>
        <p:spPr>
          <a:xfrm>
            <a:off x="847344" y="318516"/>
            <a:ext cx="7449312"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figure demonstrates a hill with a network of interconnected cracks, which intersects the water table resulting in that groundwater reaches the ground surface and springs form. Black arrows mark paths by which groundwater flows up to the surface."/>
          <p:cNvPicPr>
            <a:picLocks noChangeAspect="1"/>
          </p:cNvPicPr>
          <p:nvPr/>
        </p:nvPicPr>
        <p:blipFill>
          <a:blip r:embed="rId3"/>
          <a:stretch>
            <a:fillRect/>
          </a:stretch>
        </p:blipFill>
        <p:spPr>
          <a:xfrm>
            <a:off x="304800" y="1010411"/>
            <a:ext cx="8534400" cy="445617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he figure represented an artesian spring, which is formed if groundwater lying in joints is under pressure sufficient to drive the water to the surface."/>
          <p:cNvPicPr>
            <a:picLocks noChangeAspect="1"/>
          </p:cNvPicPr>
          <p:nvPr/>
        </p:nvPicPr>
        <p:blipFill>
          <a:blip r:embed="rId3"/>
          <a:stretch>
            <a:fillRect/>
          </a:stretch>
        </p:blipFill>
        <p:spPr>
          <a:xfrm>
            <a:off x="304800" y="1178051"/>
            <a:ext cx="8534400" cy="412089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mage of water flowing down from the cliff of the Grand Canyon is shown. This cliff consists of many red layers of sandstone."/>
          <p:cNvPicPr>
            <a:picLocks noChangeAspect="1"/>
          </p:cNvPicPr>
          <p:nvPr/>
        </p:nvPicPr>
        <p:blipFill>
          <a:blip r:embed="rId3"/>
          <a:stretch>
            <a:fillRect/>
          </a:stretch>
        </p:blipFill>
        <p:spPr>
          <a:xfrm>
            <a:off x="2663951" y="318516"/>
            <a:ext cx="3816096"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represents a scheme of an ordinary well. The base of the well penetrates an aquifer below the water table. The lower end of the well is placed in an aquitard and closed by a plug. The upper end of the well is closed by a lid. An aquifer layer is above the aquitard. Water from the pore space in the aquifer sips into the well and fills it to the level of the water table. Another aquitard layer is above the aquifer. An electric pump intakes clean water at this level. The second part consists of two block diagrams a and b. Diagram a shows a small home well and a big irrigation well. Before pumping, the water table is high. After pumping, cones of depression are formed around the wells. A cone produces a local slope to the water table. Diagram b shows the same wells. The small well has the smaller depth. Thus, the water table may drop below the lower end of this well. Pumping by the big well may be enough to make the small well run dry."/>
          <p:cNvPicPr>
            <a:picLocks noChangeAspect="1"/>
          </p:cNvPicPr>
          <p:nvPr/>
        </p:nvPicPr>
        <p:blipFill>
          <a:blip r:embed="rId3"/>
          <a:stretch>
            <a:fillRect/>
          </a:stretch>
        </p:blipFill>
        <p:spPr>
          <a:xfrm>
            <a:off x="304800" y="705611"/>
            <a:ext cx="8534400" cy="506577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section represents a scheme of an ordinary well. The base of the well penetrates an aquifer below the water table. The lower end of the well is placed in an aquitard and closed by a plug. The upper end of the well is closed by a lid. An aquifer layer is above the aquitard. Water from the pore space in the aquifer sips into the well and fills it to the level of the water table. Another aquitard layer is above the aquifer. An electric pump intakes clean water at this level."/>
          <p:cNvPicPr>
            <a:picLocks noChangeAspect="1"/>
          </p:cNvPicPr>
          <p:nvPr/>
        </p:nvPicPr>
        <p:blipFill>
          <a:blip r:embed="rId3"/>
          <a:stretch>
            <a:fillRect/>
          </a:stretch>
        </p:blipFill>
        <p:spPr>
          <a:xfrm>
            <a:off x="2417064" y="318516"/>
            <a:ext cx="4309872"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block diagrams a and b. Diagram a shows a small home well and a big irrigation well. Before pumping, the water table is high. After pumping, cones of depression are formed around the wells. A cone produces a local slope to the water table. Diagram b shows the same wells. The small well has the smaller depth. Thus, the water table may drop below the lower end of this well. Pumping by the big well may be enough to make the small well run dry."/>
          <p:cNvPicPr>
            <a:picLocks noChangeAspect="1"/>
          </p:cNvPicPr>
          <p:nvPr/>
        </p:nvPicPr>
        <p:blipFill>
          <a:blip r:embed="rId3"/>
          <a:stretch>
            <a:fillRect/>
          </a:stretch>
        </p:blipFill>
        <p:spPr>
          <a:xfrm>
            <a:off x="1594104" y="318516"/>
            <a:ext cx="5955792"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and two diagrams describe artesian wells. The photo shows a flowing artesian well in Wisconsin. A man fills a bottle with water that continuously flows out of the corrugated pipe. The first diagram represents the configuration of a city water supply. The city pumps water from a big well into an elevated tank, so that the water has a significant hydraulic head relative to the surrounding areas. A large horizontal pipe (the water main) runs from the tank into vertical pipes that connect the water main to each house. There are additional imaginary pipes in various places along the water main that do not end at a faucet in a house. The water in the pipes rises to an imaginary plane, the potentiometric surface, that lies above the ground. The second diagram shows the configuration of a regional artesian system. Two wells are drilled into the aquifer. The recharge area with the aquifer lies at a high elevation relative to adjacent lowlands. The potentiometric surface lies beneath this area. The first artesian well that is placed in recharge area is nonflowing. The flowing artesian well is placed in the lowland."/>
          <p:cNvPicPr>
            <a:picLocks noChangeAspect="1"/>
          </p:cNvPicPr>
          <p:nvPr/>
        </p:nvPicPr>
        <p:blipFill>
          <a:blip r:embed="rId3"/>
          <a:stretch>
            <a:fillRect/>
          </a:stretch>
        </p:blipFill>
        <p:spPr>
          <a:xfrm>
            <a:off x="304800" y="608076"/>
            <a:ext cx="8534400" cy="526084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flowing artesian well in Wisconsin. A man fills a bottle with water that continuously flows out of the corrugated pipe."/>
          <p:cNvPicPr>
            <a:picLocks noChangeAspect="1"/>
          </p:cNvPicPr>
          <p:nvPr/>
        </p:nvPicPr>
        <p:blipFill>
          <a:blip r:embed="rId3"/>
          <a:stretch>
            <a:fillRect/>
          </a:stretch>
        </p:blipFill>
        <p:spPr>
          <a:xfrm>
            <a:off x="304800" y="355092"/>
            <a:ext cx="8534400" cy="576681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represents the configuration of a city water supply. The city pumps water from a big well into an elevated tank, so that the water has a significant hydraulic head relative to the surrounding areas. A large horizontal pipe (the water main) runs from the tank into vertical pipes that connect the water main to each house. There are additional imaginary pipes in various places along the water main that do not end at a faucet in a house. The water in the pipes rises to an imaginary plane, the potentiometric surface, that lies above the ground."/>
          <p:cNvPicPr>
            <a:picLocks noChangeAspect="1"/>
          </p:cNvPicPr>
          <p:nvPr/>
        </p:nvPicPr>
        <p:blipFill>
          <a:blip r:embed="rId3"/>
          <a:stretch>
            <a:fillRect/>
          </a:stretch>
        </p:blipFill>
        <p:spPr>
          <a:xfrm>
            <a:off x="304800" y="1388364"/>
            <a:ext cx="8534400" cy="370027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lock diagram shows the configuration of a regional artesian system. Two wells are drilled into the aquifer. The recharge area with the aquifer lies at a high elevation relative to adjacent lowlands. The potentiometric surface lies beneath this area. The first artesian well that is placed in recharge area is nonflowing. The flowing artesian well is placed in the lowland."/>
          <p:cNvPicPr>
            <a:picLocks noChangeAspect="1"/>
          </p:cNvPicPr>
          <p:nvPr/>
        </p:nvPicPr>
        <p:blipFill>
          <a:blip r:embed="rId3"/>
          <a:stretch>
            <a:fillRect/>
          </a:stretch>
        </p:blipFill>
        <p:spPr>
          <a:xfrm>
            <a:off x="304800" y="970788"/>
            <a:ext cx="8534400" cy="453542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ig pit which swallowed seven buildings, as well as the municipal swimming pool, and a part of a road is in the center of the image. This big sinkhole occurred in the Winter Park, Florida in May 1981."/>
          <p:cNvPicPr>
            <a:picLocks noChangeAspect="1"/>
          </p:cNvPicPr>
          <p:nvPr/>
        </p:nvPicPr>
        <p:blipFill>
          <a:blip r:embed="rId3"/>
          <a:stretch>
            <a:fillRect/>
          </a:stretch>
        </p:blipFill>
        <p:spPr>
          <a:xfrm>
            <a:off x="713232" y="318516"/>
            <a:ext cx="7717536"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There are five parts a, b, c, d and e. Part a shows a block diagram of the formation of geysers and hot springs. There is a cross-section of Earth. The lower impermeable layer consists of magma. The upper layer is permeable because of fractures. Cool groundwater travels down, heats at depth (closer to magma) and rises through fractures to the surface. Parts b, c, d and e represent photos. Photo b shows hot springs in Iceland, warmed by magma below. They attract tourists from around the world. Photo c shows colorful bacteria- and archaea-laden pools in Yellowstone National Park, Wyoming. Photo d shows terraces of minerals precipitated at Mammoth Hot Springs, Yellowstone. Photo e of the Old Faithful geyser in Yellowstone. It erupts predictably."/>
          <p:cNvPicPr>
            <a:picLocks noChangeAspect="1"/>
          </p:cNvPicPr>
          <p:nvPr/>
        </p:nvPicPr>
        <p:blipFill>
          <a:blip r:embed="rId3"/>
          <a:stretch>
            <a:fillRect/>
          </a:stretch>
        </p:blipFill>
        <p:spPr>
          <a:xfrm>
            <a:off x="1773935" y="318516"/>
            <a:ext cx="5596128"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ock diagram shows the formation of geysers and hot springs. There is a cross-section of Earth. The lower impermeable layer consists of magma. The upper layer is permeable because of fractures. Cool groundwater travels down, heats at depth (closer to magma) and rises through fractures to the surface."/>
          <p:cNvPicPr>
            <a:picLocks noChangeAspect="1"/>
          </p:cNvPicPr>
          <p:nvPr/>
        </p:nvPicPr>
        <p:blipFill>
          <a:blip r:embed="rId3"/>
          <a:stretch>
            <a:fillRect/>
          </a:stretch>
        </p:blipFill>
        <p:spPr>
          <a:xfrm>
            <a:off x="304800" y="446532"/>
            <a:ext cx="8534400" cy="558393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hot springs in Iceland, warmed by magma below. They attract tourists from around the world."/>
          <p:cNvPicPr>
            <a:picLocks noChangeAspect="1"/>
          </p:cNvPicPr>
          <p:nvPr/>
        </p:nvPicPr>
        <p:blipFill>
          <a:blip r:embed="rId3"/>
          <a:stretch>
            <a:fillRect/>
          </a:stretch>
        </p:blipFill>
        <p:spPr>
          <a:xfrm>
            <a:off x="304800" y="470916"/>
            <a:ext cx="8534400" cy="55351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colorful bacteria- and archaea-laden pools in Yellowstone National Park, Wyoming."/>
          <p:cNvPicPr>
            <a:picLocks noChangeAspect="1"/>
          </p:cNvPicPr>
          <p:nvPr/>
        </p:nvPicPr>
        <p:blipFill>
          <a:blip r:embed="rId3"/>
          <a:stretch>
            <a:fillRect/>
          </a:stretch>
        </p:blipFill>
        <p:spPr>
          <a:xfrm>
            <a:off x="304800" y="470916"/>
            <a:ext cx="8534400" cy="55351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erraces of minerals precipitated at Mammoth Hot Springs, Yellowstone."/>
          <p:cNvPicPr>
            <a:picLocks noChangeAspect="1"/>
          </p:cNvPicPr>
          <p:nvPr/>
        </p:nvPicPr>
        <p:blipFill>
          <a:blip r:embed="rId3"/>
          <a:stretch>
            <a:fillRect/>
          </a:stretch>
        </p:blipFill>
        <p:spPr>
          <a:xfrm>
            <a:off x="304800" y="470916"/>
            <a:ext cx="8534400" cy="55351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the Old Faithful geyser in Yellowstone. It erupts predictably."/>
          <p:cNvPicPr>
            <a:picLocks noChangeAspect="1"/>
          </p:cNvPicPr>
          <p:nvPr/>
        </p:nvPicPr>
        <p:blipFill>
          <a:blip r:embed="rId3"/>
          <a:stretch>
            <a:fillRect/>
          </a:stretch>
        </p:blipFill>
        <p:spPr>
          <a:xfrm>
            <a:off x="335279" y="318516"/>
            <a:ext cx="8473440"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The first part showing the modification of the water table by pumping groundwater. The left diagram illustrating a landscape with a flowing river and a swamp. The water table is high. When people extract groundwater from wells at a rate faster than it can be resupplied by nature, the water table drops. The right diagram indicates the landscape after some time. Pumping for consumers in a nearby city causes the water table to fall, so the swamp and the river dry up. The second part represents a map showing variations in the drop of the water table in California, from the spring of 2013 to the spring of 2014, as measured in wells. Points of different colors are placed on the map. Blue point means that the water table increases more than 10 feet (3 millimeters), green point means that the water table increases from 2.5 to 10 feet (from 0.8 to 3 meters), yellow point means that the water table decreases less than 2.5 feet (0.8 meters), orange point means that the water table decreases from 2.5 to 10 feet (from 0.8 to 3 meters) and red point means that the water table decreases more than 10 feet (3 meters). Most of yellow and orange points are located in north California, and most of red points are located in south-central California. That means that the water table is sinking rapidly here. The third part consists of two maps of Florida Everglades. The first map shows Everglades before the advent of urban growth and intensive agriculture (about 1700 C.E.). The main part of the map is painted in green color. That means that there were a lot of swamps and mangroves. The second map shows Everglades today. Channelization and urbanization have removed water from recharge areas, disrupting flow paths. Thus, about a third part of the second map is painted in green color. And the most territory of Florida Everglades has no swamps."/>
          <p:cNvPicPr>
            <a:picLocks noChangeAspect="1"/>
          </p:cNvPicPr>
          <p:nvPr/>
        </p:nvPicPr>
        <p:blipFill>
          <a:blip r:embed="rId3"/>
          <a:stretch>
            <a:fillRect/>
          </a:stretch>
        </p:blipFill>
        <p:spPr>
          <a:xfrm>
            <a:off x="1956816" y="322137"/>
            <a:ext cx="5230368" cy="583272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block diagrams showing the modification of the water table by pumping groundwater. The left diagram shows a landscape with a flowing river and a swamp. The water table is high. When people extract groundwater from wells at a rate faster than it can be resupplied by nature, the water table drops. The right diagram shows this landscape after some time. Pumping for consumers in a nearby city causes the water table to fall, so the swamp and the river dry up. "/>
          <p:cNvPicPr>
            <a:picLocks noChangeAspect="1"/>
          </p:cNvPicPr>
          <p:nvPr/>
        </p:nvPicPr>
        <p:blipFill>
          <a:blip r:embed="rId3"/>
          <a:stretch>
            <a:fillRect/>
          </a:stretch>
        </p:blipFill>
        <p:spPr>
          <a:xfrm>
            <a:off x="304800" y="1979676"/>
            <a:ext cx="8534400" cy="251764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ing variations in the drop of the water table in California, from the spring of 2013 to the spring of 2014, as measured in wells. Points of different colors are placed on the map. Blue point means that the water table increases more than 10 feet (3 millimeters), green point means that the water table increases from 2.5 to 10 feet (from 0.8 to 3 meters), yellow point means that the water table decreases less than 2.5 feet (0.8 meters), orange point means that the water table decreases from 2.5 to 10 feet (from 0.8 to 3 meters) and red points mean that the water table decreases more than 10 feet (3 meters). Most of yellow and orange points are located in north California, and most of red points are located in south-central California. That means that the water table is sinking rapidly here. "/>
          <p:cNvPicPr>
            <a:picLocks noChangeAspect="1"/>
          </p:cNvPicPr>
          <p:nvPr/>
        </p:nvPicPr>
        <p:blipFill>
          <a:blip r:embed="rId3"/>
          <a:stretch>
            <a:fillRect/>
          </a:stretch>
        </p:blipFill>
        <p:spPr>
          <a:xfrm>
            <a:off x="2212848" y="318516"/>
            <a:ext cx="4718304"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maps of Florida Everglades. The first map shows Everglades before the advent of urban growth and intensive agriculture (about 1700 C.E.). The main part of the map is painted in green color. That means that there were a lot of swamps and mangroves. The second map shows Everglades today. Channelization and urbanization have removed water from recharge areas, disrupting flow paths. Thus, about one third of the second map is painted in green color. And the most territory of Florida Everglades has no swamps."/>
          <p:cNvPicPr>
            <a:picLocks noChangeAspect="1"/>
          </p:cNvPicPr>
          <p:nvPr/>
        </p:nvPicPr>
        <p:blipFill>
          <a:blip r:embed="rId3"/>
          <a:stretch>
            <a:fillRect/>
          </a:stretch>
        </p:blipFill>
        <p:spPr>
          <a:xfrm>
            <a:off x="3380232" y="318516"/>
            <a:ext cx="2383536"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ocess of formation of a sinkhole is depicted. As limestone is a fairly soluble rock, groundwater dissolves the limestone. So lower layers of weathered cover start gradually to crumble under the influence of a growing cavity of groundwater. This process continues until the ground fully crumbles. This results in filling of the cavity with fallen debris and caverns formation underground."/>
          <p:cNvPicPr>
            <a:picLocks noChangeAspect="1"/>
          </p:cNvPicPr>
          <p:nvPr/>
        </p:nvPicPr>
        <p:blipFill>
          <a:blip r:embed="rId3"/>
          <a:stretch>
            <a:fillRect/>
          </a:stretch>
        </p:blipFill>
        <p:spPr>
          <a:xfrm>
            <a:off x="445008" y="318516"/>
            <a:ext cx="8253984"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ix block diagrams a, b, c, d, e and f. Diagram a shows a home water well that is to the right from a septic tank. The regional groundwater flow is directed to the left. Before pumping, effluent from the septic tank drifts with the regional groundwater flow, and the home well pumps clean water. Diagram b shows the same home water well that is located between the septic tank and a large irrigation well. After pumping by a nearby irrigation well, the cone of depression that develops around the irrigation well forms. That cone produces a local slope to the water table. Thus, effluent flows into the home well in response to the new local slope of the water table. Diagram c shows a coastal area. In this area, fresh groundwater lies in a layer above saline water. Because freshwater is less dense than saline water, it floats above saline water. Before pumping, fresh groundwater forms a lens below the ground. Diagram d shows a city on this coastal area. Nearby the ocean is located a large well. If the freshwater is pumped too fast, saltwater from below is sucked up into the well. This is the saltwater intrusion. Diagrams e and f explain the mechanism of the pore collapse. Diagram d shows that before irrigation, the water table is high. Thus, groundwater fills the pore space of a rock or sediment. It holds the grains apart and keeps pores open. The inset shows grains in water. Diagram f shows that, after irrigation, the water table is low. The removal of water eliminates the support holding the grains apart, because the air that replaces the water is a gas, and gases can be compressed. The inset shows the grains that pack more closely together. As a result, the land surface sinks, leading to the formation of ground fissures and causing houses to crack."/>
          <p:cNvPicPr>
            <a:picLocks noChangeAspect="1"/>
          </p:cNvPicPr>
          <p:nvPr/>
        </p:nvPicPr>
        <p:blipFill>
          <a:blip r:embed="rId3"/>
          <a:stretch>
            <a:fillRect/>
          </a:stretch>
        </p:blipFill>
        <p:spPr>
          <a:xfrm>
            <a:off x="1414272" y="319542"/>
            <a:ext cx="6315456" cy="583791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lock diagram showing a home water well that is to the right from a septic tank. The regional groundwater flow is directed to the left. Before pumping, effluent from the septic tank drifts with the regional groundwater flow, and the home well pumps clean water."/>
          <p:cNvPicPr>
            <a:picLocks noChangeAspect="1"/>
          </p:cNvPicPr>
          <p:nvPr/>
        </p:nvPicPr>
        <p:blipFill>
          <a:blip r:embed="rId3"/>
          <a:stretch>
            <a:fillRect/>
          </a:stretch>
        </p:blipFill>
        <p:spPr>
          <a:xfrm>
            <a:off x="304800" y="964692"/>
            <a:ext cx="8534400" cy="454761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lock diagram. It shows a home water well that is located between a septic tank and a large irrigation well. After pumping by a nearby irrigation well, the cone of depression that develops around the irrigation well forms. That cone produces a local slope to the water table. Thus, effluent flows into the home well in response to the new local slope of the water table."/>
          <p:cNvPicPr>
            <a:picLocks noChangeAspect="1"/>
          </p:cNvPicPr>
          <p:nvPr/>
        </p:nvPicPr>
        <p:blipFill>
          <a:blip r:embed="rId3"/>
          <a:stretch>
            <a:fillRect/>
          </a:stretch>
        </p:blipFill>
        <p:spPr>
          <a:xfrm>
            <a:off x="304800" y="967739"/>
            <a:ext cx="8534400" cy="454152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lock diagram shows a coastal area. In these areas, fresh groundwater lies in a layer above saline water. Because freshwater is less dense than saline water, it floats above saline water. Before pumping, fresh groundwater forms a lens below the ground."/>
          <p:cNvPicPr>
            <a:picLocks noChangeAspect="1"/>
          </p:cNvPicPr>
          <p:nvPr/>
        </p:nvPicPr>
        <p:blipFill>
          <a:blip r:embed="rId3"/>
          <a:stretch>
            <a:fillRect/>
          </a:stretch>
        </p:blipFill>
        <p:spPr>
          <a:xfrm>
            <a:off x="304800" y="1260348"/>
            <a:ext cx="8534400" cy="395630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lock diagram shows a city in a coastal area. In this area, fresh groundwater lies in a layer above saline water. Because freshwater is less dense than saline water, it floats above the saline water. Nearby, the ocean is located a large well. If the freshwater is pumped too fast, saltwater from below is sucked up into the well. This is the saltwater intrusion."/>
          <p:cNvPicPr>
            <a:picLocks noChangeAspect="1"/>
          </p:cNvPicPr>
          <p:nvPr/>
        </p:nvPicPr>
        <p:blipFill>
          <a:blip r:embed="rId3"/>
          <a:stretch>
            <a:fillRect/>
          </a:stretch>
        </p:blipFill>
        <p:spPr>
          <a:xfrm>
            <a:off x="304800" y="1263395"/>
            <a:ext cx="8534400" cy="395020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lock diagram explains the mechanism of the pore collapse. Before irrigation, the water table is high. Thus, groundwater fills the pore space of a rock or sediment. It holds the grains apart and keeps pores open. The inset shows grains in water."/>
          <p:cNvPicPr>
            <a:picLocks noChangeAspect="1"/>
          </p:cNvPicPr>
          <p:nvPr/>
        </p:nvPicPr>
        <p:blipFill>
          <a:blip r:embed="rId3"/>
          <a:stretch>
            <a:fillRect/>
          </a:stretch>
        </p:blipFill>
        <p:spPr>
          <a:xfrm>
            <a:off x="304800" y="385572"/>
            <a:ext cx="8534400" cy="570585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block diagram explaining the mechanism of the pore collapse. After irrigation, the water table is low. The removal of water eliminates the support holding the grains apart, because the air that replaces the water is a gas, and gases can be compressed. The inset shows the grains that pack more closely together. As a result, the land surface sinks, leading to the formation of ground fissures and causing houses to crack."/>
          <p:cNvPicPr>
            <a:picLocks noChangeAspect="1"/>
          </p:cNvPicPr>
          <p:nvPr/>
        </p:nvPicPr>
        <p:blipFill>
          <a:blip r:embed="rId3"/>
          <a:stretch>
            <a:fillRect/>
          </a:stretch>
        </p:blipFill>
        <p:spPr>
          <a:xfrm>
            <a:off x="304800" y="376427"/>
            <a:ext cx="8534400" cy="572414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block diagrams a, b and c. Diagram a represents a cross section of land. The bottom impermeable layer of land is located under aquifer. The diagram describes various sources of groundwater contamination such as fertilizers, farm animal sewage, garbage landfills, waste containers, injection wells, surface tanks, salt piles, septic tanks, tanks with petroleum products and gas, acid mine waste. Diagram b shows a tank with the pipe that drains pollutants to groundwater. A contaminant plume moves away from the source of contamination - the lower end of the pipe. The inset shows the high concentration of pollutants at this end. Diagram c shows pumping wells and a series of extraction wells. They help to clean the groundwater. If the contaminated water does not rise fast enough, steam or water can be pumped down injection wells into the ground beneath the contaminant plume. Such injection can push the contaminants up into extraction wells, where they can be pumped out."/>
          <p:cNvPicPr>
            <a:picLocks noChangeAspect="1"/>
          </p:cNvPicPr>
          <p:nvPr/>
        </p:nvPicPr>
        <p:blipFill>
          <a:blip r:embed="rId3"/>
          <a:stretch>
            <a:fillRect/>
          </a:stretch>
        </p:blipFill>
        <p:spPr>
          <a:xfrm>
            <a:off x="798576" y="318516"/>
            <a:ext cx="7546848"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lock diagram represents a cross section of land. The bottom impermeable layer of land is located under aquifer. The diagram describes various sources of groundwater contamination such as fertilizers, farm animal sewage, garbage landfills, waste containers, injection wells, surface tanks, salt piles, septic tanks, tanks with petroleum products and gas, acid mine waste."/>
          <p:cNvPicPr>
            <a:picLocks noChangeAspect="1"/>
          </p:cNvPicPr>
          <p:nvPr/>
        </p:nvPicPr>
        <p:blipFill>
          <a:blip r:embed="rId3"/>
          <a:stretch>
            <a:fillRect/>
          </a:stretch>
        </p:blipFill>
        <p:spPr>
          <a:xfrm>
            <a:off x="304800" y="1461516"/>
            <a:ext cx="8534400" cy="3553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lock diagram showing a cross section of land. There is a tank with the pipe that drains pollutants to groundwater. A contaminant plume moves away from the source of contamination - the lower end of the pipe. The inset shows the high concentration of pollutants at this end."/>
          <p:cNvPicPr>
            <a:picLocks noChangeAspect="1"/>
          </p:cNvPicPr>
          <p:nvPr/>
        </p:nvPicPr>
        <p:blipFill>
          <a:blip r:embed="rId3"/>
          <a:stretch>
            <a:fillRect/>
          </a:stretch>
        </p:blipFill>
        <p:spPr>
          <a:xfrm>
            <a:off x="304800" y="729995"/>
            <a:ext cx="8534400" cy="50170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depicts several lakes throughout central Florida which appeared as a consequence of sinkholes formation."/>
          <p:cNvPicPr>
            <a:picLocks noChangeAspect="1"/>
          </p:cNvPicPr>
          <p:nvPr/>
        </p:nvPicPr>
        <p:blipFill>
          <a:blip r:embed="rId3"/>
          <a:stretch>
            <a:fillRect/>
          </a:stretch>
        </p:blipFill>
        <p:spPr>
          <a:xfrm>
            <a:off x="454152" y="318516"/>
            <a:ext cx="8235696"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section of land shows pumping wells and a series of extraction wells. They help to clean the groundwater. If the contaminated water does not rise fast enough, steam or water can be pumped down injection wells into the ground beneath the contaminant plume. Such injection can push the contaminants up into extraction wells, where they can be pumped out. "/>
          <p:cNvPicPr>
            <a:picLocks noChangeAspect="1"/>
          </p:cNvPicPr>
          <p:nvPr/>
        </p:nvPicPr>
        <p:blipFill>
          <a:blip r:embed="rId3"/>
          <a:stretch>
            <a:fillRect/>
          </a:stretch>
        </p:blipFill>
        <p:spPr>
          <a:xfrm>
            <a:off x="432815" y="318516"/>
            <a:ext cx="8278368"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Part a shows a rock from which the caves are formed. The rock consists of the alternation of the more-soluble beds and the less-soluble beds. Open spaces develop where the limestone is most soluble and where groundwater flow is fastest. Two sets of joints orient at right angles to each other. Thus, passages may form a grid. Part b explains the evolution of a soda straw stalactite into a limestone column. The first figure shows the soda straw hanging from the ceiling of a cave. The second figure shows a stalactite and a stalagmite. A stalactite is a solid ice-like down-pointing cone that is attached to the ceiling. A stalagmite is a solid ice-like upward-pointing cone that is attached to the floor. The third figure shows a limestone column that is formed by merging of a stalactite and the stalagmite. Part c shows a photo of a cave in Vietnam shows a flowstone on the wall. Drape-like sheets have a length of several meters."/>
          <p:cNvPicPr>
            <a:picLocks noChangeAspect="1"/>
          </p:cNvPicPr>
          <p:nvPr/>
        </p:nvPicPr>
        <p:blipFill>
          <a:blip r:embed="rId3"/>
          <a:stretch>
            <a:fillRect/>
          </a:stretch>
        </p:blipFill>
        <p:spPr>
          <a:xfrm>
            <a:off x="591311" y="318516"/>
            <a:ext cx="7961376"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ck from which the caves are formed consists of the alternation of the more-soluble beds and the less-soluble beds. Open spaces develop where the limestone is most soluble and where groundwater flow is fastest. Two sets of joints orient at right angles to each other. Thus, passages may form a grid."/>
          <p:cNvPicPr>
            <a:picLocks noChangeAspect="1"/>
          </p:cNvPicPr>
          <p:nvPr/>
        </p:nvPicPr>
        <p:blipFill>
          <a:blip r:embed="rId3"/>
          <a:stretch>
            <a:fillRect/>
          </a:stretch>
        </p:blipFill>
        <p:spPr>
          <a:xfrm>
            <a:off x="1222247" y="318516"/>
            <a:ext cx="6699504"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explains the evolution of a soda straw stalactite into a limestone column. The first figure shows the soda straw hanging from the ceiling of a cave. The second figure shows a stalactite and a stalagmite. A stalactite is a solid ice-like down-pointing cone that is attached to the ceiling. A stalagmite is a solid ice-like upward-pointing cone that is attached to the floor. The third figure shows a limestone column that is formed by merging of a stalactite and the stalagmite."/>
          <p:cNvPicPr>
            <a:picLocks noChangeAspect="1"/>
          </p:cNvPicPr>
          <p:nvPr/>
        </p:nvPicPr>
        <p:blipFill>
          <a:blip r:embed="rId3"/>
          <a:stretch>
            <a:fillRect/>
          </a:stretch>
        </p:blipFill>
        <p:spPr>
          <a:xfrm>
            <a:off x="304800" y="955548"/>
            <a:ext cx="8534400" cy="456590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ave in Vietnam shows a flowstone on the wall. Drape-like sheets have a length of several meters. "/>
          <p:cNvPicPr>
            <a:picLocks noChangeAspect="1"/>
          </p:cNvPicPr>
          <p:nvPr/>
        </p:nvPicPr>
        <p:blipFill>
          <a:blip r:embed="rId3"/>
          <a:stretch>
            <a:fillRect/>
          </a:stretch>
        </p:blipFill>
        <p:spPr>
          <a:xfrm>
            <a:off x="374903" y="318516"/>
            <a:ext cx="8394192"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a and b. Photo a shows sinkholes of the Kras Plateau. Karst terrains typically have a rough, rocky surface. Photo b shows a small disappearing stream in the Hudson Valley region of New York. The water is dropping into a subsurface cave."/>
          <p:cNvPicPr>
            <a:picLocks noChangeAspect="1"/>
          </p:cNvPicPr>
          <p:nvPr/>
        </p:nvPicPr>
        <p:blipFill>
          <a:blip r:embed="rId3"/>
          <a:stretch>
            <a:fillRect/>
          </a:stretch>
        </p:blipFill>
        <p:spPr>
          <a:xfrm>
            <a:off x="304800" y="1269492"/>
            <a:ext cx="8534400" cy="393801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sinkholes of the Kras Plateau. Karst terrains typically have a rough, rocky surface. "/>
          <p:cNvPicPr>
            <a:picLocks noChangeAspect="1"/>
          </p:cNvPicPr>
          <p:nvPr/>
        </p:nvPicPr>
        <p:blipFill>
          <a:blip r:embed="rId3"/>
          <a:stretch>
            <a:fillRect/>
          </a:stretch>
        </p:blipFill>
        <p:spPr>
          <a:xfrm>
            <a:off x="1313688" y="318516"/>
            <a:ext cx="6516624" cy="5839968"/>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small disappearing stream in the Hudson Valley region of New York. The water is dropping into a subsurface cave."/>
          <p:cNvPicPr>
            <a:picLocks noChangeAspect="1"/>
          </p:cNvPicPr>
          <p:nvPr/>
        </p:nvPicPr>
        <p:blipFill>
          <a:blip r:embed="rId3"/>
          <a:stretch>
            <a:fillRect/>
          </a:stretch>
        </p:blipFill>
        <p:spPr>
          <a:xfrm>
            <a:off x="792479" y="318516"/>
            <a:ext cx="7559040" cy="583996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section of land shows various elements of a karst landscape. There is a surface stream that flows into a cave network and joints to an underground stream flowing into an underground pool. A cave that develops by dissolution may be large open rooms or long narrow corridors. Flowstones, caverns, soda straws, stalactites, stalagmites, and limestone columns are formed is the cave. Where the roof of the cave collapses, sinkholes develop. The ground may be rough where rock has dissolved along joints. Five photos show examples of the described elements. The first photo shows the limestone pavement in Ireland consisting of large blocks separated by deep eroded fissures. The second photo shows the stone natural bridge in Virginia. It forms when subsurface openings collapse. The third photo shows a spelunker crawling in a cave closer to a limestone column. The fourth photo shows sinkholes. Large sinkholes are separated from each other. Smaller sinkholes are combined together. The fifth photo shows a large underground pool in Mexico. The sunlit walls of a cave surround the pool."/>
          <p:cNvPicPr>
            <a:picLocks noChangeAspect="1"/>
          </p:cNvPicPr>
          <p:nvPr/>
        </p:nvPicPr>
        <p:blipFill>
          <a:blip r:embed="rId3"/>
          <a:stretch>
            <a:fillRect/>
          </a:stretch>
        </p:blipFill>
        <p:spPr>
          <a:xfrm>
            <a:off x="304800" y="556260"/>
            <a:ext cx="8534400" cy="536448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ross section of land shows various elements of a karst landscape. There is a surface stream that flows into a cave network and joints to an underground stream flowing into an underground pool. A cave that develops by dissolution may be large open rooms or long narrow corridors. Flowstones, caverns, soda straws, stalactites, stalagmites, and limestone columns are formed in the cave. Where the roof of the cave collapses, sinkholes develop. The ground may be rough where rock has dissolved along joints."/>
          <p:cNvPicPr>
            <a:picLocks noChangeAspect="1"/>
          </p:cNvPicPr>
          <p:nvPr/>
        </p:nvPicPr>
        <p:blipFill>
          <a:blip r:embed="rId3"/>
          <a:stretch>
            <a:fillRect/>
          </a:stretch>
        </p:blipFill>
        <p:spPr>
          <a:xfrm>
            <a:off x="999744" y="318516"/>
            <a:ext cx="7144512"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of the Earth’s surface shows several sinkholes ranging from about 10 to 800 meters across. They lie within suburban developments. The sinkholes have filled with water and are lake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photo of the Earth’s surface in Ireland shows the limestone pavement consisting of large blocks separated by deep eroded fissures."/>
          <p:cNvPicPr>
            <a:picLocks noChangeAspect="1"/>
          </p:cNvPicPr>
          <p:nvPr/>
        </p:nvPicPr>
        <p:blipFill>
          <a:blip r:embed="rId3"/>
          <a:stretch>
            <a:fillRect/>
          </a:stretch>
        </p:blipFill>
        <p:spPr>
          <a:xfrm>
            <a:off x="743712" y="594360"/>
            <a:ext cx="7656576" cy="566928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stone natural bridge in Virginia. It forms when subsurface openings collapse."/>
          <p:cNvPicPr>
            <a:picLocks noChangeAspect="1"/>
          </p:cNvPicPr>
          <p:nvPr/>
        </p:nvPicPr>
        <p:blipFill>
          <a:blip r:embed="rId3"/>
          <a:stretch>
            <a:fillRect/>
          </a:stretch>
        </p:blipFill>
        <p:spPr>
          <a:xfrm>
            <a:off x="2810255" y="318516"/>
            <a:ext cx="3523488" cy="583996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spelunker crawling in a cave closer to a limestone column."/>
          <p:cNvPicPr>
            <a:picLocks noChangeAspect="1"/>
          </p:cNvPicPr>
          <p:nvPr/>
        </p:nvPicPr>
        <p:blipFill>
          <a:blip r:embed="rId3"/>
          <a:stretch>
            <a:fillRect/>
          </a:stretch>
        </p:blipFill>
        <p:spPr>
          <a:xfrm>
            <a:off x="627888" y="318516"/>
            <a:ext cx="7888224" cy="5839968"/>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of the Earth’s surface shows sinkholes. Large sinkholes are separated from each other. Smaller sinkholes are combined together."/>
          <p:cNvPicPr>
            <a:picLocks noChangeAspect="1"/>
          </p:cNvPicPr>
          <p:nvPr/>
        </p:nvPicPr>
        <p:blipFill>
          <a:blip r:embed="rId3"/>
          <a:stretch>
            <a:fillRect/>
          </a:stretch>
        </p:blipFill>
        <p:spPr>
          <a:xfrm>
            <a:off x="304800" y="382523"/>
            <a:ext cx="8534400" cy="5711952"/>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large underground pool in Mexico. The sunlit walls of a cave surround the pool."/>
          <p:cNvPicPr>
            <a:picLocks noChangeAspect="1"/>
          </p:cNvPicPr>
          <p:nvPr/>
        </p:nvPicPr>
        <p:blipFill>
          <a:blip r:embed="rId3"/>
          <a:stretch>
            <a:fillRect/>
          </a:stretch>
        </p:blipFill>
        <p:spPr>
          <a:xfrm>
            <a:off x="694944" y="318516"/>
            <a:ext cx="7754112" cy="583996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karst terrain in central Puerto Rico. The rounded depressions on the photo are sinkholes. Ridges of limestone separate adjacent sinkhole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and a painting show the towers karst in the Guilin region of China. The photo shows the collection of pinnacles constituting the tower karst landscape. The landscape is treeless today, a consequence of industrialization policies in the 1950s. The painting of a Chinese artist shows forested towers of karst."/>
          <p:cNvPicPr>
            <a:picLocks noChangeAspect="1"/>
          </p:cNvPicPr>
          <p:nvPr/>
        </p:nvPicPr>
        <p:blipFill>
          <a:blip r:embed="rId3"/>
          <a:stretch>
            <a:fillRect/>
          </a:stretch>
        </p:blipFill>
        <p:spPr>
          <a:xfrm>
            <a:off x="304800" y="967739"/>
            <a:ext cx="8534400" cy="454152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collection of pinnacles constituting the tower karst landscape in the Guilin region of China. The landscape is treeless today, a consequence of industrialization policies in the 1950s."/>
          <p:cNvPicPr>
            <a:picLocks noChangeAspect="1"/>
          </p:cNvPicPr>
          <p:nvPr/>
        </p:nvPicPr>
        <p:blipFill>
          <a:blip r:embed="rId3"/>
          <a:stretch>
            <a:fillRect/>
          </a:stretch>
        </p:blipFill>
        <p:spPr>
          <a:xfrm>
            <a:off x="1078991" y="318516"/>
            <a:ext cx="6986016" cy="5839968"/>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ainting of a Chinese artist shows forested towers of karst in the Guilin region of China."/>
          <p:cNvPicPr>
            <a:picLocks noChangeAspect="1"/>
          </p:cNvPicPr>
          <p:nvPr/>
        </p:nvPicPr>
        <p:blipFill>
          <a:blip r:embed="rId3"/>
          <a:stretch>
            <a:fillRect/>
          </a:stretch>
        </p:blipFill>
        <p:spPr>
          <a:xfrm>
            <a:off x="2679192" y="318516"/>
            <a:ext cx="3785616" cy="583996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They are cross sections of land. Part a shows that caves form just below the water table. Dissolution takes place near the water table in an uplifted sequence of limestone. Part b shows that when the water table sinks, the old caves become empty. Speleothems grow in the empty caves, and new caves form below the water table. Part c shows that the old caves collapse and the landscape becomes pockmarked with sinkholes. The new caves get bigger."/>
          <p:cNvPicPr>
            <a:picLocks noChangeAspect="1"/>
          </p:cNvPicPr>
          <p:nvPr/>
        </p:nvPicPr>
        <p:blipFill>
          <a:blip r:embed="rId3"/>
          <a:stretch>
            <a:fillRect/>
          </a:stretch>
        </p:blipFill>
        <p:spPr>
          <a:xfrm>
            <a:off x="1996439" y="318516"/>
            <a:ext cx="5151120"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five parts, labeled from a to e. Part a represents primary porosity, which develops during sediment deposition or rock formation. As seen, open spaces between sand grains are filled with cement and water. Part b shows the structure of sedimentary rock consisting of grains, pores and cement. The detailed structure is seen through a microscope. Part c demonstrates secondary porosity, which happens if a solid rock undergoes fracturing resulting in a situation when opposing walls of fractures do not fit together perfectly, and if fluids pass through the rock after lithification, they dissolve rock and produce open cavities. A man walking and people sitting on the fractured limestone located near a pond are also represented. Finally, part d depicts how water poured into gravel-filled glass beaker quickly trickles down to the bottom of the beaker, displaces air, and fills the pores. It is possible thanks to the fact that in permeable material, pores are connected."/>
          <p:cNvPicPr>
            <a:picLocks noChangeAspect="1"/>
          </p:cNvPicPr>
          <p:nvPr/>
        </p:nvPicPr>
        <p:blipFill>
          <a:blip r:embed="rId3"/>
          <a:stretch>
            <a:fillRect/>
          </a:stretch>
        </p:blipFill>
        <p:spPr>
          <a:xfrm>
            <a:off x="1978151" y="318516"/>
            <a:ext cx="5187696" cy="583996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swamp in southern Illinois. The bald cypress trees grow in this swamp. They have adapted to life in soggy ground. "/>
          <p:cNvPicPr>
            <a:picLocks noChangeAspect="1"/>
          </p:cNvPicPr>
          <p:nvPr/>
        </p:nvPicPr>
        <p:blipFill>
          <a:blip r:embed="rId3"/>
          <a:stretch>
            <a:fillRect/>
          </a:stretch>
        </p:blipFill>
        <p:spPr>
          <a:xfrm>
            <a:off x="2081783" y="318516"/>
            <a:ext cx="4980432"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mary porosity, which develops during sediment deposition or rock formation, can be observed in the represented image. As seen, open spaces between sand grains are filled with cement and water."/>
          <p:cNvPicPr>
            <a:picLocks noChangeAspect="1"/>
          </p:cNvPicPr>
          <p:nvPr/>
        </p:nvPicPr>
        <p:blipFill>
          <a:blip r:embed="rId3"/>
          <a:stretch>
            <a:fillRect/>
          </a:stretch>
        </p:blipFill>
        <p:spPr>
          <a:xfrm>
            <a:off x="304800" y="358139"/>
            <a:ext cx="8534400" cy="576072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135</TotalTime>
  <Words>3202</Words>
  <Application>Microsoft Office PowerPoint</Application>
  <PresentationFormat>On-screen Show (4:3)</PresentationFormat>
  <Paragraphs>239</Paragraphs>
  <Slides>80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46</cp:revision>
  <dcterms:created xsi:type="dcterms:W3CDTF">2016-02-24T06:05:53Z</dcterms:created>
  <dcterms:modified xsi:type="dcterms:W3CDTF">2016-04-18T17:26:36Z</dcterms:modified>
  <cp:category/>
</cp:coreProperties>
</file>