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68"/>
  </p:notesMasterIdLst>
  <p:sldIdLst>
    <p:sldId id="258" r:id="rId2"/>
    <p:sldId id="312"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313" r:id="rId31"/>
    <p:sldId id="286" r:id="rId32"/>
    <p:sldId id="287" r:id="rId33"/>
    <p:sldId id="288" r:id="rId34"/>
    <p:sldId id="314" r:id="rId35"/>
    <p:sldId id="315" r:id="rId36"/>
    <p:sldId id="316" r:id="rId37"/>
    <p:sldId id="317" r:id="rId38"/>
    <p:sldId id="318" r:id="rId39"/>
    <p:sldId id="319" r:id="rId40"/>
    <p:sldId id="289" r:id="rId41"/>
    <p:sldId id="290" r:id="rId42"/>
    <p:sldId id="291" r:id="rId43"/>
    <p:sldId id="292" r:id="rId44"/>
    <p:sldId id="293" r:id="rId45"/>
    <p:sldId id="294" r:id="rId46"/>
    <p:sldId id="295" r:id="rId47"/>
    <p:sldId id="296" r:id="rId48"/>
    <p:sldId id="297" r:id="rId49"/>
    <p:sldId id="298" r:id="rId50"/>
    <p:sldId id="299" r:id="rId51"/>
    <p:sldId id="320" r:id="rId52"/>
    <p:sldId id="300" r:id="rId53"/>
    <p:sldId id="301" r:id="rId54"/>
    <p:sldId id="302" r:id="rId55"/>
    <p:sldId id="303" r:id="rId56"/>
    <p:sldId id="304" r:id="rId57"/>
    <p:sldId id="305" r:id="rId58"/>
    <p:sldId id="306" r:id="rId59"/>
    <p:sldId id="307" r:id="rId60"/>
    <p:sldId id="321" r:id="rId61"/>
    <p:sldId id="308" r:id="rId62"/>
    <p:sldId id="309" r:id="rId63"/>
    <p:sldId id="310" r:id="rId64"/>
    <p:sldId id="322" r:id="rId65"/>
    <p:sldId id="311" r:id="rId66"/>
    <p:sldId id="323"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0" d="100"/>
          <a:sy n="100" d="100"/>
        </p:scale>
        <p:origin x="6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750457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47317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17.4</a:t>
            </a:r>
            <a:r>
              <a:rPr lang="en-US" dirty="0" smtClean="0"/>
              <a:t>  The formation of a coastal desert.</a:t>
            </a:r>
          </a:p>
          <a:p>
            <a:r>
              <a:rPr lang="en-US" dirty="0" smtClean="0"/>
              <a:t>(a) Cold ocean currents cool and dry the air along the coast. This air absorbs moisture from adjacent coastal land. (</a:t>
            </a:r>
            <a:r>
              <a:rPr lang="en-US" dirty="0" err="1" smtClean="0"/>
              <a:t>b</a:t>
            </a:r>
            <a:r>
              <a:rPr lang="en-US" dirty="0" smtClean="0"/>
              <a:t>) The Atacama Desert is the driest place on Earth.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31351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17.4a</a:t>
            </a:r>
            <a:r>
              <a:rPr lang="en-US" dirty="0" smtClean="0"/>
              <a:t>  The formation of a coastal desert.</a:t>
            </a:r>
          </a:p>
          <a:p>
            <a:r>
              <a:rPr lang="en-US" dirty="0" smtClean="0"/>
              <a:t>(a) Cold ocean currents cool and dry the air along the coast. This air absorbs moisture from adjacent coastal 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070199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17.4b</a:t>
            </a:r>
            <a:r>
              <a:rPr lang="en-US" dirty="0" smtClean="0"/>
              <a:t>  The formation of a coastal desert.</a:t>
            </a:r>
          </a:p>
          <a:p>
            <a:r>
              <a:rPr lang="en-US" dirty="0" smtClean="0"/>
              <a:t>(</a:t>
            </a:r>
            <a:r>
              <a:rPr lang="en-US" dirty="0" err="1" smtClean="0"/>
              <a:t>b</a:t>
            </a:r>
            <a:r>
              <a:rPr lang="en-US" dirty="0" smtClean="0"/>
              <a:t>) The Atacama Desert is the driest place on Earth.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24099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17.5</a:t>
            </a:r>
            <a:r>
              <a:rPr lang="en-US" dirty="0" smtClean="0"/>
              <a:t>  Rocky surfaces in deserts.</a:t>
            </a:r>
          </a:p>
          <a:p>
            <a:r>
              <a:rPr lang="en-US" dirty="0" smtClean="0"/>
              <a:t>(a) The dark gravel on this slope, beneath a cliff in the Mojave Desert, washed down from the cliffs above. (</a:t>
            </a:r>
            <a:r>
              <a:rPr lang="en-US" dirty="0" err="1" smtClean="0"/>
              <a:t>b</a:t>
            </a:r>
            <a:r>
              <a:rPr lang="en-US" dirty="0" smtClean="0"/>
              <a:t>) This talus apron along the base of a desert cliff formed from rocks that broke off and tumbled down the cliff.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420919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17.5a</a:t>
            </a:r>
            <a:r>
              <a:rPr lang="en-US" dirty="0" smtClean="0"/>
              <a:t>  Rocky surfaces in deserts.</a:t>
            </a:r>
          </a:p>
          <a:p>
            <a:r>
              <a:rPr lang="en-US" dirty="0" smtClean="0"/>
              <a:t>(a) The dark gravel on this slope, beneath a cliff in the Mojave Desert, washed down from the cliffs above.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35132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17.5b</a:t>
            </a:r>
            <a:r>
              <a:rPr lang="en-US" dirty="0" smtClean="0"/>
              <a:t>  Rocky surfaces in deserts.</a:t>
            </a:r>
          </a:p>
          <a:p>
            <a:r>
              <a:rPr lang="en-US" dirty="0" smtClean="0"/>
              <a:t>(</a:t>
            </a:r>
            <a:r>
              <a:rPr lang="en-US" dirty="0" err="1" smtClean="0"/>
              <a:t>b</a:t>
            </a:r>
            <a:r>
              <a:rPr lang="en-US" dirty="0" smtClean="0"/>
              <a:t>) This talus apron along the base of a desert cliff formed from rocks that broke off and tumbled down the cliff.</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78695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17.6 </a:t>
            </a:r>
            <a:r>
              <a:rPr lang="en-US" dirty="0" smtClean="0"/>
              <a:t> Soil formation and chemical weathering in deserts.</a:t>
            </a:r>
          </a:p>
          <a:p>
            <a:r>
              <a:rPr lang="en-US" dirty="0" smtClean="0"/>
              <a:t>(a) The red hues of the Painted Desert in Arizona are due to the oxidation of iron in the rock. (</a:t>
            </a:r>
            <a:r>
              <a:rPr lang="en-US" dirty="0" err="1" smtClean="0"/>
              <a:t>b</a:t>
            </a:r>
            <a:r>
              <a:rPr lang="en-US" dirty="0" smtClean="0"/>
              <a:t>) By chipping away desert varnish to reveal the lighter rock beneath, Native Americans created art and symbols.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192146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17.6a </a:t>
            </a:r>
            <a:r>
              <a:rPr lang="en-US" dirty="0" smtClean="0"/>
              <a:t> Soil formation and chemical weathering in deserts.</a:t>
            </a:r>
          </a:p>
          <a:p>
            <a:r>
              <a:rPr lang="en-US" dirty="0" smtClean="0"/>
              <a:t>(a) The red hues of the Painted Desert in Arizona are due to the oxidation of iron in the rock.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655569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17.6b </a:t>
            </a:r>
            <a:r>
              <a:rPr lang="en-US" dirty="0" smtClean="0"/>
              <a:t> Soil formation and chemical weathering in deserts.</a:t>
            </a:r>
          </a:p>
          <a:p>
            <a:r>
              <a:rPr lang="en-US" dirty="0" smtClean="0"/>
              <a:t>(</a:t>
            </a:r>
            <a:r>
              <a:rPr lang="en-US" dirty="0" err="1" smtClean="0"/>
              <a:t>b</a:t>
            </a:r>
            <a:r>
              <a:rPr lang="en-US" dirty="0" smtClean="0"/>
              <a:t>) By chipping away desert varnish to reveal the lighter rock beneath, Native Americans created art and symbols.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3408247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17.7</a:t>
            </a:r>
            <a:r>
              <a:rPr lang="en-US" dirty="0" smtClean="0"/>
              <a:t>  Evidence of erosion by running water in deserts.</a:t>
            </a:r>
          </a:p>
          <a:p>
            <a:r>
              <a:rPr lang="en-US" dirty="0" smtClean="0"/>
              <a:t>(a) Even though these hills in the desert near Las Vegas, Nevada, are bone dry, their shape indicates erosion by water. Note the numerous stream channels. (</a:t>
            </a:r>
            <a:r>
              <a:rPr lang="en-US" dirty="0" err="1" smtClean="0"/>
              <a:t>b</a:t>
            </a:r>
            <a:r>
              <a:rPr lang="en-US" dirty="0" smtClean="0"/>
              <a:t>) A flash flood left behind gravel and sand on the floor of a dry wash after a flash flood in Death Valley. Erosion by the water is cutting a channel.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04599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Only particularly hardy shrubs can survive in this field of sand dunes, at the base of a barren rock ridge in the desert of Death Valley,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91835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17.7a</a:t>
            </a:r>
            <a:r>
              <a:rPr lang="en-US" dirty="0" smtClean="0"/>
              <a:t>  Evidence of erosion by running water in deserts.</a:t>
            </a:r>
          </a:p>
          <a:p>
            <a:r>
              <a:rPr lang="en-US" dirty="0" smtClean="0"/>
              <a:t>(a) Even though these hills in the desert near Las Vegas, Nevada, are bone dry, their shape indicates erosion by water. Note the numerous stream channels.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2906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17.7b</a:t>
            </a:r>
            <a:r>
              <a:rPr lang="en-US" dirty="0" smtClean="0"/>
              <a:t>  Evidence of erosion by running water in deserts.</a:t>
            </a:r>
          </a:p>
          <a:p>
            <a:r>
              <a:rPr lang="en-US" dirty="0" smtClean="0"/>
              <a:t>(</a:t>
            </a:r>
            <a:r>
              <a:rPr lang="en-US" dirty="0" err="1" smtClean="0"/>
              <a:t>b</a:t>
            </a:r>
            <a:r>
              <a:rPr lang="en-US" dirty="0" smtClean="0"/>
              <a:t>) A flash flood left behind gravel and sand on the floor of a dry wash after a flash flood in Death Valley. Erosion by the water is cutting a channel.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702204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17.8 </a:t>
            </a:r>
            <a:r>
              <a:rPr lang="en-US" dirty="0" smtClean="0"/>
              <a:t> Sediment transport by wind in deserts.</a:t>
            </a:r>
          </a:p>
          <a:p>
            <a:r>
              <a:rPr lang="en-US" dirty="0" smtClean="0"/>
              <a:t>(a) A huge dust storm approaching Phoenix, Arizona. (</a:t>
            </a:r>
            <a:r>
              <a:rPr lang="en-US" dirty="0" err="1" smtClean="0"/>
              <a:t>b</a:t>
            </a:r>
            <a:r>
              <a:rPr lang="en-US" dirty="0" smtClean="0"/>
              <a:t>) Wind transports desert sediment as suspended load and surface load.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203728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17.8a </a:t>
            </a:r>
            <a:r>
              <a:rPr lang="en-US" dirty="0" smtClean="0"/>
              <a:t> Sediment transport by wind in deserts.</a:t>
            </a:r>
          </a:p>
          <a:p>
            <a:r>
              <a:rPr lang="en-US" dirty="0" smtClean="0"/>
              <a:t>(a) A huge dust storm approaching Phoenix,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974294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17.8b </a:t>
            </a:r>
            <a:r>
              <a:rPr lang="en-US" dirty="0" smtClean="0"/>
              <a:t> Sediment transport by wind in deserts.</a:t>
            </a:r>
          </a:p>
          <a:p>
            <a:r>
              <a:rPr lang="en-US" dirty="0" smtClean="0"/>
              <a:t>(</a:t>
            </a:r>
            <a:r>
              <a:rPr lang="en-US" dirty="0" err="1" smtClean="0"/>
              <a:t>b</a:t>
            </a:r>
            <a:r>
              <a:rPr lang="en-US" dirty="0" smtClean="0"/>
              <a:t>) Wind transports desert sediment as suspended load and surface load.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4066638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17.9 </a:t>
            </a:r>
            <a:r>
              <a:rPr lang="en-US" dirty="0" smtClean="0"/>
              <a:t> The progressive development of a </a:t>
            </a:r>
            <a:r>
              <a:rPr lang="en-US" dirty="0" err="1" smtClean="0"/>
              <a:t>ventifact</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1976019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17.10 </a:t>
            </a:r>
            <a:r>
              <a:rPr lang="en-US" dirty="0" smtClean="0"/>
              <a:t> Erosion of sediment by desert winds.</a:t>
            </a:r>
          </a:p>
          <a:p>
            <a:r>
              <a:rPr lang="en-US" dirty="0" smtClean="0"/>
              <a:t>(a) Wind erosion in Death Valley has left bushes perched on mounds; roots keep soil from blowing away. (</a:t>
            </a:r>
            <a:r>
              <a:rPr lang="en-US" dirty="0" err="1" smtClean="0"/>
              <a:t>b</a:t>
            </a:r>
            <a:r>
              <a:rPr lang="en-US" dirty="0" smtClean="0"/>
              <a:t>) A lag deposit develops when wind blows away finer sediment, leaving behind a layer of coarser grains.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31355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17.10a </a:t>
            </a:r>
            <a:r>
              <a:rPr lang="en-US" dirty="0" smtClean="0"/>
              <a:t> Erosion of sediment by desert winds.</a:t>
            </a:r>
          </a:p>
          <a:p>
            <a:r>
              <a:rPr lang="en-US" dirty="0" smtClean="0"/>
              <a:t>(a) Wind erosion in Death Valley has left bushes perched on mounds; roots keep soil from blowing away.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588145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17.10b </a:t>
            </a:r>
            <a:r>
              <a:rPr lang="en-US" dirty="0" smtClean="0"/>
              <a:t> Erosion of sediment by desert winds.</a:t>
            </a:r>
          </a:p>
          <a:p>
            <a:r>
              <a:rPr lang="en-US" dirty="0" smtClean="0"/>
              <a:t>(</a:t>
            </a:r>
            <a:r>
              <a:rPr lang="en-US" dirty="0" err="1" smtClean="0"/>
              <a:t>b</a:t>
            </a:r>
            <a:r>
              <a:rPr lang="en-US" dirty="0" smtClean="0"/>
              <a:t>) A lag deposit develops when wind blows away finer sediment, leaving behind a layer of coarser grains.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012116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17.11</a:t>
            </a:r>
            <a:r>
              <a:rPr lang="en-US" dirty="0" smtClean="0"/>
              <a:t>  This alluvial fan accumulated at the mouth of a small canyon in Death Valley,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03571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a:t>
            </a:r>
            <a:r>
              <a:rPr lang="en-US" dirty="0" smtClean="0"/>
              <a:t>  Deserts and their hardy inhabitants.</a:t>
            </a:r>
          </a:p>
          <a:p>
            <a:r>
              <a:rPr lang="en-US" dirty="0" smtClean="0"/>
              <a:t>(a) Camels can survive the harsh conditions of a desert. (</a:t>
            </a:r>
            <a:r>
              <a:rPr lang="en-US" dirty="0" err="1" smtClean="0"/>
              <a:t>b</a:t>
            </a:r>
            <a:r>
              <a:rPr lang="en-US" dirty="0" smtClean="0"/>
              <a:t>) The global distribution of deserts. Arid regions cover 25% of Earth’s land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594851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DEATH VALLEY, CALIFORNIA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08469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17.12 </a:t>
            </a:r>
            <a:r>
              <a:rPr lang="en-US" dirty="0" smtClean="0"/>
              <a:t> Playas form where a shallow, salty lake dries up.</a:t>
            </a:r>
          </a:p>
          <a:p>
            <a:r>
              <a:rPr lang="en-US" dirty="0" smtClean="0"/>
              <a:t>(a) This playa in California formed at the base of a </a:t>
            </a:r>
            <a:r>
              <a:rPr lang="en-US" dirty="0" err="1" smtClean="0"/>
              <a:t>bajada</a:t>
            </a:r>
            <a:r>
              <a:rPr lang="en-US" dirty="0" smtClean="0"/>
              <a:t>. (</a:t>
            </a:r>
            <a:r>
              <a:rPr lang="en-US" dirty="0" err="1" smtClean="0"/>
              <a:t>b</a:t>
            </a:r>
            <a:r>
              <a:rPr lang="en-US" dirty="0" smtClean="0"/>
              <a:t>) White salt crystals encrust the floor of a playa in Death Valley.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767853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17.12a </a:t>
            </a:r>
            <a:r>
              <a:rPr lang="en-US" dirty="0" smtClean="0"/>
              <a:t> Playas form where a shallow, salty lake dries up.</a:t>
            </a:r>
          </a:p>
          <a:p>
            <a:r>
              <a:rPr lang="en-US" dirty="0" smtClean="0"/>
              <a:t>(a) This playa in California formed at the base of a </a:t>
            </a:r>
            <a:r>
              <a:rPr lang="en-US" dirty="0" err="1" smtClean="0"/>
              <a:t>bajada</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389996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17.12b </a:t>
            </a:r>
            <a:r>
              <a:rPr lang="en-US" dirty="0" smtClean="0"/>
              <a:t> Playas form where a shallow, salty lake dries up.</a:t>
            </a:r>
          </a:p>
          <a:p>
            <a:r>
              <a:rPr lang="en-US" dirty="0" smtClean="0"/>
              <a:t>(</a:t>
            </a:r>
            <a:r>
              <a:rPr lang="en-US" dirty="0" err="1" smtClean="0"/>
              <a:t>b</a:t>
            </a:r>
            <a:r>
              <a:rPr lang="en-US" dirty="0" smtClean="0"/>
              <a:t>) White salt crystals encrust the floor of a playa in Death Valley.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414021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2115906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009337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729336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80525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046524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Desert Realm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54562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17.1a</a:t>
            </a:r>
            <a:r>
              <a:rPr lang="en-US" dirty="0" smtClean="0"/>
              <a:t>  Deserts and their hardy inhabitants.</a:t>
            </a:r>
          </a:p>
          <a:p>
            <a:r>
              <a:rPr lang="en-US" dirty="0" smtClean="0"/>
              <a:t>(a) Camels can survive the harsh conditions of a desert.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585180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17.13 </a:t>
            </a:r>
            <a:r>
              <a:rPr lang="en-US" dirty="0" smtClean="0"/>
              <a:t> Mesas and buttes form in deserts as cliffs retreat over time.</a:t>
            </a:r>
          </a:p>
          <a:p>
            <a:r>
              <a:rPr lang="en-US" dirty="0" smtClean="0"/>
              <a:t>(a) Because of cliff retreat, a once-continuous layer of rock evolves into a series of isolated remnants. If the bedding is horizontal, the resulting landforms have flat tops. (</a:t>
            </a:r>
            <a:r>
              <a:rPr lang="en-US" dirty="0" err="1" smtClean="0"/>
              <a:t>b</a:t>
            </a:r>
            <a:r>
              <a:rPr lang="en-US" dirty="0" smtClean="0"/>
              <a:t>) Buttes and mesas tower above the floor of Monument Valley, Arizona. (</a:t>
            </a:r>
            <a:r>
              <a:rPr lang="en-US" dirty="0" err="1" smtClean="0"/>
              <a:t>c</a:t>
            </a:r>
            <a:r>
              <a:rPr lang="en-US" dirty="0" smtClean="0"/>
              <a:t>) Erosion produced hoodoos, chimney-like columns of rock, in Bryce Canyon, Utah. (</a:t>
            </a:r>
            <a:r>
              <a:rPr lang="en-US" dirty="0" err="1" smtClean="0"/>
              <a:t>d</a:t>
            </a:r>
            <a:r>
              <a:rPr lang="en-US" dirty="0" smtClean="0"/>
              <a:t>) Natural arches form when erosion occurs preferentially along joints, to produce wall-like fins of rock. When the lower part of a fin erodes, an arch remains.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1207301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17.13a </a:t>
            </a:r>
            <a:r>
              <a:rPr lang="en-US" dirty="0" smtClean="0"/>
              <a:t> Mesas and buttes form in deserts as cliffs retreat over time.</a:t>
            </a:r>
          </a:p>
          <a:p>
            <a:r>
              <a:rPr lang="en-US" dirty="0" smtClean="0"/>
              <a:t>(a) Because of cliff retreat, a once-continuous layer of rock evolves into a series of isolated remnants. If the bedding is horizontal, the resulting landforms have flat tops.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1404401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17.13b </a:t>
            </a:r>
            <a:r>
              <a:rPr lang="en-US" dirty="0" smtClean="0"/>
              <a:t> Mesas and buttes form in deserts as cliffs retreat over time.</a:t>
            </a:r>
          </a:p>
          <a:p>
            <a:r>
              <a:rPr lang="en-US" dirty="0" smtClean="0"/>
              <a:t>(</a:t>
            </a:r>
            <a:r>
              <a:rPr lang="en-US" dirty="0" err="1" smtClean="0"/>
              <a:t>b</a:t>
            </a:r>
            <a:r>
              <a:rPr lang="en-US" dirty="0" smtClean="0"/>
              <a:t>) Buttes and mesas tower above the floor of Monument Valley, Arizona.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128203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17.13c </a:t>
            </a:r>
            <a:r>
              <a:rPr lang="en-US" dirty="0" smtClean="0"/>
              <a:t> Mesas and buttes form in deserts as cliffs retreat over time.</a:t>
            </a:r>
          </a:p>
          <a:p>
            <a:r>
              <a:rPr lang="en-US" dirty="0" smtClean="0"/>
              <a:t>(</a:t>
            </a:r>
            <a:r>
              <a:rPr lang="en-US" dirty="0" err="1" smtClean="0"/>
              <a:t>c</a:t>
            </a:r>
            <a:r>
              <a:rPr lang="en-US" dirty="0" smtClean="0"/>
              <a:t>) Erosion produced hoodoos, chimney-like columns of rock, in Bryce Canyon, Utah.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751236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17.13d </a:t>
            </a:r>
            <a:r>
              <a:rPr lang="en-US" dirty="0" smtClean="0"/>
              <a:t> Mesas and buttes form in deserts as cliffs retreat over time.</a:t>
            </a:r>
          </a:p>
          <a:p>
            <a:r>
              <a:rPr lang="en-US" dirty="0" smtClean="0"/>
              <a:t>(</a:t>
            </a:r>
            <a:r>
              <a:rPr lang="en-US" dirty="0" err="1" smtClean="0"/>
              <a:t>d</a:t>
            </a:r>
            <a:r>
              <a:rPr lang="en-US" dirty="0" smtClean="0"/>
              <a:t>) Natural arches form when erosion occurs preferentially along joints, to produce wall-like fins of rock. When the lower part of a fin erodes, an arch remains.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007709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17.14 </a:t>
            </a:r>
            <a:r>
              <a:rPr lang="en-US" dirty="0" smtClean="0"/>
              <a:t> Examples of </a:t>
            </a:r>
            <a:r>
              <a:rPr lang="en-US" dirty="0" err="1" smtClean="0"/>
              <a:t>erosional</a:t>
            </a:r>
            <a:r>
              <a:rPr lang="en-US" dirty="0" smtClean="0"/>
              <a:t> landscapes in deserts.</a:t>
            </a:r>
          </a:p>
          <a:p>
            <a:r>
              <a:rPr lang="en-US" dirty="0" smtClean="0"/>
              <a:t>(a) Asymmetric ridges called </a:t>
            </a:r>
            <a:r>
              <a:rPr lang="en-US" dirty="0" err="1" smtClean="0"/>
              <a:t>cuestas</a:t>
            </a:r>
            <a:r>
              <a:rPr lang="en-US" dirty="0" smtClean="0"/>
              <a:t> develop where strata in a region are not horizontal. (</a:t>
            </a:r>
            <a:r>
              <a:rPr lang="en-US" dirty="0" err="1" smtClean="0"/>
              <a:t>b</a:t>
            </a:r>
            <a:r>
              <a:rPr lang="en-US" dirty="0" smtClean="0"/>
              <a:t>) In the Basin and Range Province of the southwestern United States, tilted fault-block ranges evolve into </a:t>
            </a:r>
            <a:r>
              <a:rPr lang="en-US" dirty="0" err="1" smtClean="0"/>
              <a:t>inselbergs</a:t>
            </a:r>
            <a:r>
              <a:rPr lang="en-US" dirty="0" smtClean="0"/>
              <a:t>, bordered by sediment-filled basins.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15496562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17.14a </a:t>
            </a:r>
            <a:r>
              <a:rPr lang="en-US" dirty="0" smtClean="0"/>
              <a:t> Examples of </a:t>
            </a:r>
            <a:r>
              <a:rPr lang="en-US" dirty="0" err="1" smtClean="0"/>
              <a:t>erosional</a:t>
            </a:r>
            <a:r>
              <a:rPr lang="en-US" dirty="0" smtClean="0"/>
              <a:t> landscapes in deserts.</a:t>
            </a:r>
          </a:p>
          <a:p>
            <a:r>
              <a:rPr lang="en-US" dirty="0" smtClean="0"/>
              <a:t>(</a:t>
            </a:r>
            <a:r>
              <a:rPr lang="en-US" dirty="0" err="1" smtClean="0"/>
              <a:t>b</a:t>
            </a:r>
            <a:r>
              <a:rPr lang="en-US" dirty="0" smtClean="0"/>
              <a:t>) In the Basin and Range Province of the southwestern United States, tilted fault-block ranges evolve into </a:t>
            </a:r>
            <a:r>
              <a:rPr lang="en-US" dirty="0" err="1" smtClean="0"/>
              <a:t>inselbergs</a:t>
            </a:r>
            <a:r>
              <a:rPr lang="en-US" dirty="0" smtClean="0"/>
              <a:t>, bordered by sediment-filled basins.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688175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17.14b </a:t>
            </a:r>
            <a:r>
              <a:rPr lang="en-US" dirty="0" smtClean="0"/>
              <a:t> Examples of </a:t>
            </a:r>
            <a:r>
              <a:rPr lang="en-US" dirty="0" err="1" smtClean="0"/>
              <a:t>erosional</a:t>
            </a:r>
            <a:r>
              <a:rPr lang="en-US" dirty="0" smtClean="0"/>
              <a:t> landscapes in deserts.</a:t>
            </a:r>
          </a:p>
          <a:p>
            <a:r>
              <a:rPr lang="en-US" dirty="0" smtClean="0"/>
              <a:t>(</a:t>
            </a:r>
            <a:r>
              <a:rPr lang="en-US" dirty="0" err="1" smtClean="0"/>
              <a:t>b</a:t>
            </a:r>
            <a:r>
              <a:rPr lang="en-US" dirty="0" smtClean="0"/>
              <a:t>) In the Basin and Range Province of the southwestern United States, tilted fault-block ranges evolve into </a:t>
            </a:r>
            <a:r>
              <a:rPr lang="en-US" dirty="0" err="1" smtClean="0"/>
              <a:t>inselbergs</a:t>
            </a:r>
            <a:r>
              <a:rPr lang="en-US" dirty="0" smtClean="0"/>
              <a:t>, bordered by sediment-filled basins.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039362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17.15</a:t>
            </a:r>
            <a:r>
              <a:rPr lang="en-US" dirty="0" smtClean="0"/>
              <a:t>  Uluru (Ayers Rock) in central Australia is an </a:t>
            </a:r>
            <a:r>
              <a:rPr lang="en-US" dirty="0" err="1" smtClean="0"/>
              <a:t>inselberg</a:t>
            </a:r>
            <a:r>
              <a:rPr lang="en-US" dirty="0" smtClean="0"/>
              <a:t>. The red sandstone beds comprising it are the eroded remnant of the vertical limb of a large syncline. Alluvium buried the surrounding bedrock.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2485246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17.15</a:t>
            </a:r>
            <a:r>
              <a:rPr lang="en-US" dirty="0" smtClean="0"/>
              <a:t>  Uluru (Ayers Rock) in central Australia is an </a:t>
            </a:r>
            <a:r>
              <a:rPr lang="en-US" dirty="0" err="1" smtClean="0"/>
              <a:t>inselberg</a:t>
            </a:r>
            <a:r>
              <a:rPr lang="en-US" dirty="0" smtClean="0"/>
              <a:t>. The red sandstone beds comprising it are the eroded remnant of the vertical limb of a large syncline. Alluvium buried the surrounding bedrock.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25625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17.1b</a:t>
            </a:r>
            <a:r>
              <a:rPr lang="en-US" dirty="0" smtClean="0"/>
              <a:t>  Deserts and their hardy inhabitants.</a:t>
            </a:r>
          </a:p>
          <a:p>
            <a:r>
              <a:rPr lang="en-US" dirty="0" smtClean="0"/>
              <a:t>(</a:t>
            </a:r>
            <a:r>
              <a:rPr lang="en-US" dirty="0" err="1" smtClean="0"/>
              <a:t>b</a:t>
            </a:r>
            <a:r>
              <a:rPr lang="en-US" dirty="0" smtClean="0"/>
              <a:t>) The global distribution of deserts. Arid regions cover 25% of Earth’s land surface.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772649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17.15</a:t>
            </a:r>
            <a:r>
              <a:rPr lang="en-US" dirty="0" smtClean="0"/>
              <a:t>  Uluru (Ayers Rock) in central Australia is an </a:t>
            </a:r>
            <a:r>
              <a:rPr lang="en-US" dirty="0" err="1" smtClean="0"/>
              <a:t>inselberg</a:t>
            </a:r>
            <a:r>
              <a:rPr lang="en-US" dirty="0" smtClean="0"/>
              <a:t>. The red sandstone beds comprising it are the eroded remnant of the vertical limb of a large syncline. Alluvium buried the surrounding bedrock.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291482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ULURU,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3175350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17.16 </a:t>
            </a:r>
            <a:r>
              <a:rPr lang="en-US" dirty="0" smtClean="0"/>
              <a:t> Desert pavement and a hypothesis for how it forms by building up a soil from below.</a:t>
            </a:r>
          </a:p>
          <a:p>
            <a:r>
              <a:rPr lang="en-US" dirty="0" smtClean="0"/>
              <a:t>(a) A well-developed desert pavement in the </a:t>
            </a:r>
            <a:r>
              <a:rPr lang="en-US" dirty="0" err="1" smtClean="0"/>
              <a:t>Sonoran</a:t>
            </a:r>
            <a:r>
              <a:rPr lang="en-US" dirty="0" smtClean="0"/>
              <a:t> Desert, Arizona. The inset shows a close-up of the pavement. (</a:t>
            </a:r>
            <a:r>
              <a:rPr lang="en-US" dirty="0" err="1" smtClean="0"/>
              <a:t>b</a:t>
            </a:r>
            <a:r>
              <a:rPr lang="en-US" dirty="0" smtClean="0"/>
              <a:t>) Students standing at the edge of a trench cut into desert pavement. Note the soil between the pavement and the underlying alluvium. (</a:t>
            </a:r>
            <a:r>
              <a:rPr lang="en-US" dirty="0" err="1" smtClean="0"/>
              <a:t>c</a:t>
            </a:r>
            <a:r>
              <a:rPr lang="en-US" dirty="0" smtClean="0"/>
              <a:t>) Desert pavement forms in stages. First, loose pebbles and cobbles collect at the surface. Dust settles among the stones and builds up a soil layer below. The stones eventually crack into smaller pieces and settle to form a mosaic-like pavement.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408908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17.16a </a:t>
            </a:r>
            <a:r>
              <a:rPr lang="en-US" dirty="0" smtClean="0"/>
              <a:t> Desert pavement and a hypothesis for how it forms by building up a soil from below.</a:t>
            </a:r>
          </a:p>
          <a:p>
            <a:r>
              <a:rPr lang="en-US" dirty="0" smtClean="0"/>
              <a:t>(a) A well-developed desert pavement in the </a:t>
            </a:r>
            <a:r>
              <a:rPr lang="en-US" dirty="0" err="1" smtClean="0"/>
              <a:t>Sonoran</a:t>
            </a:r>
            <a:r>
              <a:rPr lang="en-US" dirty="0" smtClean="0"/>
              <a:t> Desert, Arizona. The inset shows a close-up of the pavement.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872258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17.16b </a:t>
            </a:r>
            <a:r>
              <a:rPr lang="en-US" dirty="0" smtClean="0"/>
              <a:t> Desert pavement and a hypothesis for how it forms by building up a soil from below.</a:t>
            </a:r>
          </a:p>
          <a:p>
            <a:r>
              <a:rPr lang="en-US" dirty="0" smtClean="0"/>
              <a:t>(</a:t>
            </a:r>
            <a:r>
              <a:rPr lang="en-US" dirty="0" err="1" smtClean="0"/>
              <a:t>b</a:t>
            </a:r>
            <a:r>
              <a:rPr lang="en-US" dirty="0" smtClean="0"/>
              <a:t>) Students standing at the edge of a trench cut into desert pavement. Note the soil between the pavement and the underlying alluvium.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3527356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17.16c </a:t>
            </a:r>
            <a:r>
              <a:rPr lang="en-US" dirty="0" smtClean="0"/>
              <a:t> Desert pavement and a hypothesis for how it forms by building up a soil from below.</a:t>
            </a:r>
          </a:p>
          <a:p>
            <a:r>
              <a:rPr lang="en-US" dirty="0" smtClean="0"/>
              <a:t>(</a:t>
            </a:r>
            <a:r>
              <a:rPr lang="en-US" dirty="0" err="1" smtClean="0"/>
              <a:t>c</a:t>
            </a:r>
            <a:r>
              <a:rPr lang="en-US" dirty="0" smtClean="0"/>
              <a:t>) Desert pavement forms in stages. First, loose pebbles and cobbles collect at the surface. Dust settles among the stones and builds up a soil layer below. The stones eventually crack into smaller pieces and settle to form a mosaic-like pavement.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893088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17.17 </a:t>
            </a:r>
            <a:r>
              <a:rPr lang="en-US" dirty="0" smtClean="0"/>
              <a:t> The types of sand dunes and the cross beds within them.</a:t>
            </a:r>
          </a:p>
          <a:p>
            <a:r>
              <a:rPr lang="en-US" dirty="0" smtClean="0"/>
              <a:t>(a) The various kinds of sand dunes. (</a:t>
            </a:r>
            <a:r>
              <a:rPr lang="en-US" dirty="0" err="1" smtClean="0"/>
              <a:t>b</a:t>
            </a:r>
            <a:r>
              <a:rPr lang="en-US" dirty="0" smtClean="0"/>
              <a:t>) A sand dune with surface ripples. (</a:t>
            </a:r>
            <a:r>
              <a:rPr lang="en-US" dirty="0" err="1" smtClean="0"/>
              <a:t>c</a:t>
            </a:r>
            <a:r>
              <a:rPr lang="en-US" dirty="0" smtClean="0"/>
              <a:t>) Cross bedding inside a dune.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1974249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17.17a </a:t>
            </a:r>
            <a:r>
              <a:rPr lang="en-US" dirty="0" smtClean="0"/>
              <a:t> The types of sand dunes and the cross beds within them.</a:t>
            </a:r>
          </a:p>
          <a:p>
            <a:r>
              <a:rPr lang="en-US" dirty="0" smtClean="0"/>
              <a:t>(a) The various kinds of sand dunes.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41840263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17.17b </a:t>
            </a:r>
            <a:r>
              <a:rPr lang="en-US" dirty="0" smtClean="0"/>
              <a:t> The types of sand dunes and the cross beds within them.</a:t>
            </a:r>
          </a:p>
          <a:p>
            <a:r>
              <a:rPr lang="en-US" dirty="0" smtClean="0"/>
              <a:t>(</a:t>
            </a:r>
            <a:r>
              <a:rPr lang="en-US" dirty="0" err="1" smtClean="0"/>
              <a:t>b</a:t>
            </a:r>
            <a:r>
              <a:rPr lang="en-US" dirty="0" smtClean="0"/>
              <a:t>) A sand dune with surface ripples.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3129043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17.17c </a:t>
            </a:r>
            <a:r>
              <a:rPr lang="en-US" dirty="0" smtClean="0"/>
              <a:t> The types of sand dunes and the cross beds within them.</a:t>
            </a:r>
          </a:p>
          <a:p>
            <a:r>
              <a:rPr lang="en-US" dirty="0" smtClean="0"/>
              <a:t>(</a:t>
            </a:r>
            <a:r>
              <a:rPr lang="en-US" dirty="0" err="1" smtClean="0"/>
              <a:t>c</a:t>
            </a:r>
            <a:r>
              <a:rPr lang="en-US" dirty="0" smtClean="0"/>
              <a:t>) Cross bedding inside a dune.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7214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17.2</a:t>
            </a:r>
            <a:r>
              <a:rPr lang="en-US" dirty="0" smtClean="0"/>
              <a:t>  Subtropical deserts form because the air that convectively flows downward in the subtropics warms and absorbs water as it sinks.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7436169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NAMIB DESERT, NAMIBIA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10349715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17.18 </a:t>
            </a:r>
            <a:r>
              <a:rPr lang="en-US" dirty="0" smtClean="0"/>
              <a:t> Desertification has been happening in the Sahel, a region of Africa.</a:t>
            </a:r>
          </a:p>
          <a:p>
            <a:r>
              <a:rPr lang="en-US" dirty="0" smtClean="0"/>
              <a:t>(a) The Sahel is the semi-arid land along the southern edge of the Sahara. Large parts have undergone desertification. (</a:t>
            </a:r>
            <a:r>
              <a:rPr lang="en-US" dirty="0" err="1" smtClean="0"/>
              <a:t>b</a:t>
            </a:r>
            <a:r>
              <a:rPr lang="en-US" dirty="0" smtClean="0"/>
              <a:t>) In the Sahel, forests and grasslands have dried up.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479693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17.18a </a:t>
            </a:r>
            <a:r>
              <a:rPr lang="en-US" dirty="0" smtClean="0"/>
              <a:t> Desertification has been happening in the Sahel, a region of Africa.</a:t>
            </a:r>
          </a:p>
          <a:p>
            <a:r>
              <a:rPr lang="en-US" dirty="0" smtClean="0"/>
              <a:t>(a) The Sahel is the semi-arid land along the southern edge of the Sahara. Large parts have undergone desertification.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18775306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17.18b </a:t>
            </a:r>
            <a:r>
              <a:rPr lang="en-US" dirty="0" smtClean="0"/>
              <a:t> Desertification has been happening in the Sahel, a region of Africa.</a:t>
            </a:r>
          </a:p>
          <a:p>
            <a:r>
              <a:rPr lang="en-US" dirty="0" smtClean="0"/>
              <a:t>(</a:t>
            </a:r>
            <a:r>
              <a:rPr lang="en-US" dirty="0" err="1" smtClean="0"/>
              <a:t>b</a:t>
            </a:r>
            <a:r>
              <a:rPr lang="en-US" dirty="0" smtClean="0"/>
              <a:t>) In the Sahel, forests and grasslands have dried up.</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288984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SAHARA DESERT, EGYPT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829254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17.19 </a:t>
            </a:r>
            <a:r>
              <a:rPr lang="en-US" dirty="0" smtClean="0"/>
              <a:t> In this satellite image, a huge dust cloud that originated in the Sahara blows across the Atlantic.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1370685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The machinery of an abandoned farm in South Dakota lies buried in dust, as illustrated by this 1936 photograph.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2951943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17.2</a:t>
            </a:r>
            <a:r>
              <a:rPr lang="en-US" dirty="0" smtClean="0"/>
              <a:t>  Subtropical deserts form because the air that convectively flows downward in the subtropics warms and absorbs water as it sinks.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50988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17.2</a:t>
            </a:r>
            <a:r>
              <a:rPr lang="en-US" dirty="0" smtClean="0"/>
              <a:t>  Subtropical deserts form because the air that convectively flows downward in the subtropics warms and absorbs water as it sinks.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852388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17.3 </a:t>
            </a:r>
            <a:r>
              <a:rPr lang="en-US" dirty="0" smtClean="0"/>
              <a:t> The formation of a rain-shadow desert. Moist air rises and drops rain on the coastal side of the range. By the time the air has crossed the mountains, it is dry.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76017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17</a:t>
            </a:r>
          </a:p>
          <a:p>
            <a:pPr algn="ctr"/>
            <a:r>
              <a:rPr lang="en-US" sz="2800" dirty="0" smtClean="0">
                <a:solidFill>
                  <a:schemeClr val="tx2"/>
                </a:solidFill>
                <a:latin typeface="Verdana" charset="0"/>
              </a:rPr>
              <a:t>Dry Regions:</a:t>
            </a:r>
          </a:p>
          <a:p>
            <a:pPr algn="ctr"/>
            <a:r>
              <a:rPr lang="en-US" sz="2800" dirty="0" smtClean="0">
                <a:solidFill>
                  <a:schemeClr val="tx2"/>
                </a:solidFill>
                <a:latin typeface="Verdana" charset="0"/>
              </a:rPr>
              <a:t>The Geology of Deserts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cold ocean water cools the overlying air by absorbing heat, thereby decreasing the capacity of the air to hold moisture. For example, the cold Humboldt Current, which carries water northward from Antarctica to the western coast of South America, it cools the air that blows east, over the coast. The air becomes so dry, by the time it reaches the coast, that it can’t provide any water to coastal areas of Chile and Peru, so this region hosts coastal deserts, including the Atacama. Astonishingly, portions of the Atacama received no rain at all between 1570 and 1971. Part b shows The Atacama Desert is the driest place on Earth. The Atacama Desert is a mountainous landscape and vegetation is practically absent."/>
          <p:cNvPicPr>
            <a:picLocks noChangeAspect="1"/>
          </p:cNvPicPr>
          <p:nvPr/>
        </p:nvPicPr>
        <p:blipFill>
          <a:blip r:embed="rId3"/>
          <a:stretch>
            <a:fillRect/>
          </a:stretch>
        </p:blipFill>
        <p:spPr>
          <a:xfrm>
            <a:off x="304800" y="1461516"/>
            <a:ext cx="8534400" cy="355396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d ocean water cools the overlying air by absorbing heat, thereby decreasing the capacity of the air to hold moisture. For example, the cold Humboldt Current, which carries water northward from Antarctica to the western coast of South America, cools the air that blows east, over the coast. The air becomes so dry, by the time it reaches the coast, that it can’t provide any water to coastal areas of Chile and Peru, so this region hosts coastal deserts, including the Atacama."/>
          <p:cNvPicPr>
            <a:picLocks noChangeAspect="1"/>
          </p:cNvPicPr>
          <p:nvPr/>
        </p:nvPicPr>
        <p:blipFill>
          <a:blip r:embed="rId3"/>
          <a:stretch>
            <a:fillRect/>
          </a:stretch>
        </p:blipFill>
        <p:spPr>
          <a:xfrm>
            <a:off x="1222247" y="318516"/>
            <a:ext cx="6699504"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 The Atacama Desert is the driest place on Earth, Atacama received no rain at all between 1570 and 1971. The Atacama Desert is a mountainous landscape and vegetation is practically absent."/>
          <p:cNvPicPr>
            <a:picLocks noChangeAspect="1"/>
          </p:cNvPicPr>
          <p:nvPr/>
        </p:nvPicPr>
        <p:blipFill>
          <a:blip r:embed="rId3"/>
          <a:stretch>
            <a:fillRect/>
          </a:stretch>
        </p:blipFill>
        <p:spPr>
          <a:xfrm>
            <a:off x="408432" y="318516"/>
            <a:ext cx="8327136"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Mojave Desert in California, and if you look around, you will see a barren rock, exposing the fractured rock and gentle slopes, or the plains dotted with gravel. In part b shows some cases, talus, a steeply sloping apron of debris, forms at the base of a cliff. "/>
          <p:cNvPicPr>
            <a:picLocks noChangeAspect="1"/>
          </p:cNvPicPr>
          <p:nvPr/>
        </p:nvPicPr>
        <p:blipFill>
          <a:blip r:embed="rId3"/>
          <a:stretch>
            <a:fillRect/>
          </a:stretch>
        </p:blipFill>
        <p:spPr>
          <a:xfrm>
            <a:off x="2334767" y="318516"/>
            <a:ext cx="4474464"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is photo shows the Mojave Desert in California, and if you look around, you will see a barren rock, exposing the fractured rock and gentle slopes, or the plains dotted with gravel."/>
          <p:cNvPicPr>
            <a:picLocks noChangeAspect="1"/>
          </p:cNvPicPr>
          <p:nvPr/>
        </p:nvPicPr>
        <p:blipFill>
          <a:blip r:embed="rId3"/>
          <a:stretch>
            <a:fillRect/>
          </a:stretch>
        </p:blipFill>
        <p:spPr>
          <a:xfrm>
            <a:off x="307847" y="967739"/>
            <a:ext cx="8528304" cy="45415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is photo some cases of the talus, a steeply sloping apron of debris, and how it forms at the base of a cliff. Splinters of a bunch of debris form reaches the middle of the cliff."/>
          <p:cNvPicPr>
            <a:picLocks noChangeAspect="1"/>
          </p:cNvPicPr>
          <p:nvPr/>
        </p:nvPicPr>
        <p:blipFill>
          <a:blip r:embed="rId3"/>
          <a:stretch>
            <a:fillRect/>
          </a:stretch>
        </p:blipFill>
        <p:spPr>
          <a:xfrm>
            <a:off x="304800" y="382523"/>
            <a:ext cx="8534400" cy="57119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part a shows painted Desert of Northern Arizona and how it got its name from the bright and varied colors of the oxidized iron in the shale region. It has rocky terrain in different shades of red with sparse vegetation. Part B shows a cliff in red color. She carved petroglyphs of the Native Americans in the form of a bird and a snake."/>
          <p:cNvPicPr>
            <a:picLocks noChangeAspect="1"/>
          </p:cNvPicPr>
          <p:nvPr/>
        </p:nvPicPr>
        <p:blipFill>
          <a:blip r:embed="rId3"/>
          <a:stretch>
            <a:fillRect/>
          </a:stretch>
        </p:blipFill>
        <p:spPr>
          <a:xfrm>
            <a:off x="2487167" y="318516"/>
            <a:ext cx="4169664"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ainted Desert of Northern Arizona and how it got its name from the bright and varied colors of the oxidized iron in the shale region. It has rocky terrain in different shades of red with sparse vegetation."/>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cliff of red carved petroglyphs are native Americans. They are similar to images of birds and snakes."/>
          <p:cNvPicPr>
            <a:picLocks noChangeAspect="1"/>
          </p:cNvPicPr>
          <p:nvPr/>
        </p:nvPicPr>
        <p:blipFill>
          <a:blip r:embed="rId3"/>
          <a:stretch>
            <a:fillRect/>
          </a:stretch>
        </p:blipFill>
        <p:spPr>
          <a:xfrm>
            <a:off x="304800" y="836676"/>
            <a:ext cx="8534400" cy="480364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hills in the desert near Las Vegas, Nevada, bone dry, which is in the form of waves and numerous stream channels. In part b, it can be seen as flash flood left behind gravel and sand on the floor of a dry wash after a flash flood in Death Valley. An erosion by the water is cutting a channel."/>
          <p:cNvPicPr>
            <a:picLocks noChangeAspect="1"/>
          </p:cNvPicPr>
          <p:nvPr/>
        </p:nvPicPr>
        <p:blipFill>
          <a:blip r:embed="rId3"/>
          <a:stretch>
            <a:fillRect/>
          </a:stretch>
        </p:blipFill>
        <p:spPr>
          <a:xfrm>
            <a:off x="2514600" y="318516"/>
            <a:ext cx="4114800"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 shows the landscape of the desert. It is a hilly sand surface with sparse vegetation in small shrubs. And the red rocks, with cracked surface due to erosion. Deserts are lands of extremes dryness, heat, cold, and beauty. Deserts cover about 25 percent of land surfaces."/>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is photo, you can see the hills in the desert near Las Vegas, Nevada, bone dry, but it is in the form of waves and numerous stream channels."/>
          <p:cNvPicPr>
            <a:picLocks noChangeAspect="1"/>
          </p:cNvPicPr>
          <p:nvPr/>
        </p:nvPicPr>
        <p:blipFill>
          <a:blip r:embed="rId3"/>
          <a:stretch>
            <a:fillRect/>
          </a:stretch>
        </p:blipFill>
        <p:spPr>
          <a:xfrm>
            <a:off x="304800" y="537972"/>
            <a:ext cx="8534400" cy="540105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flash flood left behind gravel and sand on the floor of a dry wash after a flash flood in Death Valley. An erosion by the water is cutting a channel."/>
          <p:cNvPicPr>
            <a:picLocks noChangeAspect="1"/>
          </p:cNvPicPr>
          <p:nvPr/>
        </p:nvPicPr>
        <p:blipFill>
          <a:blip r:embed="rId3"/>
          <a:stretch>
            <a:fillRect/>
          </a:stretch>
        </p:blipFill>
        <p:spPr>
          <a:xfrm>
            <a:off x="304800" y="446532"/>
            <a:ext cx="8534400" cy="558393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a huge dust storm approaching Phoenix, Arizona. A dust storm, as it approaches, looks like a roiling, opaque wave or cloud. This cloud height several times greater than the height of buildings. This is a particularly large dust storm that engulfed Phoenix, in 2011. Part B shows a man walking in sandstorm against the wind. The surface load (saltating sand) does not occur above the man’s knee and presents rolling grains and bouncing grains moving in the direction of the wind. Above the knee is suspended load (dust), which significantly prevents the penetration of sunlight and hinders human movement."/>
          <p:cNvPicPr>
            <a:picLocks noChangeAspect="1"/>
          </p:cNvPicPr>
          <p:nvPr/>
        </p:nvPicPr>
        <p:blipFill>
          <a:blip r:embed="rId3"/>
          <a:stretch>
            <a:fillRect/>
          </a:stretch>
        </p:blipFill>
        <p:spPr>
          <a:xfrm>
            <a:off x="1975104" y="318516"/>
            <a:ext cx="5193792"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uge dust storm approaching Phoenix, Arizona. A dust storm, as it approaches, looks like a roiling, opaque wave or cloud. This cloud height is several times greater than the height of buildings. This is a particularly large dust storm that engulfed Phoenix, in 2011."/>
          <p:cNvPicPr>
            <a:picLocks noChangeAspect="1"/>
          </p:cNvPicPr>
          <p:nvPr/>
        </p:nvPicPr>
        <p:blipFill>
          <a:blip r:embed="rId3"/>
          <a:stretch>
            <a:fillRect/>
          </a:stretch>
        </p:blipFill>
        <p:spPr>
          <a:xfrm>
            <a:off x="304800" y="751332"/>
            <a:ext cx="8534400" cy="497433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walking in sand storm against the wind. The surface load (saltating sand) does not occur above the man’s knee. And presented rolling grains and bouncing grains moving in the direction of the wind. Above the knee is suspended load (dust), which significantly prevents the penetration of sunlight and hinders human movement."/>
          <p:cNvPicPr>
            <a:picLocks noChangeAspect="1"/>
          </p:cNvPicPr>
          <p:nvPr/>
        </p:nvPicPr>
        <p:blipFill>
          <a:blip r:embed="rId3"/>
          <a:stretch>
            <a:fillRect/>
          </a:stretch>
        </p:blipFill>
        <p:spPr>
          <a:xfrm>
            <a:off x="304800" y="955548"/>
            <a:ext cx="8534400" cy="456590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dblown sand flows at the rock in the course of time and the rock face, forming a facet. Then the wind changed direction and the sand runs into the rock on the other side forming a facet. The result is a rock received on a facet on both sides and it also receives a sharp peak. For example, such rocks are found in the Dry Valleys of Antarctica."/>
          <p:cNvPicPr>
            <a:picLocks noChangeAspect="1"/>
          </p:cNvPicPr>
          <p:nvPr/>
        </p:nvPicPr>
        <p:blipFill>
          <a:blip r:embed="rId3"/>
          <a:stretch>
            <a:fillRect/>
          </a:stretch>
        </p:blipFill>
        <p:spPr>
          <a:xfrm>
            <a:off x="1548383" y="318516"/>
            <a:ext cx="6047232"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wind erosion in Death Valley. The roots of shrubs hold the soil and so the wind can not blow it off. As a result, bushes grow soil level higher than areas without wind. Part B shows a sand mound on which the wind begins to blow. In consequence of this, light dust begins to blow. Over time, virtually all the dust is blown, and it remains only a layer of coarse grains. This layer is called lag deposit. As a result of this process, uniform sand mound turns into a layer of coarse grains."/>
          <p:cNvPicPr>
            <a:picLocks noChangeAspect="1"/>
          </p:cNvPicPr>
          <p:nvPr/>
        </p:nvPicPr>
        <p:blipFill>
          <a:blip r:embed="rId3"/>
          <a:stretch>
            <a:fillRect/>
          </a:stretch>
        </p:blipFill>
        <p:spPr>
          <a:xfrm>
            <a:off x="2234183" y="318516"/>
            <a:ext cx="4675632"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oots of shrubs hold the soil and so the wind can not blow it off. As a result, bushes grow soil level higher than areas without wind."/>
          <p:cNvPicPr>
            <a:picLocks noChangeAspect="1"/>
          </p:cNvPicPr>
          <p:nvPr/>
        </p:nvPicPr>
        <p:blipFill>
          <a:blip r:embed="rId3"/>
          <a:stretch>
            <a:fillRect/>
          </a:stretch>
        </p:blipFill>
        <p:spPr>
          <a:xfrm>
            <a:off x="304800" y="388620"/>
            <a:ext cx="8534400" cy="569976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and mound on which the wind begins to blow. In consequence of this light, dust begins to blow. Over time, virtually all the dust is blown, and it remains only a layer of coarse grains. This layer is called lag deposit. As a result of this process, uniform sand mound turns into a layer of coarse grains."/>
          <p:cNvPicPr>
            <a:picLocks noChangeAspect="1"/>
          </p:cNvPicPr>
          <p:nvPr/>
        </p:nvPicPr>
        <p:blipFill>
          <a:blip r:embed="rId3"/>
          <a:stretch>
            <a:fillRect/>
          </a:stretch>
        </p:blipFill>
        <p:spPr>
          <a:xfrm>
            <a:off x="304800" y="1208532"/>
            <a:ext cx="8534400" cy="405993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om a small canyon in Death Valley comes out of it in the alluvial fan semicircular. Alluvial fan size is large enough, and almost reaches the road located at a considerable distance from the canyon."/>
          <p:cNvPicPr>
            <a:picLocks noChangeAspect="1"/>
          </p:cNvPicPr>
          <p:nvPr/>
        </p:nvPicPr>
        <p:blipFill>
          <a:blip r:embed="rId3"/>
          <a:stretch>
            <a:fillRect/>
          </a:stretch>
        </p:blipFill>
        <p:spPr>
          <a:xfrm>
            <a:off x="304800" y="842772"/>
            <a:ext cx="8534400" cy="47914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a camel. A camel is one of the representatives of the fauna of the desert. Part b shows the location of the world's deserts. The arid regions cover 25% of Earth's land surface. Deserts are located on every continent. The largest desert - the Sahara, is located in Africa. The largest desert in North America is the Great Basin. The largest desert in South America is the Patagonian. In Asia, the largest desert is the Great Indian Desert. In Australia, the largest desert is the Great Sandy Desert. Dimensions desert are constantly increasing. Polar deserts are placed along the basin of the Arctic Ocean and the Antarctic."/>
          <p:cNvPicPr>
            <a:picLocks noChangeAspect="1"/>
          </p:cNvPicPr>
          <p:nvPr/>
        </p:nvPicPr>
        <p:blipFill>
          <a:blip r:embed="rId3"/>
          <a:stretch>
            <a:fillRect/>
          </a:stretch>
        </p:blipFill>
        <p:spPr>
          <a:xfrm>
            <a:off x="304800" y="1659635"/>
            <a:ext cx="8534400" cy="315772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ath Valley in California is a desert in which there is practically no vegetation. It looks like rocky red terrain. All rocks are penetrated canyons that remain after water erosion. Between the rocks, you can see the white surface, which appeared after the evaporation of the water saturated with salt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on an oblique air photo playa in California formed at the base of a bajada. In this photo, the rock (range) pass into the alluvial fan (bajada). Then, on the basis of alluvial fan formed playa and it has a white color. Part B shows the white salt crystals that encrust into the floor of a playa in Death Valley. White salt color stands out against the backdrop of red rocks and sand. A close-up of salt looks pure white, and any object is allocated on its background. For example, salt is a whole lot whiter than a coin."/>
          <p:cNvPicPr>
            <a:picLocks noChangeAspect="1"/>
          </p:cNvPicPr>
          <p:nvPr/>
        </p:nvPicPr>
        <p:blipFill>
          <a:blip r:embed="rId3"/>
          <a:stretch>
            <a:fillRect/>
          </a:stretch>
        </p:blipFill>
        <p:spPr>
          <a:xfrm>
            <a:off x="304800" y="1309116"/>
            <a:ext cx="8534400" cy="38587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an oblique air photo playa in California formed at the base of a bajada. In this photo, the rock (range) passes into the alluvial fan (bajada). Then, on the basis of alluvial fan formed playa and it has a white color. "/>
          <p:cNvPicPr>
            <a:picLocks noChangeAspect="1"/>
          </p:cNvPicPr>
          <p:nvPr/>
        </p:nvPicPr>
        <p:blipFill>
          <a:blip r:embed="rId3"/>
          <a:stretch>
            <a:fillRect/>
          </a:stretch>
        </p:blipFill>
        <p:spPr>
          <a:xfrm>
            <a:off x="923544" y="318516"/>
            <a:ext cx="7296912"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white salt crystals encrust the floor of a playa in Death Valley. White salt color stands out against the backdrop of red rocks and sand. A Close-up of salt looks pure white, and any object is allocated on its background. For example, salt is a whole lot whiter than a coin."/>
          <p:cNvPicPr>
            <a:picLocks noChangeAspect="1"/>
          </p:cNvPicPr>
          <p:nvPr/>
        </p:nvPicPr>
        <p:blipFill>
          <a:blip r:embed="rId3"/>
          <a:stretch>
            <a:fillRect/>
          </a:stretch>
        </p:blipFill>
        <p:spPr>
          <a:xfrm>
            <a:off x="1063752" y="318516"/>
            <a:ext cx="7016496"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desert of the Basin and Range Province. The desert of the Basin and Range Province in Utah, Nevada, and Arizona consists of alternating basins (graben or half-grabens) separated by narrow parallel ranges (tilted fault blocks). Between the ridges, you can see dried playa lake. For example, the Sierra Nevada, underlain largely by granite, borders the western edge of the province, while the Colorado Plateau, underlain by flat-lying sedimentary strata, borders the eastern edge. Part B shows how to construct the desert of the Basin and Range Province. They are parallel isolated mountain called inselberg. Between the mountains is an alluvial apron with dry channels. In places where ranges consist of granitic rock, they tend to be bordered by pediments. Part C shows the dunes. If the wind is blowing in the same direction, the dunes are formed in the shape of a crescent, the ends of which are directed towards the wind are called barchans. Part D shows stream channels in deserts. Most stream channels in deserts get filled with water only after heavy rains. At other times, they are dry washes (also known as arroyos or wadis). When rain is heavy, runoff enters dry washes and fills them very quickly, yielding a flash flood. Part E shows a great variety of distinct landforms that occur in deserts. A great variety of distinct landforms occur in deserts, including sand dunes (with cross beds inside), mesas, alluvial fans, arches, and chimneys. The wind carrying sand and dust can be an effective agent of erosion in the desert, and can carve yardangs. In places, desert pavements develop water may temporarily fill playa lakes and when this water evaporates, it leaves salt."/>
          <p:cNvPicPr>
            <a:picLocks noChangeAspect="1"/>
          </p:cNvPicPr>
          <p:nvPr/>
        </p:nvPicPr>
        <p:blipFill>
          <a:blip r:embed="rId3"/>
          <a:stretch>
            <a:fillRect/>
          </a:stretch>
        </p:blipFill>
        <p:spPr>
          <a:xfrm>
            <a:off x="304800" y="600456"/>
            <a:ext cx="8534400" cy="527608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esert of the Basin and Range Province in Utah, Nevada, and Arizona which consists of alternating basins (graben or half-grabens) separated by narrow parallel ranges (tilted fault blocks). Between the ridges, you can see dried playa lake. For example, the Sierra Nevada, underlain largely by granite, borders the western edge of the province, while the Colorado Plateau, underlain by flat-lying sedimentary strata, borders the eastern edge."/>
          <p:cNvPicPr>
            <a:picLocks noChangeAspect="1"/>
          </p:cNvPicPr>
          <p:nvPr/>
        </p:nvPicPr>
        <p:blipFill>
          <a:blip r:embed="rId3"/>
          <a:stretch>
            <a:fillRect/>
          </a:stretch>
        </p:blipFill>
        <p:spPr>
          <a:xfrm>
            <a:off x="457200" y="318516"/>
            <a:ext cx="8229600"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y are parallel isolated mountain called inselberg. Between the mountains is an alluvial apron with dry channels. In places where ranges consist of granitic rock, they tend to be bordered by pediments."/>
          <p:cNvPicPr>
            <a:picLocks noChangeAspect="1"/>
          </p:cNvPicPr>
          <p:nvPr/>
        </p:nvPicPr>
        <p:blipFill>
          <a:blip r:embed="rId3"/>
          <a:stretch>
            <a:fillRect/>
          </a:stretch>
        </p:blipFill>
        <p:spPr>
          <a:xfrm>
            <a:off x="304800" y="714755"/>
            <a:ext cx="8534400" cy="504748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the wind is blowing in the same direction, the dunes are formed in the shape of a crescent, the ends of which are directed towards the wind are called barchans."/>
          <p:cNvPicPr>
            <a:picLocks noChangeAspect="1"/>
          </p:cNvPicPr>
          <p:nvPr/>
        </p:nvPicPr>
        <p:blipFill>
          <a:blip r:embed="rId3"/>
          <a:stretch>
            <a:fillRect/>
          </a:stretch>
        </p:blipFill>
        <p:spPr>
          <a:xfrm>
            <a:off x="853440" y="318516"/>
            <a:ext cx="7437120"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st stream channels in deserts get filled with water only after heavy rains. At other times, they are dry washes (also known as arroyos or wadis). When rain is heavy, runoff enters dry washes and fills them very quickly, yielding into a flash flood."/>
          <p:cNvPicPr>
            <a:picLocks noChangeAspect="1"/>
          </p:cNvPicPr>
          <p:nvPr/>
        </p:nvPicPr>
        <p:blipFill>
          <a:blip r:embed="rId3"/>
          <a:stretch>
            <a:fillRect/>
          </a:stretch>
        </p:blipFill>
        <p:spPr>
          <a:xfrm>
            <a:off x="548640" y="318516"/>
            <a:ext cx="8046720"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at variety of distinct landforms occurs in deserts, including sand dunes (with cross beds inside), mesas, alluvial fans, arches, and chimneys. The wind, carrying sand and dust, can be an effective agent of erosion in the desert, and can carve yardangs. In places, desert pavements develop. Water may temporarily fill playa lakes; when this water evaporates, it leaves salt."/>
          <p:cNvPicPr>
            <a:picLocks noChangeAspect="1"/>
          </p:cNvPicPr>
          <p:nvPr/>
        </p:nvPicPr>
        <p:blipFill>
          <a:blip r:embed="rId3"/>
          <a:stretch>
            <a:fillRect/>
          </a:stretch>
        </p:blipFill>
        <p:spPr>
          <a:xfrm>
            <a:off x="457200" y="318516"/>
            <a:ext cx="8229600"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amel is one of the representatives of the fauna of the desert. These are large animals adapted to live in arid regions of the world - deserts, semi-deserts and steppes."/>
          <p:cNvPicPr>
            <a:picLocks noChangeAspect="1"/>
          </p:cNvPicPr>
          <p:nvPr/>
        </p:nvPicPr>
        <p:blipFill>
          <a:blip r:embed="rId3"/>
          <a:stretch>
            <a:fillRect/>
          </a:stretch>
        </p:blipFill>
        <p:spPr>
          <a:xfrm>
            <a:off x="1975104" y="257555"/>
            <a:ext cx="5193792" cy="596188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how the mesa under the influence of the cliff retreat over time, it evolves into a series of isolated remnants. If the bedding is horizontal, the resulting landforms have flat tops. As a result, it appears butte and chimney. Part B shows the Buttes and Mesas tower in Monument Valley, Arizona. This rock looks like a big rocky hill with a base in the form of an ellipse. On top of this hill is a high stone pillar stretched wide. On the right is a similar object from it. To the left of it, the same object, but with a much larger area at the top. Part C shows the hoodoo in Bryce Canyon, Utah. Erosion produced hoodoos, chimney-like columns of rock Standing next to each other with a small area on the tops. Part D shows the formation of natural arches. On the cliff erosion begins with joints along these joints. Preferential erosion along joints leaves walls (&quot;fins&quot;). Over time, erosion through the fin ,causes the arch to collapse."/>
          <p:cNvPicPr>
            <a:picLocks noChangeAspect="1"/>
          </p:cNvPicPr>
          <p:nvPr/>
        </p:nvPicPr>
        <p:blipFill>
          <a:blip r:embed="rId3"/>
          <a:stretch>
            <a:fillRect/>
          </a:stretch>
        </p:blipFill>
        <p:spPr>
          <a:xfrm>
            <a:off x="545591" y="318516"/>
            <a:ext cx="8052816" cy="583996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the mesa under the influence of the cliff retreat over time, evolves into a series of isolated remnants. If the bedding is horizontal, the resulting landforms have flat tops. As a result appears butte and chimney."/>
          <p:cNvPicPr>
            <a:picLocks noChangeAspect="1"/>
          </p:cNvPicPr>
          <p:nvPr/>
        </p:nvPicPr>
        <p:blipFill>
          <a:blip r:embed="rId3"/>
          <a:stretch>
            <a:fillRect/>
          </a:stretch>
        </p:blipFill>
        <p:spPr>
          <a:xfrm>
            <a:off x="304800" y="1994916"/>
            <a:ext cx="8534400" cy="24871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rock looks like a big rocky hill with a base in the form of an ellipse. On top of this hill is a high stone pillar stretched wide. On the right is a similar object from it. To the left of it, the same object, but with a much larger area at the top."/>
          <p:cNvPicPr>
            <a:picLocks noChangeAspect="1"/>
          </p:cNvPicPr>
          <p:nvPr/>
        </p:nvPicPr>
        <p:blipFill>
          <a:blip r:embed="rId3"/>
          <a:stretch>
            <a:fillRect/>
          </a:stretch>
        </p:blipFill>
        <p:spPr>
          <a:xfrm>
            <a:off x="304800" y="1589532"/>
            <a:ext cx="8534400" cy="329793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osion produced hoodoos, chimney-like columns of rock standing next to each other with a small area on the tops."/>
          <p:cNvPicPr>
            <a:picLocks noChangeAspect="1"/>
          </p:cNvPicPr>
          <p:nvPr/>
        </p:nvPicPr>
        <p:blipFill>
          <a:blip r:embed="rId3"/>
          <a:stretch>
            <a:fillRect/>
          </a:stretch>
        </p:blipFill>
        <p:spPr>
          <a:xfrm>
            <a:off x="1923288" y="318516"/>
            <a:ext cx="5297424"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cliff erosion begins with joints along these joints. Preferential erosion along joints leaves walls (&quot;fins&quot;). Over time, erosion through the fin causes the arch to collapse."/>
          <p:cNvPicPr>
            <a:picLocks noChangeAspect="1"/>
          </p:cNvPicPr>
          <p:nvPr/>
        </p:nvPicPr>
        <p:blipFill>
          <a:blip r:embed="rId3"/>
          <a:stretch>
            <a:fillRect/>
          </a:stretch>
        </p:blipFill>
        <p:spPr>
          <a:xfrm>
            <a:off x="304800" y="1775460"/>
            <a:ext cx="8534400" cy="292608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asymmetric ridges called Cuesta, they are a gentle slope on one side and sharp on the other side. It is located at a resistant layer. Asymmetric ridges develop where strata in a region are not horizontal. Between the ridges is a nonresistant layer, which is plain with little vegetation. Part B shows the Basin and Range Province of the southwestern United States. It is a land with alternate basin and range. A Basin is a region consisting of alluvium. A Range is a rock consisting of the pediment and inselberg. Among several ranges are located a basin with vegetation."/>
          <p:cNvPicPr>
            <a:picLocks noChangeAspect="1"/>
          </p:cNvPicPr>
          <p:nvPr/>
        </p:nvPicPr>
        <p:blipFill>
          <a:blip r:embed="rId3"/>
          <a:stretch>
            <a:fillRect/>
          </a:stretch>
        </p:blipFill>
        <p:spPr>
          <a:xfrm>
            <a:off x="304800" y="1458467"/>
            <a:ext cx="8534400" cy="356006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ymmetric ridges called Cuesta are gentle slopes on one side and sharp on the other side, it is located at a resistant layer. Asymmetric ridges develop where strata in a region are not horizontal. Between the ridges is a nonresistant layer, which is plain with little vegetation."/>
          <p:cNvPicPr>
            <a:picLocks noChangeAspect="1"/>
          </p:cNvPicPr>
          <p:nvPr/>
        </p:nvPicPr>
        <p:blipFill>
          <a:blip r:embed="rId3"/>
          <a:stretch>
            <a:fillRect/>
          </a:stretch>
        </p:blipFill>
        <p:spPr>
          <a:xfrm>
            <a:off x="725423" y="318516"/>
            <a:ext cx="7693152"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in and Range Province are of the southwestern United States. It is a land with alternate basin and range. Basin is a region consisting of alluvium. The Range is a rock consisting of the pediment and inselberg. Among several ranges is basin with vegetation."/>
          <p:cNvPicPr>
            <a:picLocks noChangeAspect="1"/>
          </p:cNvPicPr>
          <p:nvPr/>
        </p:nvPicPr>
        <p:blipFill>
          <a:blip r:embed="rId3"/>
          <a:stretch>
            <a:fillRect/>
          </a:stretch>
        </p:blipFill>
        <p:spPr>
          <a:xfrm>
            <a:off x="304800" y="1464564"/>
            <a:ext cx="8534400" cy="354787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formation of inselberg. Rocks are composed of stacked layers of sedimentary rock. After erosion, the remnants are only resistant layers that protrude from the alluvium. For example rock Uluru and The Olgas in Australia. Part B shows the Uluru (Ayers Rock) in central Australia known as inselberg. It's a big rock with elongated rounded apex. The red sandstone beds comprising it are the eroded remnant of the vertical limb of a large syncline. Alluvium buried the surrounding bedrock. On the alluvium around the rocks grow low shrubs."/>
          <p:cNvPicPr>
            <a:picLocks noChangeAspect="1"/>
          </p:cNvPicPr>
          <p:nvPr/>
        </p:nvPicPr>
        <p:blipFill>
          <a:blip r:embed="rId3"/>
          <a:stretch>
            <a:fillRect/>
          </a:stretch>
        </p:blipFill>
        <p:spPr>
          <a:xfrm>
            <a:off x="304800" y="1470660"/>
            <a:ext cx="8534400" cy="353568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ks are composed of stacked layers of sedimentary rock. After erosion, the remnants are only resistant layers that protrude from the alluvium. For example a rock Uluru and The Olgas in Australia."/>
          <p:cNvPicPr>
            <a:picLocks noChangeAspect="1"/>
          </p:cNvPicPr>
          <p:nvPr/>
        </p:nvPicPr>
        <p:blipFill>
          <a:blip r:embed="rId3"/>
          <a:stretch>
            <a:fillRect/>
          </a:stretch>
        </p:blipFill>
        <p:spPr>
          <a:xfrm>
            <a:off x="1749551" y="318516"/>
            <a:ext cx="5644896"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the location of the world's deserts. The arid regions cover 25% of Earth's land surface. Deserts are located on every continent. The largest desert - the Sahara, is located in Africa. Also in Africa are the Kalahari and Namib deserts. The largest deserts in North America is the Great Basin, Mojave and Sanoran. The largest deserts in South America are Patagonian and Atacama. In Asia, the largest deserts are the Great Indian Desert, the Gobi desert and the Arabian desert. In Australia, the biggest desert is the Great Sandy Desert. The dimensions of the desert are constantly growing. Polar deserts are located along the basin of the Arctic Ocean and the Antarctic."/>
          <p:cNvPicPr>
            <a:picLocks noChangeAspect="1"/>
          </p:cNvPicPr>
          <p:nvPr/>
        </p:nvPicPr>
        <p:blipFill>
          <a:blip r:embed="rId3"/>
          <a:stretch>
            <a:fillRect/>
          </a:stretch>
        </p:blipFill>
        <p:spPr>
          <a:xfrm>
            <a:off x="304800" y="1120139"/>
            <a:ext cx="8534400" cy="423672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luru (Ayers Rock) in central Australia is known as inselberg. It's a big rock with elongated rounded apex. The red sandstone beds comprising it are the eroded remnant of the vertical limb of a large syncline. Alluvium buried the surrounding bedrock. On the alluvium around the rocks grow low shrubs."/>
          <p:cNvPicPr>
            <a:picLocks noChangeAspect="1"/>
          </p:cNvPicPr>
          <p:nvPr/>
        </p:nvPicPr>
        <p:blipFill>
          <a:blip r:embed="rId3"/>
          <a:stretch>
            <a:fillRect/>
          </a:stretch>
        </p:blipFill>
        <p:spPr>
          <a:xfrm>
            <a:off x="304800" y="1080516"/>
            <a:ext cx="8534400" cy="4315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you look at the top of Uluru, it looks like a large flat stone. Uluru’s shape resembles a quadrangle. The surface of Uluru are all in parallel strips. Along the edges, you can see small crack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desert pavement in the Sonoran Desert, Arizona. This flat rocky surface known as Desert surface is made up of small stones that fit together tightly, it also resembles a tile mosaic and forms a fairly smooth surface layer. On these places, the vegetation is missing. Part B shows the trench with desert pavement in the section. On the photo, it can clearly be divided into three layers. The bottom layer is the old alluvium and it consists of a large number of stones. The next layer is the soil. It consists of dust and rare stones while the top layer is a desert pavement. Part C shows the formation of desert pavement. Firstly, it forms the rubble on bedrock surface by mechanical weathering. Under the influence of a constant wind with dust, soil accumulates under the stones. For a long exposure to dust, stones are cracked. Smaller stones fit together to make stones crack pavement."/>
          <p:cNvPicPr>
            <a:picLocks noChangeAspect="1"/>
          </p:cNvPicPr>
          <p:nvPr/>
        </p:nvPicPr>
        <p:blipFill>
          <a:blip r:embed="rId3"/>
          <a:stretch>
            <a:fillRect/>
          </a:stretch>
        </p:blipFill>
        <p:spPr>
          <a:xfrm>
            <a:off x="304800" y="495300"/>
            <a:ext cx="8534400" cy="54864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flat rocky surface referred to as a Desert surface is made up of small stones that fit together tightly, it also resembles a tile mosaic and forms a fairly smooth surface layer. On these places, the vegetation is missing."/>
          <p:cNvPicPr>
            <a:picLocks noChangeAspect="1"/>
          </p:cNvPicPr>
          <p:nvPr/>
        </p:nvPicPr>
        <p:blipFill>
          <a:blip r:embed="rId3"/>
          <a:stretch>
            <a:fillRect/>
          </a:stretch>
        </p:blipFill>
        <p:spPr>
          <a:xfrm>
            <a:off x="304800" y="635507"/>
            <a:ext cx="8534400" cy="520598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photo, it clearly can be divided into three layers. The bottom layer is the old alluvium, It consists of a large number of stones. The next layer is the soil, It consists of a dust and rare stones. While the top layer is a desert pavement."/>
          <p:cNvPicPr>
            <a:picLocks noChangeAspect="1"/>
          </p:cNvPicPr>
          <p:nvPr/>
        </p:nvPicPr>
        <p:blipFill>
          <a:blip r:embed="rId3"/>
          <a:stretch>
            <a:fillRect/>
          </a:stretch>
        </p:blipFill>
        <p:spPr>
          <a:xfrm>
            <a:off x="329184" y="318516"/>
            <a:ext cx="8485632"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y, it forms the rubble on bedrock surface by mechanical weathering. Under the influence of a constant wind with dust, soil accumulates under the stones. For a long exposure to dust, stones are cracked. Smaller stones fit together to make stones crack pavement."/>
          <p:cNvPicPr>
            <a:picLocks noChangeAspect="1"/>
          </p:cNvPicPr>
          <p:nvPr/>
        </p:nvPicPr>
        <p:blipFill>
          <a:blip r:embed="rId3"/>
          <a:stretch>
            <a:fillRect/>
          </a:stretch>
        </p:blipFill>
        <p:spPr>
          <a:xfrm>
            <a:off x="304800" y="2043683"/>
            <a:ext cx="8534400" cy="238963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the various types of sand dunes. Dune displays various shapes and sizes, depending on the character of the wind and sand supply. There are 5 types of dunes. If the wind is blowing in the same direction, the dunes are formed in the shape of a crescent, the ends of which are directed towards the wind are called barchans. If the wind shifts direction frequently, a group of crescents pointing in different directions overlap one another, yielding a star dune. Dunes whose ridges are perpendicular to the wind is called transverse. If the ends of the dunes point against the direction of the wind, then this is called a parabolic dune. If the crests of the waves are parallel to the wind, then this is called a longitudinal dune. Part B shows a sand dune with surface ripples. Surface ripples on a dune look like a small sand wave, which covers the entire surface of the dunes. A dune looks like a sandy hill, which moves in the direction of the wind. A dune has two sides. The side to which the wind blows is called the windward side. The second side is called the slip face. Part C shows the сross-bedding inside a dune. Сross-bedding is located on the slip face of the dune. It is also presented in the form of stripes extending from the top of the dunes to the main bedding surface."/>
          <p:cNvPicPr>
            <a:picLocks noChangeAspect="1"/>
          </p:cNvPicPr>
          <p:nvPr/>
        </p:nvPicPr>
        <p:blipFill>
          <a:blip r:embed="rId3"/>
          <a:stretch>
            <a:fillRect/>
          </a:stretch>
        </p:blipFill>
        <p:spPr>
          <a:xfrm>
            <a:off x="304800" y="586739"/>
            <a:ext cx="8534400" cy="530352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une displays various shapes and sizes, depending on the character of the wind and sand supply. There are 5 types of dunes. If the wind is blowing in the same direction, the dunes are formed in the shape of a crescent, the ends of which are directed towards the wind are called barchans. If the wind shifts direction frequently, a group of crescents pointing in different directions overlap one another, yielding a star dune. Dunes whose ridges are perpendicular to the wind is called transverse. If the ends of the dunes point against the direction of the wind, then this is called a parabolic dune. If the crests of the waves are parallel to the wind, then this is called a longitudinal dune."/>
          <p:cNvPicPr>
            <a:picLocks noChangeAspect="1"/>
          </p:cNvPicPr>
          <p:nvPr/>
        </p:nvPicPr>
        <p:blipFill>
          <a:blip r:embed="rId3"/>
          <a:stretch>
            <a:fillRect/>
          </a:stretch>
        </p:blipFill>
        <p:spPr>
          <a:xfrm>
            <a:off x="1203959" y="318516"/>
            <a:ext cx="6736080"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ace ripples on a dune look like a small sand wave, which covers the entire surface of the dunes. Dune looks like a sandy hill, which moves in the direction of the wind. A dune has two sides. The side to which the wind blows is called the windward side while the second side is called the slip face."/>
          <p:cNvPicPr>
            <a:picLocks noChangeAspect="1"/>
          </p:cNvPicPr>
          <p:nvPr/>
        </p:nvPicPr>
        <p:blipFill>
          <a:blip r:embed="rId3"/>
          <a:stretch>
            <a:fillRect/>
          </a:stretch>
        </p:blipFill>
        <p:spPr>
          <a:xfrm>
            <a:off x="2100072" y="318516"/>
            <a:ext cx="4943856"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Сross-bedding is located on the slip face of the dune. It is presented in the form of stripes extending from the top of the dunes to the main bedding surface."/>
          <p:cNvPicPr>
            <a:picLocks noChangeAspect="1"/>
          </p:cNvPicPr>
          <p:nvPr/>
        </p:nvPicPr>
        <p:blipFill>
          <a:blip r:embed="rId3"/>
          <a:stretch>
            <a:fillRect/>
          </a:stretch>
        </p:blipFill>
        <p:spPr>
          <a:xfrm>
            <a:off x="304800" y="1900427"/>
            <a:ext cx="8534400" cy="267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fall in solar radiation on the earth. The intensity of solar radiation is dependent on the angle of incidence and thus varies with latitude. For example, at the equator, the solar radiation is distributed in a small area because It falls under the right angle. And at the poles, the same intensity of solar radiation is distributed over a large area. The picture shows the landscape of subtropical deserts. Subtropical deserts presented large sandy plains. The vegetation in subtropical deserts is presented in the form of rare herbs and shrubs. The local people wear white clothes, they completely cover their bodies from the sun and they always wear hats."/>
          <p:cNvPicPr>
            <a:picLocks noChangeAspect="1"/>
          </p:cNvPicPr>
          <p:nvPr/>
        </p:nvPicPr>
        <p:blipFill>
          <a:blip r:embed="rId3"/>
          <a:stretch>
            <a:fillRect/>
          </a:stretch>
        </p:blipFill>
        <p:spPr>
          <a:xfrm>
            <a:off x="304800" y="1251204"/>
            <a:ext cx="8534400" cy="3974592"/>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is photo Namib desert, Namibia. Here you can see a large number of different types of dunes. Separated by riverbed of a dry river with white salt deposit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desertification in the Sahel, a region of Africa. The Sahel is a region located in the central part of Africa. On the map shows that the region is transformed into a desert. And now it is almost turned into a desert, which unites with the Sahara. Only some areas that are located near the green part of the continent, has its vegetation preserved. Part B shows the forests and fields of the Sahel. Now Sahel looks like a desert. Its vegetation has almost disappeared. In some places, it sticks out small bushes. The trees all withered away, leaving only the dried and cracked trunks."/>
          <p:cNvPicPr>
            <a:picLocks noChangeAspect="1"/>
          </p:cNvPicPr>
          <p:nvPr/>
        </p:nvPicPr>
        <p:blipFill>
          <a:blip r:embed="rId3"/>
          <a:stretch>
            <a:fillRect/>
          </a:stretch>
        </p:blipFill>
        <p:spPr>
          <a:xfrm>
            <a:off x="304800" y="1659635"/>
            <a:ext cx="8534400" cy="315772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ahel is a region located in the central part of Africa. On the map shows that the region is transformed into a desert and now it is almost turned into a desert which unites with the Sahara. Only some areas that are located near the green part of the continent has its vegetation preserved."/>
          <p:cNvPicPr>
            <a:picLocks noChangeAspect="1"/>
          </p:cNvPicPr>
          <p:nvPr/>
        </p:nvPicPr>
        <p:blipFill>
          <a:blip r:embed="rId3"/>
          <a:stretch>
            <a:fillRect/>
          </a:stretch>
        </p:blipFill>
        <p:spPr>
          <a:xfrm>
            <a:off x="304800" y="400811"/>
            <a:ext cx="8534400" cy="567537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w Sahel looks like a desert. Its vegetation has almost disappeared. In some places, it sticks out small bushes. The trees all withered away, leaving only the dried and cracked trunks."/>
          <p:cNvPicPr>
            <a:picLocks noChangeAspect="1"/>
          </p:cNvPicPr>
          <p:nvPr/>
        </p:nvPicPr>
        <p:blipFill>
          <a:blip r:embed="rId3"/>
          <a:stretch>
            <a:fillRect/>
          </a:stretch>
        </p:blipFill>
        <p:spPr>
          <a:xfrm>
            <a:off x="304800" y="400811"/>
            <a:ext cx="8534400" cy="567537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 shows a river in the Sahara Desert, Egypt. There is a plain view of the valley next to the river. In areas close to the river you can see a lot of green fields but they abruptly give way to sand the surface. In some places, the desert almost rises up to the river. You can also see the dried water channels extending from the river in all direction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is photo from the satellite, it shows that due to wind a huge cloud of dust is formed in the Sahara while the cloud moves in the direction of the Atlantic Ocean."/>
          <p:cNvPicPr>
            <a:picLocks noChangeAspect="1"/>
          </p:cNvPicPr>
          <p:nvPr/>
        </p:nvPicPr>
        <p:blipFill>
          <a:blip r:embed="rId3"/>
          <a:stretch>
            <a:fillRect/>
          </a:stretch>
        </p:blipFill>
        <p:spPr>
          <a:xfrm>
            <a:off x="2191511" y="318516"/>
            <a:ext cx="4760976" cy="583996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graph shows an abandoned 1936 farm in South Dakota after a dust storm. Here you can see a car that is almost completely covered with sand while the cart remained visible only at the tops of the wheels."/>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landscape of subtropical deserts. The Subtropical deserts presented large sandy plains. The vegetation in subtropical deserts is presented in the form of rare herbs and shrubs. The local people wear white clothes, they completely cover their bodies from the sun and they always wear hats."/>
          <p:cNvPicPr>
            <a:picLocks noChangeAspect="1"/>
          </p:cNvPicPr>
          <p:nvPr/>
        </p:nvPicPr>
        <p:blipFill>
          <a:blip r:embed="rId3"/>
          <a:stretch>
            <a:fillRect/>
          </a:stretch>
        </p:blipFill>
        <p:spPr>
          <a:xfrm>
            <a:off x="304800" y="1165860"/>
            <a:ext cx="8534400" cy="414528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fall in solar radiation on the earth. The intensity of solar radiation is dependent on the angle of incidence and thus varies with latitude. For example, at the equator, the solar radiation is distributed in a small area because It falls under the right angle. And at the poles, the same intensity of solar radiation is distributed over a large area. "/>
          <p:cNvPicPr>
            <a:picLocks noChangeAspect="1"/>
          </p:cNvPicPr>
          <p:nvPr/>
        </p:nvPicPr>
        <p:blipFill>
          <a:blip r:embed="rId3"/>
          <a:stretch>
            <a:fillRect/>
          </a:stretch>
        </p:blipFill>
        <p:spPr>
          <a:xfrm>
            <a:off x="304800" y="416051"/>
            <a:ext cx="8534400" cy="564489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formation of rain-shadow of the desert. Water evaporates from the ocean and accumulates in the air. Rising air cools and the rain clouds are formed, so the water it contains condenses and falls as rain on the seaward flank of the mountains, where it drenches a coastal rainforest. As a consequence, a rain shadow forms, and the land beneath the rain shadow becomes a desert."/>
          <p:cNvPicPr>
            <a:picLocks noChangeAspect="1"/>
          </p:cNvPicPr>
          <p:nvPr/>
        </p:nvPicPr>
        <p:blipFill>
          <a:blip r:embed="rId3"/>
          <a:stretch>
            <a:fillRect/>
          </a:stretch>
        </p:blipFill>
        <p:spPr>
          <a:xfrm>
            <a:off x="304800" y="1940052"/>
            <a:ext cx="8534400" cy="25968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129</TotalTime>
  <Words>2288</Words>
  <Application>Microsoft Office PowerPoint</Application>
  <PresentationFormat>On-screen Show (4:3)</PresentationFormat>
  <Paragraphs>192</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43</cp:revision>
  <dcterms:created xsi:type="dcterms:W3CDTF">2016-02-03T21:17:10Z</dcterms:created>
  <dcterms:modified xsi:type="dcterms:W3CDTF">2016-04-18T17:32:09Z</dcterms:modified>
  <cp:category/>
</cp:coreProperties>
</file>