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3" r:id="rId1"/>
  </p:sldMasterIdLst>
  <p:notesMasterIdLst>
    <p:notesMasterId r:id="rId111"/>
  </p:notesMasterIdLst>
  <p:sldIdLst>
    <p:sldId id="258" r:id="rId2"/>
    <p:sldId id="362" r:id="rId3"/>
    <p:sldId id="259" r:id="rId4"/>
    <p:sldId id="260" r:id="rId5"/>
    <p:sldId id="261" r:id="rId6"/>
    <p:sldId id="262" r:id="rId7"/>
    <p:sldId id="263" r:id="rId8"/>
    <p:sldId id="264" r:id="rId9"/>
    <p:sldId id="359" r:id="rId10"/>
    <p:sldId id="360" r:id="rId11"/>
    <p:sldId id="361" r:id="rId12"/>
    <p:sldId id="265" r:id="rId13"/>
    <p:sldId id="266" r:id="rId14"/>
    <p:sldId id="267" r:id="rId15"/>
    <p:sldId id="268" r:id="rId16"/>
    <p:sldId id="269" r:id="rId17"/>
    <p:sldId id="270" r:id="rId18"/>
    <p:sldId id="271" r:id="rId19"/>
    <p:sldId id="272" r:id="rId20"/>
    <p:sldId id="363"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364"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65"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 id="342" r:id="rId93"/>
    <p:sldId id="343" r:id="rId94"/>
    <p:sldId id="344" r:id="rId95"/>
    <p:sldId id="345" r:id="rId96"/>
    <p:sldId id="346" r:id="rId97"/>
    <p:sldId id="347" r:id="rId98"/>
    <p:sldId id="348" r:id="rId99"/>
    <p:sldId id="349" r:id="rId100"/>
    <p:sldId id="350" r:id="rId101"/>
    <p:sldId id="351" r:id="rId102"/>
    <p:sldId id="352" r:id="rId103"/>
    <p:sldId id="353" r:id="rId104"/>
    <p:sldId id="354" r:id="rId105"/>
    <p:sldId id="355" r:id="rId106"/>
    <p:sldId id="356" r:id="rId107"/>
    <p:sldId id="357" r:id="rId108"/>
    <p:sldId id="358" r:id="rId109"/>
    <p:sldId id="366" r:id="rId110"/>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457200" rtl="0" eaLnBrk="1" latinLnBrk="0" hangingPunct="1">
      <a:defRPr sz="2400" kern="1200">
        <a:solidFill>
          <a:schemeClr val="tx1"/>
        </a:solidFill>
        <a:latin typeface="Times" charset="0"/>
        <a:ea typeface="+mn-ea"/>
        <a:cs typeface="+mn-cs"/>
      </a:defRPr>
    </a:lvl6pPr>
    <a:lvl7pPr marL="2743200" algn="l" defTabSz="457200" rtl="0" eaLnBrk="1" latinLnBrk="0" hangingPunct="1">
      <a:defRPr sz="2400" kern="1200">
        <a:solidFill>
          <a:schemeClr val="tx1"/>
        </a:solidFill>
        <a:latin typeface="Times" charset="0"/>
        <a:ea typeface="+mn-ea"/>
        <a:cs typeface="+mn-cs"/>
      </a:defRPr>
    </a:lvl7pPr>
    <a:lvl8pPr marL="3200400" algn="l" defTabSz="457200" rtl="0" eaLnBrk="1" latinLnBrk="0" hangingPunct="1">
      <a:defRPr sz="2400" kern="1200">
        <a:solidFill>
          <a:schemeClr val="tx1"/>
        </a:solidFill>
        <a:latin typeface="Times" charset="0"/>
        <a:ea typeface="+mn-ea"/>
        <a:cs typeface="+mn-cs"/>
      </a:defRPr>
    </a:lvl8pPr>
    <a:lvl9pPr marL="3657600" algn="l" defTabSz="457200" rtl="0" eaLnBrk="1" latinLnBrk="0" hangingPunct="1">
      <a:defRPr sz="2400" kern="1200">
        <a:solidFill>
          <a:schemeClr val="tx1"/>
        </a:solidFill>
        <a:latin typeface="Times"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1AA"/>
    <a:srgbClr val="E88C2A"/>
    <a:srgbClr val="D63F22"/>
    <a:srgbClr val="D22F21"/>
    <a:srgbClr val="EEEFEE"/>
    <a:srgbClr val="006486"/>
    <a:srgbClr val="00688D"/>
    <a:srgbClr val="C14824"/>
    <a:srgbClr val="008B9F"/>
    <a:srgbClr val="504C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401" autoAdjust="0"/>
    <p:restoredTop sz="90929"/>
  </p:normalViewPr>
  <p:slideViewPr>
    <p:cSldViewPr>
      <p:cViewPr varScale="1">
        <p:scale>
          <a:sx n="100" d="100"/>
          <a:sy n="100" d="100"/>
        </p:scale>
        <p:origin x="684"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160" d="100"/>
          <a:sy n="160" d="100"/>
        </p:scale>
        <p:origin x="-5552" y="-1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75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107523"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1075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10752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752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10752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55C856FE-FC20-6448-904C-C4DA41A45E6B}" type="slidenum">
              <a:rPr lang="en-US"/>
              <a:pPr/>
              <a:t>‹#›</a:t>
            </a:fld>
            <a:endParaRPr lang="en-US"/>
          </a:p>
        </p:txBody>
      </p:sp>
    </p:spTree>
    <p:extLst>
      <p:ext uri="{BB962C8B-B14F-4D97-AF65-F5344CB8AC3E}">
        <p14:creationId xmlns:p14="http://schemas.microsoft.com/office/powerpoint/2010/main" val="202767865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charset="0"/>
        <a:ea typeface="+mn-ea"/>
        <a:cs typeface="+mn-cs"/>
      </a:defRPr>
    </a:lvl1pPr>
    <a:lvl2pPr marL="457200" algn="l" rtl="0" fontAlgn="base">
      <a:spcBef>
        <a:spcPct val="30000"/>
      </a:spcBef>
      <a:spcAft>
        <a:spcPct val="0"/>
      </a:spcAft>
      <a:defRPr sz="1200" kern="1200">
        <a:solidFill>
          <a:schemeClr val="tx1"/>
        </a:solidFill>
        <a:latin typeface="Times" charset="0"/>
        <a:ea typeface="ＭＳ Ｐゴシック" charset="-128"/>
        <a:cs typeface="+mn-cs"/>
      </a:defRPr>
    </a:lvl2pPr>
    <a:lvl3pPr marL="914400" algn="l" rtl="0" fontAlgn="base">
      <a:spcBef>
        <a:spcPct val="30000"/>
      </a:spcBef>
      <a:spcAft>
        <a:spcPct val="0"/>
      </a:spcAft>
      <a:defRPr sz="1200" kern="1200">
        <a:solidFill>
          <a:schemeClr val="tx1"/>
        </a:solidFill>
        <a:latin typeface="Times" charset="0"/>
        <a:ea typeface="ＭＳ Ｐゴシック" charset="-128"/>
        <a:cs typeface="+mn-cs"/>
      </a:defRPr>
    </a:lvl3pPr>
    <a:lvl4pPr marL="1371600" algn="l" rtl="0" fontAlgn="base">
      <a:spcBef>
        <a:spcPct val="30000"/>
      </a:spcBef>
      <a:spcAft>
        <a:spcPct val="0"/>
      </a:spcAft>
      <a:defRPr sz="1200" kern="1200">
        <a:solidFill>
          <a:schemeClr val="tx1"/>
        </a:solidFill>
        <a:latin typeface="Times" charset="0"/>
        <a:ea typeface="ＭＳ Ｐゴシック" charset="-128"/>
        <a:cs typeface="+mn-cs"/>
      </a:defRPr>
    </a:lvl4pPr>
    <a:lvl5pPr marL="1828800" algn="l" rtl="0" fontAlgn="base">
      <a:spcBef>
        <a:spcPct val="30000"/>
      </a:spcBef>
      <a:spcAft>
        <a:spcPct val="0"/>
      </a:spcAft>
      <a:defRPr sz="1200" kern="1200">
        <a:solidFill>
          <a:schemeClr val="tx1"/>
        </a:solidFill>
        <a:latin typeface="Times"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5C856FE-FC20-6448-904C-C4DA41A45E6B}" type="slidenum">
              <a:rPr lang="en-US" smtClean="0"/>
              <a:pPr/>
              <a:t>1</a:t>
            </a:fld>
            <a:endParaRPr lang="en-US"/>
          </a:p>
        </p:txBody>
      </p:sp>
    </p:spTree>
    <p:extLst>
      <p:ext uri="{BB962C8B-B14F-4D97-AF65-F5344CB8AC3E}">
        <p14:creationId xmlns:p14="http://schemas.microsoft.com/office/powerpoint/2010/main" val="5811585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Bx18.1a</a:t>
            </a:r>
            <a:r>
              <a:rPr lang="en-US" dirty="0" smtClean="0"/>
              <a:t>  The ice caps of Mars.</a:t>
            </a:r>
          </a:p>
          <a:p>
            <a:r>
              <a:rPr lang="en-US" dirty="0" smtClean="0"/>
              <a:t>(a) During the winter, the ice caps expand to lower latitudes.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10</a:t>
            </a:fld>
            <a:endParaRPr lang="en-US"/>
          </a:p>
        </p:txBody>
      </p:sp>
    </p:spTree>
    <p:extLst>
      <p:ext uri="{BB962C8B-B14F-4D97-AF65-F5344CB8AC3E}">
        <p14:creationId xmlns:p14="http://schemas.microsoft.com/office/powerpoint/2010/main" val="118446086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18.29</a:t>
            </a:r>
            <a:r>
              <a:rPr lang="en-US" dirty="0" smtClean="0"/>
              <a:t>  The Little Ice Age and its demise. Glaciers that advanced between 1550 and 1850 have since retreated.</a:t>
            </a:r>
          </a:p>
          <a:p>
            <a:r>
              <a:rPr lang="en-US" dirty="0" smtClean="0"/>
              <a:t>(a) A model of global temperature for the past 2,000 years. Overall trends display the Medieval Warm Period followed by the Little Ice Age. Since 1850, temperatures have warmed. (</a:t>
            </a:r>
            <a:r>
              <a:rPr lang="en-US" dirty="0" err="1" smtClean="0"/>
              <a:t>b</a:t>
            </a:r>
            <a:r>
              <a:rPr lang="en-US" dirty="0" smtClean="0"/>
              <a:t>) Skaters (ca. 1600) on the frozen canals of the Netherlands during the Little Ice Age. (</a:t>
            </a:r>
            <a:r>
              <a:rPr lang="en-US" dirty="0" err="1" smtClean="0"/>
              <a:t>c</a:t>
            </a:r>
            <a:r>
              <a:rPr lang="en-US" dirty="0" smtClean="0"/>
              <a:t>) During the Little Ice Age, a glacier filled this valley. In this 2003 photo, most of the glacier has vanished. Most of the retreat has happened in the last century.</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100</a:t>
            </a:fld>
            <a:endParaRPr lang="en-US"/>
          </a:p>
        </p:txBody>
      </p:sp>
    </p:spTree>
    <p:extLst>
      <p:ext uri="{BB962C8B-B14F-4D97-AF65-F5344CB8AC3E}">
        <p14:creationId xmlns:p14="http://schemas.microsoft.com/office/powerpoint/2010/main" val="211123151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18.29a</a:t>
            </a:r>
            <a:r>
              <a:rPr lang="en-US" dirty="0" smtClean="0"/>
              <a:t>  The Little Ice Age and its demise. Glaciers that advanced between 1550 and 1850 have since retreated.</a:t>
            </a:r>
          </a:p>
          <a:p>
            <a:r>
              <a:rPr lang="en-US" dirty="0" smtClean="0"/>
              <a:t>(a) A model of global temperature for the past 2,000 years. Overall trends display the Medieval Warm Period followed by the Little Ice Age. Since 1850, temperatures have warmed.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101</a:t>
            </a:fld>
            <a:endParaRPr lang="en-US"/>
          </a:p>
        </p:txBody>
      </p:sp>
    </p:spTree>
    <p:extLst>
      <p:ext uri="{BB962C8B-B14F-4D97-AF65-F5344CB8AC3E}">
        <p14:creationId xmlns:p14="http://schemas.microsoft.com/office/powerpoint/2010/main" val="121123576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18.29b</a:t>
            </a:r>
            <a:r>
              <a:rPr lang="en-US" dirty="0" smtClean="0"/>
              <a:t>  The Little Ice Age and its demise. Glaciers that advanced between 1550 and 1850 have since retreated.</a:t>
            </a:r>
          </a:p>
          <a:p>
            <a:r>
              <a:rPr lang="en-US" dirty="0" smtClean="0"/>
              <a:t>(</a:t>
            </a:r>
            <a:r>
              <a:rPr lang="en-US" dirty="0" err="1" smtClean="0"/>
              <a:t>b</a:t>
            </a:r>
            <a:r>
              <a:rPr lang="en-US" dirty="0" smtClean="0"/>
              <a:t>) Skaters (ca. 1600) on the frozen canals of the Netherlands during the Little Ice Age.</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102</a:t>
            </a:fld>
            <a:endParaRPr lang="en-US"/>
          </a:p>
        </p:txBody>
      </p:sp>
    </p:spTree>
    <p:extLst>
      <p:ext uri="{BB962C8B-B14F-4D97-AF65-F5344CB8AC3E}">
        <p14:creationId xmlns:p14="http://schemas.microsoft.com/office/powerpoint/2010/main" val="246733828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18.29c</a:t>
            </a:r>
            <a:r>
              <a:rPr lang="en-US" dirty="0" smtClean="0"/>
              <a:t>  The Little Ice Age and its demise. Glaciers that advanced between 1550 and 1850 have since retreated.</a:t>
            </a:r>
          </a:p>
          <a:p>
            <a:r>
              <a:rPr lang="en-US" dirty="0" smtClean="0"/>
              <a:t>(</a:t>
            </a:r>
            <a:r>
              <a:rPr lang="en-US" dirty="0" err="1" smtClean="0"/>
              <a:t>c</a:t>
            </a:r>
            <a:r>
              <a:rPr lang="en-US" dirty="0" smtClean="0"/>
              <a:t>) During the Little Ice Age, a glacier filled this valley. In this 2003 photo, most of the glacier has vanished. Most of the retreat has happened in the last century.</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103</a:t>
            </a:fld>
            <a:endParaRPr lang="en-US"/>
          </a:p>
        </p:txBody>
      </p:sp>
    </p:spTree>
    <p:extLst>
      <p:ext uri="{BB962C8B-B14F-4D97-AF65-F5344CB8AC3E}">
        <p14:creationId xmlns:p14="http://schemas.microsoft.com/office/powerpoint/2010/main" val="45958269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18.30 </a:t>
            </a:r>
            <a:r>
              <a:rPr lang="en-US" dirty="0" smtClean="0"/>
              <a:t> Greenland’s melting glaciers. Melting has accelerated in the last few decades.</a:t>
            </a:r>
          </a:p>
          <a:p>
            <a:r>
              <a:rPr lang="en-US" dirty="0" smtClean="0"/>
              <a:t>(a) Lakes of </a:t>
            </a:r>
            <a:r>
              <a:rPr lang="en-US" dirty="0" err="1" smtClean="0"/>
              <a:t>meltwater</a:t>
            </a:r>
            <a:r>
              <a:rPr lang="en-US" dirty="0" smtClean="0"/>
              <a:t> accumulate on the surface of the ice sheet during the summer. (</a:t>
            </a:r>
            <a:r>
              <a:rPr lang="en-US" dirty="0" err="1" smtClean="0"/>
              <a:t>b</a:t>
            </a:r>
            <a:r>
              <a:rPr lang="en-US" dirty="0" smtClean="0"/>
              <a:t>) Lakes suddenly drain through cracks that carry the water to the base of the glacier, 1 km down. Addition of liquid water to the base allows the glacier to move faster, causing a ”surge.“ (</a:t>
            </a:r>
            <a:r>
              <a:rPr lang="en-US" dirty="0" err="1" smtClean="0"/>
              <a:t>c</a:t>
            </a:r>
            <a:r>
              <a:rPr lang="en-US" dirty="0" smtClean="0"/>
              <a:t>) Where glaciers meet the sea, huge masses calve off and crash into the water. This is happening so fast that the ice front is retreating. (</a:t>
            </a:r>
            <a:r>
              <a:rPr lang="en-US" dirty="0" err="1" smtClean="0"/>
              <a:t>d</a:t>
            </a:r>
            <a:r>
              <a:rPr lang="en-US" dirty="0" smtClean="0"/>
              <a:t>) The melting area has increased dramatically in recent years.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104</a:t>
            </a:fld>
            <a:endParaRPr lang="en-US"/>
          </a:p>
        </p:txBody>
      </p:sp>
    </p:spTree>
    <p:extLst>
      <p:ext uri="{BB962C8B-B14F-4D97-AF65-F5344CB8AC3E}">
        <p14:creationId xmlns:p14="http://schemas.microsoft.com/office/powerpoint/2010/main" val="253261756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18.30a </a:t>
            </a:r>
            <a:r>
              <a:rPr lang="en-US" dirty="0" smtClean="0"/>
              <a:t> Greenland’s melting glaciers. Melting has accelerated in the last few decades.</a:t>
            </a:r>
          </a:p>
          <a:p>
            <a:r>
              <a:rPr lang="en-US" dirty="0" smtClean="0"/>
              <a:t>(a) Lakes of </a:t>
            </a:r>
            <a:r>
              <a:rPr lang="en-US" dirty="0" err="1" smtClean="0"/>
              <a:t>meltwater</a:t>
            </a:r>
            <a:r>
              <a:rPr lang="en-US" dirty="0" smtClean="0"/>
              <a:t> accumulate on the surface of the ice sheet during the summer.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105</a:t>
            </a:fld>
            <a:endParaRPr lang="en-US"/>
          </a:p>
        </p:txBody>
      </p:sp>
    </p:spTree>
    <p:extLst>
      <p:ext uri="{BB962C8B-B14F-4D97-AF65-F5344CB8AC3E}">
        <p14:creationId xmlns:p14="http://schemas.microsoft.com/office/powerpoint/2010/main" val="352285190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18.30b </a:t>
            </a:r>
            <a:r>
              <a:rPr lang="en-US" dirty="0" smtClean="0"/>
              <a:t> Greenland’s melting glaciers. Melting has accelerated in the last few decades.</a:t>
            </a:r>
          </a:p>
          <a:p>
            <a:r>
              <a:rPr lang="en-US" dirty="0" smtClean="0"/>
              <a:t>(</a:t>
            </a:r>
            <a:r>
              <a:rPr lang="en-US" dirty="0" err="1" smtClean="0"/>
              <a:t>b</a:t>
            </a:r>
            <a:r>
              <a:rPr lang="en-US" dirty="0" smtClean="0"/>
              <a:t>) Lakes suddenly drain through cracks that carry the water to the base of the glacier, 1 km down. Addition of liquid water to the base allows the glacier to move faster, causing a ”surge.“</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106</a:t>
            </a:fld>
            <a:endParaRPr lang="en-US"/>
          </a:p>
        </p:txBody>
      </p:sp>
    </p:spTree>
    <p:extLst>
      <p:ext uri="{BB962C8B-B14F-4D97-AF65-F5344CB8AC3E}">
        <p14:creationId xmlns:p14="http://schemas.microsoft.com/office/powerpoint/2010/main" val="154541373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18.30c </a:t>
            </a:r>
            <a:r>
              <a:rPr lang="en-US" dirty="0" smtClean="0"/>
              <a:t> Greenland’s melting glaciers. Melting has accelerated in the last few decades.</a:t>
            </a:r>
          </a:p>
          <a:p>
            <a:r>
              <a:rPr lang="en-US" dirty="0" smtClean="0"/>
              <a:t>(</a:t>
            </a:r>
            <a:r>
              <a:rPr lang="en-US" dirty="0" err="1" smtClean="0"/>
              <a:t>c</a:t>
            </a:r>
            <a:r>
              <a:rPr lang="en-US" dirty="0" smtClean="0"/>
              <a:t>) Where glaciers meet the sea, huge masses calve off and crash into the water. This is happening so fast that the ice front is retreating.</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107</a:t>
            </a:fld>
            <a:endParaRPr lang="en-US"/>
          </a:p>
        </p:txBody>
      </p:sp>
    </p:spTree>
    <p:extLst>
      <p:ext uri="{BB962C8B-B14F-4D97-AF65-F5344CB8AC3E}">
        <p14:creationId xmlns:p14="http://schemas.microsoft.com/office/powerpoint/2010/main" val="282289937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18.30d </a:t>
            </a:r>
            <a:r>
              <a:rPr lang="en-US" dirty="0" smtClean="0"/>
              <a:t> Greenland’s melting glaciers. Melting has accelerated in the last few decades.</a:t>
            </a:r>
          </a:p>
          <a:p>
            <a:r>
              <a:rPr lang="en-US" dirty="0" smtClean="0"/>
              <a:t>(</a:t>
            </a:r>
            <a:r>
              <a:rPr lang="en-US" dirty="0" err="1" smtClean="0"/>
              <a:t>d</a:t>
            </a:r>
            <a:r>
              <a:rPr lang="en-US" dirty="0" smtClean="0"/>
              <a:t>) The melting area has increased dramatically in recent years.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108</a:t>
            </a:fld>
            <a:endParaRPr lang="en-US"/>
          </a:p>
        </p:txBody>
      </p:sp>
    </p:spTree>
    <p:extLst>
      <p:ext uri="{BB962C8B-B14F-4D97-AF65-F5344CB8AC3E}">
        <p14:creationId xmlns:p14="http://schemas.microsoft.com/office/powerpoint/2010/main" val="312995761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Another View</a:t>
            </a:r>
            <a:r>
              <a:rPr lang="en-US" dirty="0" smtClean="0"/>
              <a:t>  This mountainous landscape of southern Alaska, as viewed from an airplane, was carved by glaciers. We can see several cirques and arêtes. The view includes several valley glaciers, each cut by crevices, which look like dark gashes cut into the ice.</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109</a:t>
            </a:fld>
            <a:endParaRPr lang="en-US"/>
          </a:p>
        </p:txBody>
      </p:sp>
    </p:spTree>
    <p:extLst>
      <p:ext uri="{BB962C8B-B14F-4D97-AF65-F5344CB8AC3E}">
        <p14:creationId xmlns:p14="http://schemas.microsoft.com/office/powerpoint/2010/main" val="14549243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Bx18.1b</a:t>
            </a:r>
            <a:r>
              <a:rPr lang="en-US" dirty="0" smtClean="0"/>
              <a:t>  The ice caps of Mars.</a:t>
            </a:r>
          </a:p>
          <a:p>
            <a:r>
              <a:rPr lang="en-US" dirty="0" smtClean="0"/>
              <a:t>(</a:t>
            </a:r>
            <a:r>
              <a:rPr lang="en-US" dirty="0" err="1" smtClean="0"/>
              <a:t>b</a:t>
            </a:r>
            <a:r>
              <a:rPr lang="en-US" dirty="0" smtClean="0"/>
              <a:t>) A close-up of the northern polar cap in summer.</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11</a:t>
            </a:fld>
            <a:endParaRPr lang="en-US"/>
          </a:p>
        </p:txBody>
      </p:sp>
    </p:spTree>
    <p:extLst>
      <p:ext uri="{BB962C8B-B14F-4D97-AF65-F5344CB8AC3E}">
        <p14:creationId xmlns:p14="http://schemas.microsoft.com/office/powerpoint/2010/main" val="39364204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18.3 </a:t>
            </a:r>
            <a:r>
              <a:rPr lang="en-US" dirty="0" smtClean="0"/>
              <a:t> A great variety of glaciers form in mountainous areas.</a:t>
            </a:r>
          </a:p>
          <a:p>
            <a:r>
              <a:rPr lang="en-US" dirty="0" smtClean="0"/>
              <a:t>(a) Mountain glaciers are classified based on shape and position. (</a:t>
            </a:r>
            <a:r>
              <a:rPr lang="en-US" dirty="0" err="1" smtClean="0"/>
              <a:t>b</a:t>
            </a:r>
            <a:r>
              <a:rPr lang="en-US" dirty="0" smtClean="0"/>
              <a:t>) A valley glacier and cirque glaciers in Switzerland. (</a:t>
            </a:r>
            <a:r>
              <a:rPr lang="en-US" dirty="0" err="1" smtClean="0"/>
              <a:t>c</a:t>
            </a:r>
            <a:r>
              <a:rPr lang="en-US" dirty="0" smtClean="0"/>
              <a:t>) Valley glaciers draining a mountain ice cap in Alaska. (</a:t>
            </a:r>
            <a:r>
              <a:rPr lang="en-US" dirty="0" err="1" smtClean="0"/>
              <a:t>d</a:t>
            </a:r>
            <a:r>
              <a:rPr lang="en-US" dirty="0" smtClean="0"/>
              <a:t>) A piedmont glacier near the coast of Greenland.</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12</a:t>
            </a:fld>
            <a:endParaRPr lang="en-US"/>
          </a:p>
        </p:txBody>
      </p:sp>
    </p:spTree>
    <p:extLst>
      <p:ext uri="{BB962C8B-B14F-4D97-AF65-F5344CB8AC3E}">
        <p14:creationId xmlns:p14="http://schemas.microsoft.com/office/powerpoint/2010/main" val="6606185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18.3a </a:t>
            </a:r>
            <a:r>
              <a:rPr lang="en-US" dirty="0" smtClean="0"/>
              <a:t> A great variety of glaciers form in mountainous areas.</a:t>
            </a:r>
          </a:p>
          <a:p>
            <a:r>
              <a:rPr lang="en-US" dirty="0" smtClean="0"/>
              <a:t>(a) Mountain glaciers are classified based on shape and position.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13</a:t>
            </a:fld>
            <a:endParaRPr lang="en-US"/>
          </a:p>
        </p:txBody>
      </p:sp>
    </p:spTree>
    <p:extLst>
      <p:ext uri="{BB962C8B-B14F-4D97-AF65-F5344CB8AC3E}">
        <p14:creationId xmlns:p14="http://schemas.microsoft.com/office/powerpoint/2010/main" val="17424061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18.3b </a:t>
            </a:r>
            <a:r>
              <a:rPr lang="en-US" dirty="0" smtClean="0"/>
              <a:t> A great variety of glaciers form in mountainous areas.</a:t>
            </a:r>
          </a:p>
          <a:p>
            <a:r>
              <a:rPr lang="en-US" dirty="0" smtClean="0"/>
              <a:t>(</a:t>
            </a:r>
            <a:r>
              <a:rPr lang="en-US" dirty="0" err="1" smtClean="0"/>
              <a:t>b</a:t>
            </a:r>
            <a:r>
              <a:rPr lang="en-US" dirty="0" smtClean="0"/>
              <a:t>) A valley glacier and cirque glaciers in Switzerland.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14</a:t>
            </a:fld>
            <a:endParaRPr lang="en-US"/>
          </a:p>
        </p:txBody>
      </p:sp>
    </p:spTree>
    <p:extLst>
      <p:ext uri="{BB962C8B-B14F-4D97-AF65-F5344CB8AC3E}">
        <p14:creationId xmlns:p14="http://schemas.microsoft.com/office/powerpoint/2010/main" val="32652876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18.3c </a:t>
            </a:r>
            <a:r>
              <a:rPr lang="en-US" dirty="0" smtClean="0"/>
              <a:t> A great variety of glaciers form in mountainous areas.</a:t>
            </a:r>
          </a:p>
          <a:p>
            <a:r>
              <a:rPr lang="en-US" dirty="0" smtClean="0"/>
              <a:t>(</a:t>
            </a:r>
            <a:r>
              <a:rPr lang="en-US" dirty="0" err="1" smtClean="0"/>
              <a:t>c</a:t>
            </a:r>
            <a:r>
              <a:rPr lang="en-US" dirty="0" smtClean="0"/>
              <a:t>) Valley glaciers draining a mountain ice cap in Alaska. </a:t>
            </a:r>
            <a:endParaRPr lang="en-US" b="1"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15</a:t>
            </a:fld>
            <a:endParaRPr lang="en-US"/>
          </a:p>
        </p:txBody>
      </p:sp>
    </p:spTree>
    <p:extLst>
      <p:ext uri="{BB962C8B-B14F-4D97-AF65-F5344CB8AC3E}">
        <p14:creationId xmlns:p14="http://schemas.microsoft.com/office/powerpoint/2010/main" val="13254167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18.3d </a:t>
            </a:r>
            <a:r>
              <a:rPr lang="en-US" dirty="0" smtClean="0"/>
              <a:t> A great variety of glaciers form in mountainous areas.</a:t>
            </a:r>
          </a:p>
          <a:p>
            <a:r>
              <a:rPr lang="en-US" dirty="0" smtClean="0"/>
              <a:t>(</a:t>
            </a:r>
            <a:r>
              <a:rPr lang="en-US" dirty="0" err="1" smtClean="0"/>
              <a:t>d</a:t>
            </a:r>
            <a:r>
              <a:rPr lang="en-US" dirty="0" smtClean="0"/>
              <a:t>) A piedmont glacier near the coast of Greenland.</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16</a:t>
            </a:fld>
            <a:endParaRPr lang="en-US"/>
          </a:p>
        </p:txBody>
      </p:sp>
    </p:spTree>
    <p:extLst>
      <p:ext uri="{BB962C8B-B14F-4D97-AF65-F5344CB8AC3E}">
        <p14:creationId xmlns:p14="http://schemas.microsoft.com/office/powerpoint/2010/main" val="34098675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18.4  </a:t>
            </a:r>
            <a:r>
              <a:rPr lang="en-US" dirty="0" smtClean="0"/>
              <a:t>Antarctica is an ice-covered continent.</a:t>
            </a:r>
          </a:p>
          <a:p>
            <a:r>
              <a:rPr lang="en-US" dirty="0" smtClean="0"/>
              <a:t>(a) A contour map of the Antarctic ice sheet. Valley glaciers carry ice from the ice sheet of East Antarctica down to the Ross Ice Shelf. (</a:t>
            </a:r>
            <a:r>
              <a:rPr lang="en-US" dirty="0" err="1" smtClean="0"/>
              <a:t>b</a:t>
            </a:r>
            <a:r>
              <a:rPr lang="en-US" dirty="0" smtClean="0"/>
              <a:t>) A cross section X to Y of the Antarctic ice sheet. The </a:t>
            </a:r>
            <a:r>
              <a:rPr lang="en-US" dirty="0" err="1" smtClean="0"/>
              <a:t>Transantarctic</a:t>
            </a:r>
            <a:r>
              <a:rPr lang="en-US" dirty="0" smtClean="0"/>
              <a:t> Mountains separate East Antarctica from West Antarctica.</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17</a:t>
            </a:fld>
            <a:endParaRPr lang="en-US"/>
          </a:p>
        </p:txBody>
      </p:sp>
    </p:spTree>
    <p:extLst>
      <p:ext uri="{BB962C8B-B14F-4D97-AF65-F5344CB8AC3E}">
        <p14:creationId xmlns:p14="http://schemas.microsoft.com/office/powerpoint/2010/main" val="22290783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18.4a  </a:t>
            </a:r>
            <a:r>
              <a:rPr lang="en-US" dirty="0" smtClean="0"/>
              <a:t>Antarctica is an ice-covered continent.</a:t>
            </a:r>
          </a:p>
          <a:p>
            <a:r>
              <a:rPr lang="en-US" dirty="0" smtClean="0"/>
              <a:t>(a) A contour map of the Antarctic ice sheet. Valley glaciers carry ice from the ice sheet of East Antarctica down to the Ross Ice Shelf.</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18</a:t>
            </a:fld>
            <a:endParaRPr lang="en-US"/>
          </a:p>
        </p:txBody>
      </p:sp>
    </p:spTree>
    <p:extLst>
      <p:ext uri="{BB962C8B-B14F-4D97-AF65-F5344CB8AC3E}">
        <p14:creationId xmlns:p14="http://schemas.microsoft.com/office/powerpoint/2010/main" val="13250255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18.4b  </a:t>
            </a:r>
            <a:r>
              <a:rPr lang="en-US" dirty="0" smtClean="0"/>
              <a:t>Antarctica is an ice-covered continent.</a:t>
            </a:r>
          </a:p>
          <a:p>
            <a:r>
              <a:rPr lang="en-US" dirty="0" smtClean="0"/>
              <a:t>(</a:t>
            </a:r>
            <a:r>
              <a:rPr lang="en-US" dirty="0" err="1" smtClean="0"/>
              <a:t>b</a:t>
            </a:r>
            <a:r>
              <a:rPr lang="en-US" dirty="0" smtClean="0"/>
              <a:t>) A cross section X to Y of the Antarctic ice sheet. The </a:t>
            </a:r>
            <a:r>
              <a:rPr lang="en-US" dirty="0" err="1" smtClean="0"/>
              <a:t>Transantarctic</a:t>
            </a:r>
            <a:r>
              <a:rPr lang="en-US" dirty="0" smtClean="0"/>
              <a:t> Mountains separate East Antarctica from West Antarctica.</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19</a:t>
            </a:fld>
            <a:endParaRPr lang="en-US"/>
          </a:p>
        </p:txBody>
      </p:sp>
    </p:spTree>
    <p:extLst>
      <p:ext uri="{BB962C8B-B14F-4D97-AF65-F5344CB8AC3E}">
        <p14:creationId xmlns:p14="http://schemas.microsoft.com/office/powerpoint/2010/main" val="34553162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small glacier, all that remains of what was once a large ice cap, clings to the side of a mountain in the Canadian Rockies. The flow of glaciers contributed to carving this rugged landscape.</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a:t>
            </a:fld>
            <a:endParaRPr lang="en-US"/>
          </a:p>
        </p:txBody>
      </p:sp>
    </p:spTree>
    <p:extLst>
      <p:ext uri="{BB962C8B-B14F-4D97-AF65-F5344CB8AC3E}">
        <p14:creationId xmlns:p14="http://schemas.microsoft.com/office/powerpoint/2010/main" val="36836333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SEE FOR YOURSELF…</a:t>
            </a:r>
          </a:p>
          <a:p>
            <a:r>
              <a:rPr lang="en-US" dirty="0" smtClean="0"/>
              <a:t>GLACIALLY-CARVED PEAKS, MONTANA</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20</a:t>
            </a:fld>
            <a:endParaRPr lang="en-US"/>
          </a:p>
        </p:txBody>
      </p:sp>
    </p:spTree>
    <p:extLst>
      <p:ext uri="{BB962C8B-B14F-4D97-AF65-F5344CB8AC3E}">
        <p14:creationId xmlns:p14="http://schemas.microsoft.com/office/powerpoint/2010/main" val="23811030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18.5 </a:t>
            </a:r>
            <a:r>
              <a:rPr lang="en-US" dirty="0" smtClean="0"/>
              <a:t> Crevasses form in the upper layer of a glacier, in which the ice is brittle. Commonly, cracking takes place where the glacier bends while flowing over steps or ridges in its substrate.</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21</a:t>
            </a:fld>
            <a:endParaRPr lang="en-US"/>
          </a:p>
        </p:txBody>
      </p:sp>
    </p:spTree>
    <p:extLst>
      <p:ext uri="{BB962C8B-B14F-4D97-AF65-F5344CB8AC3E}">
        <p14:creationId xmlns:p14="http://schemas.microsoft.com/office/powerpoint/2010/main" val="29938542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18.5 </a:t>
            </a:r>
            <a:r>
              <a:rPr lang="en-US" dirty="0" smtClean="0"/>
              <a:t> Crevasses form in the upper layer of a glacier, in which the ice is brittle. Commonly, cracking takes place where the glacier bends while flowing over steps or ridges in its substrate.</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22</a:t>
            </a:fld>
            <a:endParaRPr lang="en-US"/>
          </a:p>
        </p:txBody>
      </p:sp>
    </p:spTree>
    <p:extLst>
      <p:ext uri="{BB962C8B-B14F-4D97-AF65-F5344CB8AC3E}">
        <p14:creationId xmlns:p14="http://schemas.microsoft.com/office/powerpoint/2010/main" val="7321597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18.5 </a:t>
            </a:r>
            <a:r>
              <a:rPr lang="en-US" dirty="0" smtClean="0"/>
              <a:t> Crevasses form in the upper layer of a glacier, in which the ice is brittle. Commonly, cracking takes place where the glacier bends while flowing over steps or ridges in its substrate.</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23</a:t>
            </a:fld>
            <a:endParaRPr lang="en-US"/>
          </a:p>
        </p:txBody>
      </p:sp>
    </p:spTree>
    <p:extLst>
      <p:ext uri="{BB962C8B-B14F-4D97-AF65-F5344CB8AC3E}">
        <p14:creationId xmlns:p14="http://schemas.microsoft.com/office/powerpoint/2010/main" val="5169438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18.5 </a:t>
            </a:r>
            <a:r>
              <a:rPr lang="en-US" dirty="0" smtClean="0"/>
              <a:t> Crevasses form in the upper layer of a glacier, in which the ice is brittle. Commonly, cracking takes place where the glacier bends while flowing over steps or ridges in its substrate.</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24</a:t>
            </a:fld>
            <a:endParaRPr lang="en-US"/>
          </a:p>
        </p:txBody>
      </p:sp>
    </p:spTree>
    <p:extLst>
      <p:ext uri="{BB962C8B-B14F-4D97-AF65-F5344CB8AC3E}">
        <p14:creationId xmlns:p14="http://schemas.microsoft.com/office/powerpoint/2010/main" val="4072690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18.6 </a:t>
            </a:r>
            <a:r>
              <a:rPr lang="en-US" dirty="0" smtClean="0"/>
              <a:t> Forces that drive the movement of glaciers.</a:t>
            </a:r>
          </a:p>
          <a:p>
            <a:r>
              <a:rPr lang="en-US" dirty="0" smtClean="0"/>
              <a:t>(a) Movement of valley glaciers occurs if the top surface slopes down the valley so that gravity produces a </a:t>
            </a:r>
            <a:r>
              <a:rPr lang="en-US" dirty="0" err="1" smtClean="0"/>
              <a:t>downslope</a:t>
            </a:r>
            <a:r>
              <a:rPr lang="en-US" dirty="0" smtClean="0"/>
              <a:t> shear force. (</a:t>
            </a:r>
            <a:r>
              <a:rPr lang="en-US" dirty="0" err="1" smtClean="0"/>
              <a:t>b</a:t>
            </a:r>
            <a:r>
              <a:rPr lang="en-US" dirty="0" smtClean="0"/>
              <a:t>) The gravitational spreading of an ice sheet resembles honey spreading across a table. The ice sheet is higher in the middle, so it spreads sideways.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25</a:t>
            </a:fld>
            <a:endParaRPr lang="en-US"/>
          </a:p>
        </p:txBody>
      </p:sp>
    </p:spTree>
    <p:extLst>
      <p:ext uri="{BB962C8B-B14F-4D97-AF65-F5344CB8AC3E}">
        <p14:creationId xmlns:p14="http://schemas.microsoft.com/office/powerpoint/2010/main" val="37309248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18.6a </a:t>
            </a:r>
            <a:r>
              <a:rPr lang="en-US" dirty="0" smtClean="0"/>
              <a:t> Forces that drive the movement of glaciers.</a:t>
            </a:r>
          </a:p>
          <a:p>
            <a:r>
              <a:rPr lang="en-US" dirty="0" smtClean="0"/>
              <a:t>(a) Movement of valley glaciers occurs if the top surface slopes down the valley so that gravity produces a </a:t>
            </a:r>
            <a:r>
              <a:rPr lang="en-US" dirty="0" err="1" smtClean="0"/>
              <a:t>downslope</a:t>
            </a:r>
            <a:r>
              <a:rPr lang="en-US" dirty="0" smtClean="0"/>
              <a:t> shear force.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26</a:t>
            </a:fld>
            <a:endParaRPr lang="en-US"/>
          </a:p>
        </p:txBody>
      </p:sp>
    </p:spTree>
    <p:extLst>
      <p:ext uri="{BB962C8B-B14F-4D97-AF65-F5344CB8AC3E}">
        <p14:creationId xmlns:p14="http://schemas.microsoft.com/office/powerpoint/2010/main" val="10930758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18.6b </a:t>
            </a:r>
            <a:r>
              <a:rPr lang="en-US" dirty="0" smtClean="0"/>
              <a:t> Forces that drive the movement of glaciers.</a:t>
            </a:r>
          </a:p>
          <a:p>
            <a:r>
              <a:rPr lang="en-US" dirty="0" smtClean="0"/>
              <a:t>(</a:t>
            </a:r>
            <a:r>
              <a:rPr lang="en-US" dirty="0" err="1" smtClean="0"/>
              <a:t>b</a:t>
            </a:r>
            <a:r>
              <a:rPr lang="en-US" dirty="0" smtClean="0"/>
              <a:t>) The gravitational spreading of an ice sheet resembles honey spreading across a table. The ice sheet is higher in the middle, so it spreads sideways.</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27</a:t>
            </a:fld>
            <a:endParaRPr lang="en-US"/>
          </a:p>
        </p:txBody>
      </p:sp>
    </p:spTree>
    <p:extLst>
      <p:ext uri="{BB962C8B-B14F-4D97-AF65-F5344CB8AC3E}">
        <p14:creationId xmlns:p14="http://schemas.microsoft.com/office/powerpoint/2010/main" val="24694546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18.7 </a:t>
            </a:r>
            <a:r>
              <a:rPr lang="en-US" dirty="0" smtClean="0"/>
              <a:t> Flow velocities vary with location in a glacier. Overall, ice flows from the zone of accumulation to the toe.</a:t>
            </a:r>
          </a:p>
          <a:p>
            <a:r>
              <a:rPr lang="en-US" dirty="0" smtClean="0"/>
              <a:t>(a) Different parts of a glacier flow at different velocities due to friction with the substrate. The top and center regions flow fastest. (</a:t>
            </a:r>
            <a:r>
              <a:rPr lang="en-US" dirty="0" err="1" smtClean="0"/>
              <a:t>b</a:t>
            </a:r>
            <a:r>
              <a:rPr lang="en-US" dirty="0" smtClean="0"/>
              <a:t>) The equilibrium line separates the zone of accumulation from the zone of ablation. As indicated by arrows, ice flows down in the zone of accumulation and up in the zone of ablation.</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28</a:t>
            </a:fld>
            <a:endParaRPr lang="en-US"/>
          </a:p>
        </p:txBody>
      </p:sp>
    </p:spTree>
    <p:extLst>
      <p:ext uri="{BB962C8B-B14F-4D97-AF65-F5344CB8AC3E}">
        <p14:creationId xmlns:p14="http://schemas.microsoft.com/office/powerpoint/2010/main" val="32921188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18.7a </a:t>
            </a:r>
            <a:r>
              <a:rPr lang="en-US" dirty="0" smtClean="0"/>
              <a:t> Flow velocities vary with location in a glacier. Overall, ice flows from the zone of accumulation to the toe.</a:t>
            </a:r>
          </a:p>
          <a:p>
            <a:r>
              <a:rPr lang="en-US" dirty="0" smtClean="0"/>
              <a:t>(a) Different parts of a glacier flow at different velocities due to friction with the substrate. The top and center regions flow fastest.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29</a:t>
            </a:fld>
            <a:endParaRPr lang="en-US"/>
          </a:p>
        </p:txBody>
      </p:sp>
    </p:spTree>
    <p:extLst>
      <p:ext uri="{BB962C8B-B14F-4D97-AF65-F5344CB8AC3E}">
        <p14:creationId xmlns:p14="http://schemas.microsoft.com/office/powerpoint/2010/main" val="22139122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18.1</a:t>
            </a:r>
            <a:r>
              <a:rPr lang="en-US" dirty="0" smtClean="0"/>
              <a:t>  Agassiz </a:t>
            </a:r>
            <a:r>
              <a:rPr lang="en-US" dirty="0" err="1" smtClean="0"/>
              <a:t>envisoned</a:t>
            </a:r>
            <a:r>
              <a:rPr lang="en-US" dirty="0" smtClean="0"/>
              <a:t> that extensive areas of the northern hemisphere were once covered by vast ice sheets comparable to the one covering Antarctica today.</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a:t>
            </a:fld>
            <a:endParaRPr lang="en-US"/>
          </a:p>
        </p:txBody>
      </p:sp>
    </p:spTree>
    <p:extLst>
      <p:ext uri="{BB962C8B-B14F-4D97-AF65-F5344CB8AC3E}">
        <p14:creationId xmlns:p14="http://schemas.microsoft.com/office/powerpoint/2010/main" val="10517421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18.7b </a:t>
            </a:r>
            <a:r>
              <a:rPr lang="en-US" dirty="0" smtClean="0"/>
              <a:t> Flow velocities vary with location in a glacier. Overall, ice flows from the zone of accumulation to the toe.</a:t>
            </a:r>
          </a:p>
          <a:p>
            <a:r>
              <a:rPr lang="en-US" dirty="0" smtClean="0"/>
              <a:t>(</a:t>
            </a:r>
            <a:r>
              <a:rPr lang="en-US" dirty="0" err="1" smtClean="0"/>
              <a:t>b</a:t>
            </a:r>
            <a:r>
              <a:rPr lang="en-US" dirty="0" smtClean="0"/>
              <a:t>) The equilibrium line separates the zone of accumulation from the zone of ablation. As indicated by arrows, ice flows down in the zone of accumulation and up in the zone of ablation.</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30</a:t>
            </a:fld>
            <a:endParaRPr lang="en-US"/>
          </a:p>
        </p:txBody>
      </p:sp>
    </p:spTree>
    <p:extLst>
      <p:ext uri="{BB962C8B-B14F-4D97-AF65-F5344CB8AC3E}">
        <p14:creationId xmlns:p14="http://schemas.microsoft.com/office/powerpoint/2010/main" val="28137216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18.8  </a:t>
            </a:r>
            <a:r>
              <a:rPr lang="en-US" dirty="0" smtClean="0"/>
              <a:t>Glacial advance and retreat.</a:t>
            </a:r>
          </a:p>
          <a:p>
            <a:r>
              <a:rPr lang="en-US" dirty="0" smtClean="0"/>
              <a:t>(a) The position of the toe represents a balance between addition by accumulation and loss by ablation. (</a:t>
            </a:r>
            <a:r>
              <a:rPr lang="en-US" dirty="0" err="1" smtClean="0"/>
              <a:t>b</a:t>
            </a:r>
            <a:r>
              <a:rPr lang="en-US" dirty="0" smtClean="0"/>
              <a:t>) If accumulation exceeds ablation, the glacier advances, the toe moves farther from the origin, and the ice thickens. (</a:t>
            </a:r>
            <a:r>
              <a:rPr lang="en-US" dirty="0" err="1" smtClean="0"/>
              <a:t>c</a:t>
            </a:r>
            <a:r>
              <a:rPr lang="en-US" dirty="0" smtClean="0"/>
              <a:t>) If ablation exceeds accumulation, the glacier retreats and thins. The toe moves back, even though ice continues to flow toward the toe.</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31</a:t>
            </a:fld>
            <a:endParaRPr lang="en-US"/>
          </a:p>
        </p:txBody>
      </p:sp>
    </p:spTree>
    <p:extLst>
      <p:ext uri="{BB962C8B-B14F-4D97-AF65-F5344CB8AC3E}">
        <p14:creationId xmlns:p14="http://schemas.microsoft.com/office/powerpoint/2010/main" val="25412651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18.8a  </a:t>
            </a:r>
            <a:r>
              <a:rPr lang="en-US" dirty="0" smtClean="0"/>
              <a:t>Glacial advance and retreat.</a:t>
            </a:r>
          </a:p>
          <a:p>
            <a:r>
              <a:rPr lang="en-US" dirty="0" smtClean="0"/>
              <a:t>(a) The position of the toe represents a balance between addition by accumulation and loss by ablation.</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32</a:t>
            </a:fld>
            <a:endParaRPr lang="en-US"/>
          </a:p>
        </p:txBody>
      </p:sp>
    </p:spTree>
    <p:extLst>
      <p:ext uri="{BB962C8B-B14F-4D97-AF65-F5344CB8AC3E}">
        <p14:creationId xmlns:p14="http://schemas.microsoft.com/office/powerpoint/2010/main" val="17499834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18.8b  </a:t>
            </a:r>
            <a:r>
              <a:rPr lang="en-US" dirty="0" smtClean="0"/>
              <a:t>Glacial advance and retreat.</a:t>
            </a:r>
          </a:p>
          <a:p>
            <a:r>
              <a:rPr lang="en-US" dirty="0" smtClean="0"/>
              <a:t>(</a:t>
            </a:r>
            <a:r>
              <a:rPr lang="en-US" dirty="0" err="1" smtClean="0"/>
              <a:t>b</a:t>
            </a:r>
            <a:r>
              <a:rPr lang="en-US" dirty="0" smtClean="0"/>
              <a:t>) If accumulation exceeds ablation, the glacier advances, the toe moves farther from the origin, and the ice thickens.</a:t>
            </a:r>
            <a:endParaRPr lang="en-US" b="1"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33</a:t>
            </a:fld>
            <a:endParaRPr lang="en-US"/>
          </a:p>
        </p:txBody>
      </p:sp>
    </p:spTree>
    <p:extLst>
      <p:ext uri="{BB962C8B-B14F-4D97-AF65-F5344CB8AC3E}">
        <p14:creationId xmlns:p14="http://schemas.microsoft.com/office/powerpoint/2010/main" val="19750485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18.8c  </a:t>
            </a:r>
            <a:r>
              <a:rPr lang="en-US" dirty="0" smtClean="0"/>
              <a:t>Glacial advance and retreat.</a:t>
            </a:r>
          </a:p>
          <a:p>
            <a:r>
              <a:rPr lang="en-US" dirty="0" smtClean="0"/>
              <a:t>(</a:t>
            </a:r>
            <a:r>
              <a:rPr lang="en-US" dirty="0" err="1" smtClean="0"/>
              <a:t>c</a:t>
            </a:r>
            <a:r>
              <a:rPr lang="en-US" dirty="0" smtClean="0"/>
              <a:t>) If ablation exceeds accumulation, the glacier retreats and thins. The toe moves back, even though ice continues to flow toward the toe.</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34</a:t>
            </a:fld>
            <a:endParaRPr lang="en-US"/>
          </a:p>
        </p:txBody>
      </p:sp>
    </p:spTree>
    <p:extLst>
      <p:ext uri="{BB962C8B-B14F-4D97-AF65-F5344CB8AC3E}">
        <p14:creationId xmlns:p14="http://schemas.microsoft.com/office/powerpoint/2010/main" val="34757694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18.9a </a:t>
            </a:r>
            <a:r>
              <a:rPr lang="en-US" dirty="0" smtClean="0"/>
              <a:t> Ice shelves, tidewater glaciers, and sea ice.</a:t>
            </a:r>
          </a:p>
          <a:p>
            <a:r>
              <a:rPr lang="en-US" dirty="0" smtClean="0"/>
              <a:t>(a) Ice is grounded in shallow water but floats in deep water.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35</a:t>
            </a:fld>
            <a:endParaRPr lang="en-US"/>
          </a:p>
        </p:txBody>
      </p:sp>
    </p:spTree>
    <p:extLst>
      <p:ext uri="{BB962C8B-B14F-4D97-AF65-F5344CB8AC3E}">
        <p14:creationId xmlns:p14="http://schemas.microsoft.com/office/powerpoint/2010/main" val="8321405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18.9b </a:t>
            </a:r>
            <a:r>
              <a:rPr lang="en-US" dirty="0" smtClean="0"/>
              <a:t> Ice shelves, tidewater glaciers, and sea ice.</a:t>
            </a:r>
          </a:p>
          <a:p>
            <a:r>
              <a:rPr lang="en-US" dirty="0" smtClean="0"/>
              <a:t>(</a:t>
            </a:r>
            <a:r>
              <a:rPr lang="en-US" dirty="0" err="1" smtClean="0"/>
              <a:t>b</a:t>
            </a:r>
            <a:r>
              <a:rPr lang="en-US" dirty="0" smtClean="0"/>
              <a:t>) This artist’s rendition of an iceberg emphasizes that most of the ice is underwater.</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36</a:t>
            </a:fld>
            <a:endParaRPr lang="en-US"/>
          </a:p>
        </p:txBody>
      </p:sp>
    </p:spTree>
    <p:extLst>
      <p:ext uri="{BB962C8B-B14F-4D97-AF65-F5344CB8AC3E}">
        <p14:creationId xmlns:p14="http://schemas.microsoft.com/office/powerpoint/2010/main" val="25570186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18.9c </a:t>
            </a:r>
            <a:r>
              <a:rPr lang="en-US" dirty="0" smtClean="0"/>
              <a:t> Ice shelves, tidewater glaciers, and sea ice.</a:t>
            </a:r>
          </a:p>
          <a:p>
            <a:r>
              <a:rPr lang="en-US" dirty="0" smtClean="0"/>
              <a:t>(</a:t>
            </a:r>
            <a:r>
              <a:rPr lang="en-US" dirty="0" err="1" smtClean="0"/>
              <a:t>c</a:t>
            </a:r>
            <a:r>
              <a:rPr lang="en-US" dirty="0" smtClean="0"/>
              <a:t>) In summer, some of the sea ice of Antarctica breaks up to form tabular icebergs.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37</a:t>
            </a:fld>
            <a:endParaRPr lang="en-US"/>
          </a:p>
        </p:txBody>
      </p:sp>
    </p:spTree>
    <p:extLst>
      <p:ext uri="{BB962C8B-B14F-4D97-AF65-F5344CB8AC3E}">
        <p14:creationId xmlns:p14="http://schemas.microsoft.com/office/powerpoint/2010/main" val="3480510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18.9d </a:t>
            </a:r>
            <a:r>
              <a:rPr lang="en-US" dirty="0" smtClean="0"/>
              <a:t> Ice shelves, tidewater glaciers, and sea ice.</a:t>
            </a:r>
          </a:p>
          <a:p>
            <a:r>
              <a:rPr lang="en-US" dirty="0" smtClean="0"/>
              <a:t>(</a:t>
            </a:r>
            <a:r>
              <a:rPr lang="en-US" dirty="0" err="1" smtClean="0"/>
              <a:t>d</a:t>
            </a:r>
            <a:r>
              <a:rPr lang="en-US" dirty="0" smtClean="0"/>
              <a:t>) Sea ice covers most of the Arctic Ocean (left) and surrounds Antarctica (right).</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38</a:t>
            </a:fld>
            <a:endParaRPr lang="en-US"/>
          </a:p>
        </p:txBody>
      </p:sp>
    </p:spTree>
    <p:extLst>
      <p:ext uri="{BB962C8B-B14F-4D97-AF65-F5344CB8AC3E}">
        <p14:creationId xmlns:p14="http://schemas.microsoft.com/office/powerpoint/2010/main" val="24033440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18.10 </a:t>
            </a:r>
            <a:r>
              <a:rPr lang="en-US" dirty="0" smtClean="0"/>
              <a:t> Products of glacial erosion. Ice is a very aggressive agent of erosion.</a:t>
            </a:r>
          </a:p>
          <a:p>
            <a:r>
              <a:rPr lang="en-US" dirty="0" smtClean="0"/>
              <a:t>(a) Half Dome in Yosemite National Park, California. (</a:t>
            </a:r>
            <a:r>
              <a:rPr lang="en-US" dirty="0" err="1" smtClean="0"/>
              <a:t>b</a:t>
            </a:r>
            <a:r>
              <a:rPr lang="en-US" dirty="0" smtClean="0"/>
              <a:t>) Examples of a cirque and an arête in the Swiss Alps. (</a:t>
            </a:r>
            <a:r>
              <a:rPr lang="en-US" dirty="0" err="1" smtClean="0"/>
              <a:t>c</a:t>
            </a:r>
            <a:r>
              <a:rPr lang="en-US" dirty="0" smtClean="0"/>
              <a:t>) Glacially polished outcrop in Central Park, New York City. (</a:t>
            </a:r>
            <a:r>
              <a:rPr lang="en-US" dirty="0" err="1" smtClean="0"/>
              <a:t>d</a:t>
            </a:r>
            <a:r>
              <a:rPr lang="en-US" dirty="0" smtClean="0"/>
              <a:t>) Glacial striations in Victoria, British Columbia.</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39</a:t>
            </a:fld>
            <a:endParaRPr lang="en-US"/>
          </a:p>
        </p:txBody>
      </p:sp>
    </p:spTree>
    <p:extLst>
      <p:ext uri="{BB962C8B-B14F-4D97-AF65-F5344CB8AC3E}">
        <p14:creationId xmlns:p14="http://schemas.microsoft.com/office/powerpoint/2010/main" val="39719791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18.2</a:t>
            </a:r>
            <a:r>
              <a:rPr lang="en-US" dirty="0" smtClean="0"/>
              <a:t>  The nature of ice and the formation of glaciers. Snow falls like sediment and metamorphoses to ice when buried.</a:t>
            </a:r>
          </a:p>
          <a:p>
            <a:r>
              <a:rPr lang="en-US" dirty="0" smtClean="0"/>
              <a:t>(a) The hexagonal shape of snowflakes. No two are alike. (</a:t>
            </a:r>
            <a:r>
              <a:rPr lang="en-US" dirty="0" err="1" smtClean="0"/>
              <a:t>b</a:t>
            </a:r>
            <a:r>
              <a:rPr lang="en-US" dirty="0" smtClean="0"/>
              <a:t>) Layers of snow accumulate. They </a:t>
            </a:r>
            <a:r>
              <a:rPr lang="en-US" dirty="0" err="1" smtClean="0"/>
              <a:t>recrystallize</a:t>
            </a:r>
            <a:r>
              <a:rPr lang="en-US" dirty="0" smtClean="0"/>
              <a:t> to become ice. (</a:t>
            </a:r>
            <a:r>
              <a:rPr lang="en-US" dirty="0" err="1" smtClean="0"/>
              <a:t>c</a:t>
            </a:r>
            <a:r>
              <a:rPr lang="en-US" dirty="0" smtClean="0"/>
              <a:t>) As revealed by a microscope, glacial ice has coarse grains and contains air bubbles. (</a:t>
            </a:r>
            <a:r>
              <a:rPr lang="en-US" dirty="0" err="1" smtClean="0"/>
              <a:t>d</a:t>
            </a:r>
            <a:r>
              <a:rPr lang="en-US" dirty="0" smtClean="0"/>
              <a:t>) Snow compacts and melts to form </a:t>
            </a:r>
            <a:r>
              <a:rPr lang="en-US" dirty="0" err="1" smtClean="0"/>
              <a:t>firn</a:t>
            </a:r>
            <a:r>
              <a:rPr lang="en-US" dirty="0" smtClean="0"/>
              <a:t>, which </a:t>
            </a:r>
            <a:r>
              <a:rPr lang="en-US" dirty="0" err="1" smtClean="0"/>
              <a:t>recrystallizes</a:t>
            </a:r>
            <a:r>
              <a:rPr lang="en-US" dirty="0" smtClean="0"/>
              <a:t> into ice. Crystal size increases with depth.</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a:t>
            </a:fld>
            <a:endParaRPr lang="en-US"/>
          </a:p>
        </p:txBody>
      </p:sp>
    </p:spTree>
    <p:extLst>
      <p:ext uri="{BB962C8B-B14F-4D97-AF65-F5344CB8AC3E}">
        <p14:creationId xmlns:p14="http://schemas.microsoft.com/office/powerpoint/2010/main" val="142285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18.10a </a:t>
            </a:r>
            <a:r>
              <a:rPr lang="en-US" dirty="0" smtClean="0"/>
              <a:t> Products of glacial erosion. Ice is a very aggressive agent of erosion.</a:t>
            </a:r>
          </a:p>
          <a:p>
            <a:r>
              <a:rPr lang="en-US" dirty="0" smtClean="0"/>
              <a:t>(a) Half Dome in Yosemite National Park, California.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40</a:t>
            </a:fld>
            <a:endParaRPr lang="en-US"/>
          </a:p>
        </p:txBody>
      </p:sp>
    </p:spTree>
    <p:extLst>
      <p:ext uri="{BB962C8B-B14F-4D97-AF65-F5344CB8AC3E}">
        <p14:creationId xmlns:p14="http://schemas.microsoft.com/office/powerpoint/2010/main" val="6052214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18.10b </a:t>
            </a:r>
            <a:r>
              <a:rPr lang="en-US" dirty="0" smtClean="0"/>
              <a:t> Products of glacial erosion. Ice is a very aggressive agent of erosion.</a:t>
            </a:r>
          </a:p>
          <a:p>
            <a:r>
              <a:rPr lang="en-US" dirty="0" smtClean="0"/>
              <a:t>(</a:t>
            </a:r>
            <a:r>
              <a:rPr lang="en-US" dirty="0" err="1" smtClean="0"/>
              <a:t>b</a:t>
            </a:r>
            <a:r>
              <a:rPr lang="en-US" dirty="0" smtClean="0"/>
              <a:t>) Examples of a cirque and an arête in the Swiss Alps.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41</a:t>
            </a:fld>
            <a:endParaRPr lang="en-US"/>
          </a:p>
        </p:txBody>
      </p:sp>
    </p:spTree>
    <p:extLst>
      <p:ext uri="{BB962C8B-B14F-4D97-AF65-F5344CB8AC3E}">
        <p14:creationId xmlns:p14="http://schemas.microsoft.com/office/powerpoint/2010/main" val="41324313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18.10c </a:t>
            </a:r>
            <a:r>
              <a:rPr lang="en-US" dirty="0" smtClean="0"/>
              <a:t> Products of glacial erosion. Ice is a very aggressive agent of erosion.</a:t>
            </a:r>
          </a:p>
          <a:p>
            <a:r>
              <a:rPr lang="en-US" dirty="0" smtClean="0"/>
              <a:t>(</a:t>
            </a:r>
            <a:r>
              <a:rPr lang="en-US" dirty="0" err="1" smtClean="0"/>
              <a:t>c</a:t>
            </a:r>
            <a:r>
              <a:rPr lang="en-US" dirty="0" smtClean="0"/>
              <a:t>) Glacially polished outcrop in Central Park, New York City.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42</a:t>
            </a:fld>
            <a:endParaRPr lang="en-US"/>
          </a:p>
        </p:txBody>
      </p:sp>
    </p:spTree>
    <p:extLst>
      <p:ext uri="{BB962C8B-B14F-4D97-AF65-F5344CB8AC3E}">
        <p14:creationId xmlns:p14="http://schemas.microsoft.com/office/powerpoint/2010/main" val="20241328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18.10d </a:t>
            </a:r>
            <a:r>
              <a:rPr lang="en-US" dirty="0" smtClean="0"/>
              <a:t> Products of glacial erosion. Ice is a very aggressive agent of erosion.</a:t>
            </a:r>
          </a:p>
          <a:p>
            <a:r>
              <a:rPr lang="en-US" dirty="0" smtClean="0"/>
              <a:t>(</a:t>
            </a:r>
            <a:r>
              <a:rPr lang="en-US" dirty="0" err="1" smtClean="0"/>
              <a:t>d</a:t>
            </a:r>
            <a:r>
              <a:rPr lang="en-US" dirty="0" smtClean="0"/>
              <a:t>) Glacial striations in Victoria, British Columbia.</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43</a:t>
            </a:fld>
            <a:endParaRPr lang="en-US"/>
          </a:p>
        </p:txBody>
      </p:sp>
    </p:spTree>
    <p:extLst>
      <p:ext uri="{BB962C8B-B14F-4D97-AF65-F5344CB8AC3E}">
        <p14:creationId xmlns:p14="http://schemas.microsoft.com/office/powerpoint/2010/main" val="4428686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SEE FOR YOURSELF…</a:t>
            </a:r>
          </a:p>
          <a:p>
            <a:r>
              <a:rPr lang="en-US" dirty="0" smtClean="0"/>
              <a:t>BAFFIN ISLAND, CANADA</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44</a:t>
            </a:fld>
            <a:endParaRPr lang="en-US"/>
          </a:p>
        </p:txBody>
      </p:sp>
    </p:spTree>
    <p:extLst>
      <p:ext uri="{BB962C8B-B14F-4D97-AF65-F5344CB8AC3E}">
        <p14:creationId xmlns:p14="http://schemas.microsoft.com/office/powerpoint/2010/main" val="161756286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18.11 </a:t>
            </a:r>
            <a:r>
              <a:rPr lang="en-US" dirty="0" smtClean="0"/>
              <a:t> Features formed by the glacial erosion of a mountainous landscape.</a:t>
            </a:r>
          </a:p>
          <a:p>
            <a:r>
              <a:rPr lang="en-US" dirty="0" smtClean="0"/>
              <a:t>(a) Stages in the development of a glacially carved mountainous landscape. (</a:t>
            </a:r>
            <a:r>
              <a:rPr lang="en-US" dirty="0" err="1" smtClean="0"/>
              <a:t>b</a:t>
            </a:r>
            <a:r>
              <a:rPr lang="en-US" dirty="0" smtClean="0"/>
              <a:t>) The Matterhorn in Switzerland. The first ascent was in 1865. (</a:t>
            </a:r>
            <a:r>
              <a:rPr lang="en-US" dirty="0" err="1" smtClean="0"/>
              <a:t>c</a:t>
            </a:r>
            <a:r>
              <a:rPr lang="en-US" dirty="0" smtClean="0"/>
              <a:t>) A U-shaped glacial valley in the </a:t>
            </a:r>
            <a:r>
              <a:rPr lang="en-US" dirty="0" err="1" smtClean="0"/>
              <a:t>Tongass</a:t>
            </a:r>
            <a:r>
              <a:rPr lang="en-US" dirty="0" smtClean="0"/>
              <a:t> National Forest, Alaska. (</a:t>
            </a:r>
            <a:r>
              <a:rPr lang="en-US" dirty="0" err="1" smtClean="0"/>
              <a:t>d</a:t>
            </a:r>
            <a:r>
              <a:rPr lang="en-US" dirty="0" smtClean="0"/>
              <a:t>) A waterfall spilling out of a U-shaped hanging valley in the Sierra Nevada.</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45</a:t>
            </a:fld>
            <a:endParaRPr lang="en-US"/>
          </a:p>
        </p:txBody>
      </p:sp>
    </p:spTree>
    <p:extLst>
      <p:ext uri="{BB962C8B-B14F-4D97-AF65-F5344CB8AC3E}">
        <p14:creationId xmlns:p14="http://schemas.microsoft.com/office/powerpoint/2010/main" val="129536374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18.11a </a:t>
            </a:r>
            <a:r>
              <a:rPr lang="en-US" dirty="0" smtClean="0"/>
              <a:t> Features formed by the glacial erosion of a mountainous landscape.</a:t>
            </a:r>
          </a:p>
          <a:p>
            <a:r>
              <a:rPr lang="en-US" dirty="0" smtClean="0"/>
              <a:t>(a) Stages in the development of a glacially carved mountainous landscape.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46</a:t>
            </a:fld>
            <a:endParaRPr lang="en-US"/>
          </a:p>
        </p:txBody>
      </p:sp>
    </p:spTree>
    <p:extLst>
      <p:ext uri="{BB962C8B-B14F-4D97-AF65-F5344CB8AC3E}">
        <p14:creationId xmlns:p14="http://schemas.microsoft.com/office/powerpoint/2010/main" val="28465159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18.11b </a:t>
            </a:r>
            <a:r>
              <a:rPr lang="en-US" dirty="0" smtClean="0"/>
              <a:t> Features formed by the glacial erosion of a mountainous landscape.</a:t>
            </a:r>
          </a:p>
          <a:p>
            <a:r>
              <a:rPr lang="en-US" dirty="0" smtClean="0"/>
              <a:t>(</a:t>
            </a:r>
            <a:r>
              <a:rPr lang="en-US" dirty="0" err="1" smtClean="0"/>
              <a:t>b</a:t>
            </a:r>
            <a:r>
              <a:rPr lang="en-US" dirty="0" smtClean="0"/>
              <a:t>) The Matterhorn in Switzerland. The first ascent was in 1865.</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47</a:t>
            </a:fld>
            <a:endParaRPr lang="en-US"/>
          </a:p>
        </p:txBody>
      </p:sp>
    </p:spTree>
    <p:extLst>
      <p:ext uri="{BB962C8B-B14F-4D97-AF65-F5344CB8AC3E}">
        <p14:creationId xmlns:p14="http://schemas.microsoft.com/office/powerpoint/2010/main" val="136032237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18.11c </a:t>
            </a:r>
            <a:r>
              <a:rPr lang="en-US" dirty="0" smtClean="0"/>
              <a:t> Features formed by the glacial erosion of a mountainous landscape.</a:t>
            </a:r>
          </a:p>
          <a:p>
            <a:r>
              <a:rPr lang="en-US" dirty="0" smtClean="0"/>
              <a:t>(</a:t>
            </a:r>
            <a:r>
              <a:rPr lang="en-US" dirty="0" err="1" smtClean="0"/>
              <a:t>c</a:t>
            </a:r>
            <a:r>
              <a:rPr lang="en-US" dirty="0" smtClean="0"/>
              <a:t>) A U-shaped glacial valley in the </a:t>
            </a:r>
            <a:r>
              <a:rPr lang="en-US" dirty="0" err="1" smtClean="0"/>
              <a:t>Tongass</a:t>
            </a:r>
            <a:r>
              <a:rPr lang="en-US" dirty="0" smtClean="0"/>
              <a:t> National Forest, Alaska.</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48</a:t>
            </a:fld>
            <a:endParaRPr lang="en-US"/>
          </a:p>
        </p:txBody>
      </p:sp>
    </p:spTree>
    <p:extLst>
      <p:ext uri="{BB962C8B-B14F-4D97-AF65-F5344CB8AC3E}">
        <p14:creationId xmlns:p14="http://schemas.microsoft.com/office/powerpoint/2010/main" val="135002986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18.11d </a:t>
            </a:r>
            <a:r>
              <a:rPr lang="en-US" dirty="0" smtClean="0"/>
              <a:t> Features formed by the glacial erosion of a mountainous landscape.</a:t>
            </a:r>
          </a:p>
          <a:p>
            <a:r>
              <a:rPr lang="en-US" dirty="0" smtClean="0"/>
              <a:t>(</a:t>
            </a:r>
            <a:r>
              <a:rPr lang="en-US" dirty="0" err="1" smtClean="0"/>
              <a:t>d</a:t>
            </a:r>
            <a:r>
              <a:rPr lang="en-US" dirty="0" smtClean="0"/>
              <a:t>) A waterfall spilling out of a U-shaped hanging valley in the Sierra Nevada.</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49</a:t>
            </a:fld>
            <a:endParaRPr lang="en-US"/>
          </a:p>
        </p:txBody>
      </p:sp>
    </p:spTree>
    <p:extLst>
      <p:ext uri="{BB962C8B-B14F-4D97-AF65-F5344CB8AC3E}">
        <p14:creationId xmlns:p14="http://schemas.microsoft.com/office/powerpoint/2010/main" val="32203937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18.2a</a:t>
            </a:r>
            <a:r>
              <a:rPr lang="en-US" dirty="0" smtClean="0"/>
              <a:t>  The nature of ice and the formation of glaciers. Snow falls like sediment and metamorphoses to ice when buried.</a:t>
            </a:r>
          </a:p>
          <a:p>
            <a:r>
              <a:rPr lang="en-US" dirty="0" smtClean="0"/>
              <a:t>(a) The hexagonal shape of snowflakes. No two are alike.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a:t>
            </a:fld>
            <a:endParaRPr lang="en-US"/>
          </a:p>
        </p:txBody>
      </p:sp>
    </p:spTree>
    <p:extLst>
      <p:ext uri="{BB962C8B-B14F-4D97-AF65-F5344CB8AC3E}">
        <p14:creationId xmlns:p14="http://schemas.microsoft.com/office/powerpoint/2010/main" val="25430254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18.12</a:t>
            </a:r>
            <a:r>
              <a:rPr lang="en-US" dirty="0" smtClean="0"/>
              <a:t>  A </a:t>
            </a:r>
            <a:r>
              <a:rPr lang="en-US" dirty="0" err="1" smtClean="0"/>
              <a:t>roche</a:t>
            </a:r>
            <a:r>
              <a:rPr lang="en-US" dirty="0" smtClean="0"/>
              <a:t> </a:t>
            </a:r>
            <a:r>
              <a:rPr lang="en-US" dirty="0" err="1" smtClean="0"/>
              <a:t>moutonnée</a:t>
            </a:r>
            <a:r>
              <a:rPr lang="en-US" dirty="0" smtClean="0"/>
              <a:t> is an asymmetric bedrock hill shaped by the flow of glacial ice.</a:t>
            </a:r>
          </a:p>
          <a:p>
            <a:r>
              <a:rPr lang="en-US" dirty="0" smtClean="0"/>
              <a:t>(a) Abrasion rasps the upstream side, and plucking carries away fracture-bounded blocks on the downstream side. (</a:t>
            </a:r>
            <a:r>
              <a:rPr lang="en-US" dirty="0" err="1" smtClean="0"/>
              <a:t>b</a:t>
            </a:r>
            <a:r>
              <a:rPr lang="en-US" dirty="0" smtClean="0"/>
              <a:t>) An example of a </a:t>
            </a:r>
            <a:r>
              <a:rPr lang="en-US" dirty="0" err="1" smtClean="0"/>
              <a:t>roche</a:t>
            </a:r>
            <a:r>
              <a:rPr lang="en-US" dirty="0" smtClean="0"/>
              <a:t> </a:t>
            </a:r>
            <a:r>
              <a:rPr lang="en-US" dirty="0" err="1" smtClean="0"/>
              <a:t>moutonnée</a:t>
            </a:r>
            <a:r>
              <a:rPr lang="en-US" dirty="0" smtClean="0"/>
              <a:t>. The glacier flowed from right to left.</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50</a:t>
            </a:fld>
            <a:endParaRPr lang="en-US"/>
          </a:p>
        </p:txBody>
      </p:sp>
    </p:spTree>
    <p:extLst>
      <p:ext uri="{BB962C8B-B14F-4D97-AF65-F5344CB8AC3E}">
        <p14:creationId xmlns:p14="http://schemas.microsoft.com/office/powerpoint/2010/main" val="365835294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18.12a</a:t>
            </a:r>
            <a:r>
              <a:rPr lang="en-US" dirty="0" smtClean="0"/>
              <a:t>  A </a:t>
            </a:r>
            <a:r>
              <a:rPr lang="en-US" dirty="0" err="1" smtClean="0"/>
              <a:t>roche</a:t>
            </a:r>
            <a:r>
              <a:rPr lang="en-US" dirty="0" smtClean="0"/>
              <a:t> </a:t>
            </a:r>
            <a:r>
              <a:rPr lang="en-US" dirty="0" err="1" smtClean="0"/>
              <a:t>moutonnée</a:t>
            </a:r>
            <a:r>
              <a:rPr lang="en-US" dirty="0" smtClean="0"/>
              <a:t> is an asymmetric bedrock hill shaped by the flow of glacial ice.</a:t>
            </a:r>
          </a:p>
          <a:p>
            <a:r>
              <a:rPr lang="en-US" dirty="0" smtClean="0"/>
              <a:t>(a) Abrasion rasps the upstream side, and plucking carries away fracture-bounded blocks on the downstream side.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51</a:t>
            </a:fld>
            <a:endParaRPr lang="en-US"/>
          </a:p>
        </p:txBody>
      </p:sp>
    </p:spTree>
    <p:extLst>
      <p:ext uri="{BB962C8B-B14F-4D97-AF65-F5344CB8AC3E}">
        <p14:creationId xmlns:p14="http://schemas.microsoft.com/office/powerpoint/2010/main" val="89275752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18.12b</a:t>
            </a:r>
            <a:r>
              <a:rPr lang="en-US" dirty="0" smtClean="0"/>
              <a:t>  A </a:t>
            </a:r>
            <a:r>
              <a:rPr lang="en-US" dirty="0" err="1" smtClean="0"/>
              <a:t>roche</a:t>
            </a:r>
            <a:r>
              <a:rPr lang="en-US" dirty="0" smtClean="0"/>
              <a:t> </a:t>
            </a:r>
            <a:r>
              <a:rPr lang="en-US" dirty="0" err="1" smtClean="0"/>
              <a:t>moutonnée</a:t>
            </a:r>
            <a:r>
              <a:rPr lang="en-US" dirty="0" smtClean="0"/>
              <a:t> is an asymmetric bedrock hill shaped by the flow of glacial ice.</a:t>
            </a:r>
          </a:p>
          <a:p>
            <a:r>
              <a:rPr lang="en-US" dirty="0" smtClean="0"/>
              <a:t>(</a:t>
            </a:r>
            <a:r>
              <a:rPr lang="en-US" dirty="0" err="1" smtClean="0"/>
              <a:t>b</a:t>
            </a:r>
            <a:r>
              <a:rPr lang="en-US" dirty="0" smtClean="0"/>
              <a:t>) An example of a </a:t>
            </a:r>
            <a:r>
              <a:rPr lang="en-US" dirty="0" err="1" smtClean="0"/>
              <a:t>roche</a:t>
            </a:r>
            <a:r>
              <a:rPr lang="en-US" dirty="0" smtClean="0"/>
              <a:t> </a:t>
            </a:r>
            <a:r>
              <a:rPr lang="en-US" dirty="0" err="1" smtClean="0"/>
              <a:t>moutonnée</a:t>
            </a:r>
            <a:r>
              <a:rPr lang="en-US" dirty="0" smtClean="0"/>
              <a:t>. The glacier flowed from right to left.</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52</a:t>
            </a:fld>
            <a:endParaRPr lang="en-US"/>
          </a:p>
        </p:txBody>
      </p:sp>
    </p:spTree>
    <p:extLst>
      <p:ext uri="{BB962C8B-B14F-4D97-AF65-F5344CB8AC3E}">
        <p14:creationId xmlns:p14="http://schemas.microsoft.com/office/powerpoint/2010/main" val="317820377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18.13 </a:t>
            </a:r>
            <a:r>
              <a:rPr lang="en-US" dirty="0" smtClean="0"/>
              <a:t> One of the many spectacular fjords of Norway. The water is an arm of the sea that fills a glacially carved valley. Tourists are standing on Pulpit Rock (</a:t>
            </a:r>
            <a:r>
              <a:rPr lang="en-US" dirty="0" err="1" smtClean="0"/>
              <a:t>Prekestolen</a:t>
            </a:r>
            <a:r>
              <a:rPr lang="en-US" dirty="0" smtClean="0"/>
              <a:t>).</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53</a:t>
            </a:fld>
            <a:endParaRPr lang="en-US"/>
          </a:p>
        </p:txBody>
      </p:sp>
    </p:spTree>
    <p:extLst>
      <p:ext uri="{BB962C8B-B14F-4D97-AF65-F5344CB8AC3E}">
        <p14:creationId xmlns:p14="http://schemas.microsoft.com/office/powerpoint/2010/main" val="309799357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18.14  </a:t>
            </a:r>
            <a:r>
              <a:rPr lang="en-US" dirty="0" smtClean="0"/>
              <a:t>The glacial conveyor and the formation of lateral and medial moraines on glaciers.</a:t>
            </a:r>
          </a:p>
          <a:p>
            <a:r>
              <a:rPr lang="en-US" dirty="0" smtClean="0"/>
              <a:t>(a) Sediment falls on a glacier from bordering mountains and gets plucked up from below. Glaciers are like conveyor belts, moving sediment toward the toe of the glacier. (</a:t>
            </a:r>
            <a:r>
              <a:rPr lang="en-US" dirty="0" err="1" smtClean="0"/>
              <a:t>b</a:t>
            </a:r>
            <a:r>
              <a:rPr lang="en-US" dirty="0" smtClean="0"/>
              <a:t>) This glacier in the French Alps carries lots of sediment. (</a:t>
            </a:r>
            <a:r>
              <a:rPr lang="en-US" dirty="0" err="1" smtClean="0"/>
              <a:t>c</a:t>
            </a:r>
            <a:r>
              <a:rPr lang="en-US" dirty="0" smtClean="0"/>
              <a:t>) A medial moraine forms where lateral moraines of two valley glaciers merge.</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54</a:t>
            </a:fld>
            <a:endParaRPr lang="en-US"/>
          </a:p>
        </p:txBody>
      </p:sp>
    </p:spTree>
    <p:extLst>
      <p:ext uri="{BB962C8B-B14F-4D97-AF65-F5344CB8AC3E}">
        <p14:creationId xmlns:p14="http://schemas.microsoft.com/office/powerpoint/2010/main" val="292133429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18.14a  </a:t>
            </a:r>
            <a:r>
              <a:rPr lang="en-US" dirty="0" smtClean="0"/>
              <a:t>The glacial conveyor and the formation of lateral and medial moraines on glaciers.</a:t>
            </a:r>
          </a:p>
          <a:p>
            <a:r>
              <a:rPr lang="en-US" dirty="0" smtClean="0"/>
              <a:t>(a) Sediment falls on a glacier from bordering mountains and gets plucked up from below. Glaciers are like conveyor belts, moving sediment toward the toe of the glacier.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55</a:t>
            </a:fld>
            <a:endParaRPr lang="en-US"/>
          </a:p>
        </p:txBody>
      </p:sp>
    </p:spTree>
    <p:extLst>
      <p:ext uri="{BB962C8B-B14F-4D97-AF65-F5344CB8AC3E}">
        <p14:creationId xmlns:p14="http://schemas.microsoft.com/office/powerpoint/2010/main" val="407051674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18.14b  </a:t>
            </a:r>
            <a:r>
              <a:rPr lang="en-US" dirty="0" smtClean="0"/>
              <a:t>The glacial conveyor and the formation of lateral and medial moraines on glaciers.</a:t>
            </a:r>
          </a:p>
          <a:p>
            <a:r>
              <a:rPr lang="en-US" dirty="0" smtClean="0"/>
              <a:t>(</a:t>
            </a:r>
            <a:r>
              <a:rPr lang="en-US" dirty="0" err="1" smtClean="0"/>
              <a:t>b</a:t>
            </a:r>
            <a:r>
              <a:rPr lang="en-US" dirty="0" smtClean="0"/>
              <a:t>) This glacier in the French Alps carries lots of sediment.</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56</a:t>
            </a:fld>
            <a:endParaRPr lang="en-US"/>
          </a:p>
        </p:txBody>
      </p:sp>
    </p:spTree>
    <p:extLst>
      <p:ext uri="{BB962C8B-B14F-4D97-AF65-F5344CB8AC3E}">
        <p14:creationId xmlns:p14="http://schemas.microsoft.com/office/powerpoint/2010/main" val="367250285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18.14c  </a:t>
            </a:r>
            <a:r>
              <a:rPr lang="en-US" dirty="0" smtClean="0"/>
              <a:t>The glacial conveyor and the formation of lateral and medial moraines on glaciers.</a:t>
            </a:r>
          </a:p>
          <a:p>
            <a:r>
              <a:rPr lang="en-US" dirty="0" smtClean="0"/>
              <a:t>(</a:t>
            </a:r>
            <a:r>
              <a:rPr lang="en-US" dirty="0" err="1" smtClean="0"/>
              <a:t>c</a:t>
            </a:r>
            <a:r>
              <a:rPr lang="en-US" dirty="0" smtClean="0"/>
              <a:t>) A medial moraine forms where lateral moraines of two valley glaciers merge.</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57</a:t>
            </a:fld>
            <a:endParaRPr lang="en-US"/>
          </a:p>
        </p:txBody>
      </p:sp>
    </p:spTree>
    <p:extLst>
      <p:ext uri="{BB962C8B-B14F-4D97-AF65-F5344CB8AC3E}">
        <p14:creationId xmlns:p14="http://schemas.microsoft.com/office/powerpoint/2010/main" val="12976871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18.15</a:t>
            </a:r>
            <a:r>
              <a:rPr lang="en-US" dirty="0" smtClean="0"/>
              <a:t>  Sedimentation processes and products associated with </a:t>
            </a:r>
            <a:r>
              <a:rPr lang="en-US" dirty="0" err="1" smtClean="0"/>
              <a:t>glaciation</a:t>
            </a:r>
            <a:r>
              <a:rPr lang="en-US" dirty="0" smtClean="0"/>
              <a:t>. Glacial sediment is distinctive.</a:t>
            </a:r>
          </a:p>
          <a:p>
            <a:r>
              <a:rPr lang="en-US" dirty="0" smtClean="0"/>
              <a:t>(a) This glacial till in Ireland is unsorted, because ice can carry sediment of all sizes. (</a:t>
            </a:r>
            <a:r>
              <a:rPr lang="en-US" dirty="0" err="1" smtClean="0"/>
              <a:t>b</a:t>
            </a:r>
            <a:r>
              <a:rPr lang="en-US" dirty="0" smtClean="0"/>
              <a:t>) Glacial </a:t>
            </a:r>
            <a:r>
              <a:rPr lang="en-US" dirty="0" err="1" smtClean="0"/>
              <a:t>erratics</a:t>
            </a:r>
            <a:r>
              <a:rPr lang="en-US" dirty="0" smtClean="0"/>
              <a:t> resting on a glacially polished surface in Wyoming. (</a:t>
            </a:r>
            <a:r>
              <a:rPr lang="en-US" dirty="0" err="1" smtClean="0"/>
              <a:t>c</a:t>
            </a:r>
            <a:r>
              <a:rPr lang="en-US" dirty="0" smtClean="0"/>
              <a:t>) Braided streams choked with glacial outwash in Alaska. The streams carry away finer sediment and leave the gravel behind. (</a:t>
            </a:r>
            <a:r>
              <a:rPr lang="en-US" dirty="0" err="1" smtClean="0"/>
              <a:t>d</a:t>
            </a:r>
            <a:r>
              <a:rPr lang="en-US" dirty="0" smtClean="0"/>
              <a:t>) Thick loess deposits underlie parts of the prairie in Illinois. (</a:t>
            </a:r>
            <a:r>
              <a:rPr lang="en-US" dirty="0" err="1" smtClean="0"/>
              <a:t>e</a:t>
            </a:r>
            <a:r>
              <a:rPr lang="en-US" dirty="0" smtClean="0"/>
              <a:t>) In the quiet water of an Alaskan glacial lake, fine-grained sediments accumulate. Alternating layers in the sediment (</a:t>
            </a:r>
            <a:r>
              <a:rPr lang="en-US" dirty="0" err="1" smtClean="0"/>
              <a:t>varves</a:t>
            </a:r>
            <a:r>
              <a:rPr lang="en-US" dirty="0" smtClean="0"/>
              <a:t>), now exposed in an outcrop near Puget Sound, Washington, reflect seasonal changes.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58</a:t>
            </a:fld>
            <a:endParaRPr lang="en-US"/>
          </a:p>
        </p:txBody>
      </p:sp>
    </p:spTree>
    <p:extLst>
      <p:ext uri="{BB962C8B-B14F-4D97-AF65-F5344CB8AC3E}">
        <p14:creationId xmlns:p14="http://schemas.microsoft.com/office/powerpoint/2010/main" val="385203917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18.15a</a:t>
            </a:r>
            <a:r>
              <a:rPr lang="en-US" dirty="0" smtClean="0"/>
              <a:t>  Sedimentation processes and products associated with </a:t>
            </a:r>
            <a:r>
              <a:rPr lang="en-US" dirty="0" err="1" smtClean="0"/>
              <a:t>glaciation</a:t>
            </a:r>
            <a:r>
              <a:rPr lang="en-US" dirty="0" smtClean="0"/>
              <a:t>. Glacial sediment is distinctive.</a:t>
            </a:r>
          </a:p>
          <a:p>
            <a:r>
              <a:rPr lang="en-US" dirty="0" smtClean="0"/>
              <a:t>(a) This glacial till in Ireland is unsorted, because ice can carry sediment of all sizes.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59</a:t>
            </a:fld>
            <a:endParaRPr lang="en-US"/>
          </a:p>
        </p:txBody>
      </p:sp>
    </p:spTree>
    <p:extLst>
      <p:ext uri="{BB962C8B-B14F-4D97-AF65-F5344CB8AC3E}">
        <p14:creationId xmlns:p14="http://schemas.microsoft.com/office/powerpoint/2010/main" val="29651799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18.2b</a:t>
            </a:r>
            <a:r>
              <a:rPr lang="en-US" dirty="0" smtClean="0"/>
              <a:t>  The nature of ice and the formation of glaciers. Snow falls like sediment and metamorphoses to ice when buried.</a:t>
            </a:r>
          </a:p>
          <a:p>
            <a:r>
              <a:rPr lang="en-US" dirty="0" smtClean="0"/>
              <a:t>(</a:t>
            </a:r>
            <a:r>
              <a:rPr lang="en-US" dirty="0" err="1" smtClean="0"/>
              <a:t>b</a:t>
            </a:r>
            <a:r>
              <a:rPr lang="en-US" dirty="0" smtClean="0"/>
              <a:t>) Layers of snow accumulate. They </a:t>
            </a:r>
            <a:r>
              <a:rPr lang="en-US" dirty="0" err="1" smtClean="0"/>
              <a:t>recrystallize</a:t>
            </a:r>
            <a:r>
              <a:rPr lang="en-US" dirty="0" smtClean="0"/>
              <a:t> to become ice.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a:t>
            </a:fld>
            <a:endParaRPr lang="en-US"/>
          </a:p>
        </p:txBody>
      </p:sp>
    </p:spTree>
    <p:extLst>
      <p:ext uri="{BB962C8B-B14F-4D97-AF65-F5344CB8AC3E}">
        <p14:creationId xmlns:p14="http://schemas.microsoft.com/office/powerpoint/2010/main" val="64373513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18.15b</a:t>
            </a:r>
            <a:r>
              <a:rPr lang="en-US" dirty="0" smtClean="0"/>
              <a:t>  Sedimentation processes and products associated with </a:t>
            </a:r>
            <a:r>
              <a:rPr lang="en-US" dirty="0" err="1" smtClean="0"/>
              <a:t>glaciation</a:t>
            </a:r>
            <a:r>
              <a:rPr lang="en-US" dirty="0" smtClean="0"/>
              <a:t>. Glacial sediment is distinctive.</a:t>
            </a:r>
          </a:p>
          <a:p>
            <a:r>
              <a:rPr lang="en-US" dirty="0" smtClean="0"/>
              <a:t>(</a:t>
            </a:r>
            <a:r>
              <a:rPr lang="en-US" dirty="0" err="1" smtClean="0"/>
              <a:t>b</a:t>
            </a:r>
            <a:r>
              <a:rPr lang="en-US" dirty="0" smtClean="0"/>
              <a:t>) Glacial </a:t>
            </a:r>
            <a:r>
              <a:rPr lang="en-US" dirty="0" err="1" smtClean="0"/>
              <a:t>erratics</a:t>
            </a:r>
            <a:r>
              <a:rPr lang="en-US" dirty="0" smtClean="0"/>
              <a:t> resting on a glacially polished surface in Wyoming.</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60</a:t>
            </a:fld>
            <a:endParaRPr lang="en-US"/>
          </a:p>
        </p:txBody>
      </p:sp>
    </p:spTree>
    <p:extLst>
      <p:ext uri="{BB962C8B-B14F-4D97-AF65-F5344CB8AC3E}">
        <p14:creationId xmlns:p14="http://schemas.microsoft.com/office/powerpoint/2010/main" val="60046520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18.15c</a:t>
            </a:r>
            <a:r>
              <a:rPr lang="en-US" dirty="0" smtClean="0"/>
              <a:t>  Sedimentation processes and products associated with </a:t>
            </a:r>
            <a:r>
              <a:rPr lang="en-US" dirty="0" err="1" smtClean="0"/>
              <a:t>glaciation</a:t>
            </a:r>
            <a:r>
              <a:rPr lang="en-US" dirty="0" smtClean="0"/>
              <a:t>. Glacial sediment is distinctive.</a:t>
            </a:r>
          </a:p>
          <a:p>
            <a:r>
              <a:rPr lang="en-US" dirty="0" smtClean="0"/>
              <a:t>(</a:t>
            </a:r>
            <a:r>
              <a:rPr lang="en-US" dirty="0" err="1" smtClean="0"/>
              <a:t>c</a:t>
            </a:r>
            <a:r>
              <a:rPr lang="en-US" dirty="0" smtClean="0"/>
              <a:t>) Braided streams choked with glacial outwash in Alaska. The streams carry away finer sediment and leave the gravel behind.</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61</a:t>
            </a:fld>
            <a:endParaRPr lang="en-US"/>
          </a:p>
        </p:txBody>
      </p:sp>
    </p:spTree>
    <p:extLst>
      <p:ext uri="{BB962C8B-B14F-4D97-AF65-F5344CB8AC3E}">
        <p14:creationId xmlns:p14="http://schemas.microsoft.com/office/powerpoint/2010/main" val="401908662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18.15d</a:t>
            </a:r>
            <a:r>
              <a:rPr lang="en-US" dirty="0" smtClean="0"/>
              <a:t>  Sedimentation processes and products associated with </a:t>
            </a:r>
            <a:r>
              <a:rPr lang="en-US" dirty="0" err="1" smtClean="0"/>
              <a:t>glaciation</a:t>
            </a:r>
            <a:r>
              <a:rPr lang="en-US" dirty="0" smtClean="0"/>
              <a:t>. Glacial sediment is distinctive.</a:t>
            </a:r>
          </a:p>
          <a:p>
            <a:r>
              <a:rPr lang="en-US" dirty="0" smtClean="0"/>
              <a:t>(</a:t>
            </a:r>
            <a:r>
              <a:rPr lang="en-US" dirty="0" err="1" smtClean="0"/>
              <a:t>d</a:t>
            </a:r>
            <a:r>
              <a:rPr lang="en-US" dirty="0" smtClean="0"/>
              <a:t>) Thick loess deposits underlie parts of the prairie in Illinois.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62</a:t>
            </a:fld>
            <a:endParaRPr lang="en-US"/>
          </a:p>
        </p:txBody>
      </p:sp>
    </p:spTree>
    <p:extLst>
      <p:ext uri="{BB962C8B-B14F-4D97-AF65-F5344CB8AC3E}">
        <p14:creationId xmlns:p14="http://schemas.microsoft.com/office/powerpoint/2010/main" val="414920612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18.15e</a:t>
            </a:r>
            <a:r>
              <a:rPr lang="en-US" dirty="0" smtClean="0"/>
              <a:t>  Sedimentation processes and products associated with </a:t>
            </a:r>
            <a:r>
              <a:rPr lang="en-US" dirty="0" err="1" smtClean="0"/>
              <a:t>glaciation</a:t>
            </a:r>
            <a:r>
              <a:rPr lang="en-US" dirty="0" smtClean="0"/>
              <a:t>. Glacial sediment is distinctive.</a:t>
            </a:r>
          </a:p>
          <a:p>
            <a:r>
              <a:rPr lang="en-US" dirty="0" smtClean="0"/>
              <a:t>(</a:t>
            </a:r>
            <a:r>
              <a:rPr lang="en-US" dirty="0" err="1" smtClean="0"/>
              <a:t>e</a:t>
            </a:r>
            <a:r>
              <a:rPr lang="en-US" dirty="0" smtClean="0"/>
              <a:t>) In the quiet water of an Alaskan glacial lake, fine-grained sediments accumulate. Alternating layers in the sediment (</a:t>
            </a:r>
            <a:r>
              <a:rPr lang="en-US" dirty="0" err="1" smtClean="0"/>
              <a:t>varves</a:t>
            </a:r>
            <a:r>
              <a:rPr lang="en-US" dirty="0" smtClean="0"/>
              <a:t>), now exposed in an outcrop near Puget Sound, Washington, reflect seasonal changes.</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63</a:t>
            </a:fld>
            <a:endParaRPr lang="en-US"/>
          </a:p>
        </p:txBody>
      </p:sp>
    </p:spTree>
    <p:extLst>
      <p:ext uri="{BB962C8B-B14F-4D97-AF65-F5344CB8AC3E}">
        <p14:creationId xmlns:p14="http://schemas.microsoft.com/office/powerpoint/2010/main" val="21702477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18.16  </a:t>
            </a:r>
            <a:r>
              <a:rPr lang="en-US" dirty="0" smtClean="0"/>
              <a:t>The formation of depositional landforms associated with continental </a:t>
            </a:r>
            <a:r>
              <a:rPr lang="en-US" dirty="0" err="1" smtClean="0"/>
              <a:t>glaciation</a:t>
            </a:r>
            <a:r>
              <a:rPr lang="en-US" dirty="0" smtClean="0"/>
              <a:t>.</a:t>
            </a:r>
          </a:p>
          <a:p>
            <a:r>
              <a:rPr lang="en-US" dirty="0" smtClean="0"/>
              <a:t>(a) The ice in continental glaciers flows toward the toe; sediment accumulates at the base and at the toe of the ice sheet. (</a:t>
            </a:r>
            <a:r>
              <a:rPr lang="en-US" dirty="0" err="1" smtClean="0"/>
              <a:t>b</a:t>
            </a:r>
            <a:r>
              <a:rPr lang="en-US" dirty="0" smtClean="0"/>
              <a:t>) Several distinct depositional landforms form during </a:t>
            </a:r>
            <a:r>
              <a:rPr lang="en-US" dirty="0" err="1" smtClean="0"/>
              <a:t>glaciation</a:t>
            </a:r>
            <a:r>
              <a:rPr lang="en-US" dirty="0" smtClean="0"/>
              <a:t>; some developed under the ice and some at the toe. (</a:t>
            </a:r>
            <a:r>
              <a:rPr lang="en-US" dirty="0" err="1" smtClean="0"/>
              <a:t>c</a:t>
            </a:r>
            <a:r>
              <a:rPr lang="en-US" dirty="0" smtClean="0"/>
              <a:t>) Cape Cod, Long Island, and other landforms in the northeastern United States formed at the end of the continental ice sheet.</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64</a:t>
            </a:fld>
            <a:endParaRPr lang="en-US"/>
          </a:p>
        </p:txBody>
      </p:sp>
    </p:spTree>
    <p:extLst>
      <p:ext uri="{BB962C8B-B14F-4D97-AF65-F5344CB8AC3E}">
        <p14:creationId xmlns:p14="http://schemas.microsoft.com/office/powerpoint/2010/main" val="339551759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18.16ab  </a:t>
            </a:r>
            <a:r>
              <a:rPr lang="en-US" dirty="0" smtClean="0"/>
              <a:t>The formation of depositional landforms associated with continental </a:t>
            </a:r>
            <a:r>
              <a:rPr lang="en-US" dirty="0" err="1" smtClean="0"/>
              <a:t>glaciation</a:t>
            </a:r>
            <a:r>
              <a:rPr lang="en-US" dirty="0" smtClean="0"/>
              <a:t>.</a:t>
            </a:r>
          </a:p>
          <a:p>
            <a:r>
              <a:rPr lang="en-US" dirty="0" smtClean="0"/>
              <a:t>(a) The ice in continental glaciers flows toward the toe; sediment accumulates at the base and at the toe of the ice sheet. (</a:t>
            </a:r>
            <a:r>
              <a:rPr lang="en-US" dirty="0" err="1" smtClean="0"/>
              <a:t>b</a:t>
            </a:r>
            <a:r>
              <a:rPr lang="en-US" dirty="0" smtClean="0"/>
              <a:t>) Several distinct depositional landforms form during </a:t>
            </a:r>
            <a:r>
              <a:rPr lang="en-US" dirty="0" err="1" smtClean="0"/>
              <a:t>glaciation</a:t>
            </a:r>
            <a:r>
              <a:rPr lang="en-US" dirty="0" smtClean="0"/>
              <a:t>; some developed under the ice and some at the toe.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65</a:t>
            </a:fld>
            <a:endParaRPr lang="en-US"/>
          </a:p>
        </p:txBody>
      </p:sp>
    </p:spTree>
    <p:extLst>
      <p:ext uri="{BB962C8B-B14F-4D97-AF65-F5344CB8AC3E}">
        <p14:creationId xmlns:p14="http://schemas.microsoft.com/office/powerpoint/2010/main" val="171511063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18.16c  </a:t>
            </a:r>
            <a:r>
              <a:rPr lang="en-US" dirty="0" smtClean="0"/>
              <a:t>The formation of depositional landforms associated with continental </a:t>
            </a:r>
            <a:r>
              <a:rPr lang="en-US" dirty="0" err="1" smtClean="0"/>
              <a:t>glaciation</a:t>
            </a:r>
            <a:r>
              <a:rPr lang="en-US" dirty="0" smtClean="0"/>
              <a:t>.</a:t>
            </a:r>
          </a:p>
          <a:p>
            <a:r>
              <a:rPr lang="en-US" dirty="0" smtClean="0"/>
              <a:t>(</a:t>
            </a:r>
            <a:r>
              <a:rPr lang="en-US" dirty="0" err="1" smtClean="0"/>
              <a:t>c</a:t>
            </a:r>
            <a:r>
              <a:rPr lang="en-US" dirty="0" smtClean="0"/>
              <a:t>) Cape Cod, Long Island, and other landforms in the northeastern United States formed at the end of the continental ice sheet.</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66</a:t>
            </a:fld>
            <a:endParaRPr lang="en-US"/>
          </a:p>
        </p:txBody>
      </p:sp>
    </p:spTree>
    <p:extLst>
      <p:ext uri="{BB962C8B-B14F-4D97-AF65-F5344CB8AC3E}">
        <p14:creationId xmlns:p14="http://schemas.microsoft.com/office/powerpoint/2010/main" val="375448764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18.17</a:t>
            </a:r>
            <a:r>
              <a:rPr lang="en-US" dirty="0" smtClean="0"/>
              <a:t>  Drumlins and knob-and-kettle topography characterize some areas that were once glaciated.</a:t>
            </a:r>
          </a:p>
          <a:p>
            <a:r>
              <a:rPr lang="en-US" dirty="0" smtClean="0"/>
              <a:t>(a) Ice blocks calve off glaciers and become buried by sediment. When the ice melts, a kettle forms. (</a:t>
            </a:r>
            <a:r>
              <a:rPr lang="en-US" dirty="0" err="1" smtClean="0"/>
              <a:t>b</a:t>
            </a:r>
            <a:r>
              <a:rPr lang="en-US" dirty="0" smtClean="0"/>
              <a:t>) If the water table is high, kettles fill with water and turn into roughly circular lakes. (</a:t>
            </a:r>
            <a:r>
              <a:rPr lang="en-US" dirty="0" err="1" smtClean="0"/>
              <a:t>c</a:t>
            </a:r>
            <a:r>
              <a:rPr lang="en-US" dirty="0" smtClean="0"/>
              <a:t>) Knob-and-kettle topography make the surface of this moraine in Yellowstone Park, Wyoming, very hummocky. (</a:t>
            </a:r>
            <a:r>
              <a:rPr lang="en-US" dirty="0" err="1" smtClean="0"/>
              <a:t>d</a:t>
            </a:r>
            <a:r>
              <a:rPr lang="en-US" dirty="0" smtClean="0"/>
              <a:t>) The formation of a drumlin beneath a glacier. (</a:t>
            </a:r>
            <a:r>
              <a:rPr lang="en-US" dirty="0" err="1" smtClean="0"/>
              <a:t>e</a:t>
            </a:r>
            <a:r>
              <a:rPr lang="en-US" dirty="0" smtClean="0"/>
              <a:t>) Drumlins dominate this landscape near Rochester, New York.</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67</a:t>
            </a:fld>
            <a:endParaRPr lang="en-US"/>
          </a:p>
        </p:txBody>
      </p:sp>
    </p:spTree>
    <p:extLst>
      <p:ext uri="{BB962C8B-B14F-4D97-AF65-F5344CB8AC3E}">
        <p14:creationId xmlns:p14="http://schemas.microsoft.com/office/powerpoint/2010/main" val="111492147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18.17ab</a:t>
            </a:r>
            <a:r>
              <a:rPr lang="en-US" dirty="0" smtClean="0"/>
              <a:t>  Drumlins and knob-and-kettle topography characterize some areas that were once glaciated.</a:t>
            </a:r>
          </a:p>
          <a:p>
            <a:r>
              <a:rPr lang="en-US" dirty="0" smtClean="0"/>
              <a:t>(a) Ice blocks calve off glaciers and become buried by sediment. When the ice melts, a kettle forms. (</a:t>
            </a:r>
            <a:r>
              <a:rPr lang="en-US" dirty="0" err="1" smtClean="0"/>
              <a:t>b</a:t>
            </a:r>
            <a:r>
              <a:rPr lang="en-US" dirty="0" smtClean="0"/>
              <a:t>) If the water table is high, kettles fill with water and turn into roughly circular lakes.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68</a:t>
            </a:fld>
            <a:endParaRPr lang="en-US"/>
          </a:p>
        </p:txBody>
      </p:sp>
    </p:spTree>
    <p:extLst>
      <p:ext uri="{BB962C8B-B14F-4D97-AF65-F5344CB8AC3E}">
        <p14:creationId xmlns:p14="http://schemas.microsoft.com/office/powerpoint/2010/main" val="35668790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18.17c</a:t>
            </a:r>
            <a:r>
              <a:rPr lang="en-US" dirty="0" smtClean="0"/>
              <a:t>  Drumlins and knob-and-kettle topography characterize some areas that were once glaciated.</a:t>
            </a:r>
          </a:p>
          <a:p>
            <a:r>
              <a:rPr lang="en-US" dirty="0" smtClean="0"/>
              <a:t>(</a:t>
            </a:r>
            <a:r>
              <a:rPr lang="en-US" dirty="0" err="1" smtClean="0"/>
              <a:t>c</a:t>
            </a:r>
            <a:r>
              <a:rPr lang="en-US" dirty="0" smtClean="0"/>
              <a:t>) Knob-and-kettle topography make the surface of this moraine in Yellowstone Park, Wyoming, very hummocky.</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69</a:t>
            </a:fld>
            <a:endParaRPr lang="en-US"/>
          </a:p>
        </p:txBody>
      </p:sp>
    </p:spTree>
    <p:extLst>
      <p:ext uri="{BB962C8B-B14F-4D97-AF65-F5344CB8AC3E}">
        <p14:creationId xmlns:p14="http://schemas.microsoft.com/office/powerpoint/2010/main" val="11665026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18.2c</a:t>
            </a:r>
            <a:r>
              <a:rPr lang="en-US" dirty="0" smtClean="0"/>
              <a:t>  The nature of ice and the formation of glaciers. Snow falls like sediment and metamorphoses to ice when buried.</a:t>
            </a:r>
          </a:p>
          <a:p>
            <a:r>
              <a:rPr lang="en-US" dirty="0" smtClean="0"/>
              <a:t>(</a:t>
            </a:r>
            <a:r>
              <a:rPr lang="en-US" dirty="0" err="1" smtClean="0"/>
              <a:t>c</a:t>
            </a:r>
            <a:r>
              <a:rPr lang="en-US" dirty="0" smtClean="0"/>
              <a:t>) As revealed by a microscope, glacial ice has coarse grains and contains air bubbles.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7</a:t>
            </a:fld>
            <a:endParaRPr lang="en-US"/>
          </a:p>
        </p:txBody>
      </p:sp>
    </p:spTree>
    <p:extLst>
      <p:ext uri="{BB962C8B-B14F-4D97-AF65-F5344CB8AC3E}">
        <p14:creationId xmlns:p14="http://schemas.microsoft.com/office/powerpoint/2010/main" val="269909137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18.17d</a:t>
            </a:r>
            <a:r>
              <a:rPr lang="en-US" dirty="0" smtClean="0"/>
              <a:t>  Drumlins and knob-and-kettle topography characterize some areas that were once glaciated.</a:t>
            </a:r>
          </a:p>
          <a:p>
            <a:r>
              <a:rPr lang="en-US" dirty="0" smtClean="0"/>
              <a:t>(</a:t>
            </a:r>
            <a:r>
              <a:rPr lang="en-US" dirty="0" err="1" smtClean="0"/>
              <a:t>d</a:t>
            </a:r>
            <a:r>
              <a:rPr lang="en-US" dirty="0" smtClean="0"/>
              <a:t>) The formation of a drumlin beneath a glacier.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70</a:t>
            </a:fld>
            <a:endParaRPr lang="en-US"/>
          </a:p>
        </p:txBody>
      </p:sp>
    </p:spTree>
    <p:extLst>
      <p:ext uri="{BB962C8B-B14F-4D97-AF65-F5344CB8AC3E}">
        <p14:creationId xmlns:p14="http://schemas.microsoft.com/office/powerpoint/2010/main" val="210978375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18.17e</a:t>
            </a:r>
            <a:r>
              <a:rPr lang="en-US" dirty="0" smtClean="0"/>
              <a:t>  Drumlins and knob-and-kettle topography characterize some areas that were once glaciated.</a:t>
            </a:r>
          </a:p>
          <a:p>
            <a:r>
              <a:rPr lang="en-US" dirty="0" smtClean="0"/>
              <a:t>(</a:t>
            </a:r>
            <a:r>
              <a:rPr lang="en-US" dirty="0" err="1" smtClean="0"/>
              <a:t>e</a:t>
            </a:r>
            <a:r>
              <a:rPr lang="en-US" dirty="0" smtClean="0"/>
              <a:t>) Drumlins dominate this landscape near Rochester, New York.</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71</a:t>
            </a:fld>
            <a:endParaRPr lang="en-US"/>
          </a:p>
        </p:txBody>
      </p:sp>
    </p:spTree>
    <p:extLst>
      <p:ext uri="{BB962C8B-B14F-4D97-AF65-F5344CB8AC3E}">
        <p14:creationId xmlns:p14="http://schemas.microsoft.com/office/powerpoint/2010/main" val="202561563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GEOLOGY AT A GLANCE</a:t>
            </a:r>
          </a:p>
          <a:p>
            <a:r>
              <a:rPr lang="en-US" dirty="0" smtClean="0"/>
              <a:t>Glaciers and Glacial Landforms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72</a:t>
            </a:fld>
            <a:endParaRPr lang="en-US"/>
          </a:p>
        </p:txBody>
      </p:sp>
    </p:spTree>
    <p:extLst>
      <p:ext uri="{BB962C8B-B14F-4D97-AF65-F5344CB8AC3E}">
        <p14:creationId xmlns:p14="http://schemas.microsoft.com/office/powerpoint/2010/main" val="55533134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18.18</a:t>
            </a:r>
            <a:r>
              <a:rPr lang="en-US" dirty="0" smtClean="0"/>
              <a:t>  Eskers are snake-like ridges of sand and gravel that form when sediment fills </a:t>
            </a:r>
            <a:r>
              <a:rPr lang="en-US" dirty="0" err="1" smtClean="0"/>
              <a:t>meltwater</a:t>
            </a:r>
            <a:r>
              <a:rPr lang="en-US" dirty="0" smtClean="0"/>
              <a:t> tunnels at the base of a glacier.</a:t>
            </a:r>
          </a:p>
          <a:p>
            <a:r>
              <a:rPr lang="en-US" dirty="0" smtClean="0"/>
              <a:t>(a) At the time of formation, an esker develops beneath an ice sheet. In cross section (inset), wedges of sand accumulate in the tunnel. (</a:t>
            </a:r>
            <a:r>
              <a:rPr lang="en-US" dirty="0" err="1" smtClean="0"/>
              <a:t>b</a:t>
            </a:r>
            <a:r>
              <a:rPr lang="en-US" dirty="0" smtClean="0"/>
              <a:t>) An example of an esker in an area once glaciated but now farmed.</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73</a:t>
            </a:fld>
            <a:endParaRPr lang="en-US"/>
          </a:p>
        </p:txBody>
      </p:sp>
    </p:spTree>
    <p:extLst>
      <p:ext uri="{BB962C8B-B14F-4D97-AF65-F5344CB8AC3E}">
        <p14:creationId xmlns:p14="http://schemas.microsoft.com/office/powerpoint/2010/main" val="225226052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18.18a</a:t>
            </a:r>
            <a:r>
              <a:rPr lang="en-US" dirty="0" smtClean="0"/>
              <a:t>  Eskers are snake-like ridges of sand and gravel that form when sediment fills </a:t>
            </a:r>
            <a:r>
              <a:rPr lang="en-US" dirty="0" err="1" smtClean="0"/>
              <a:t>meltwater</a:t>
            </a:r>
            <a:r>
              <a:rPr lang="en-US" dirty="0" smtClean="0"/>
              <a:t> tunnels at the base of a glacier.</a:t>
            </a:r>
          </a:p>
          <a:p>
            <a:r>
              <a:rPr lang="en-US" dirty="0" smtClean="0"/>
              <a:t>(a) At the time of formation, an esker develops beneath an ice sheet. In cross section (inset), wedges of sand accumulate in the tunnel.</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74</a:t>
            </a:fld>
            <a:endParaRPr lang="en-US"/>
          </a:p>
        </p:txBody>
      </p:sp>
    </p:spTree>
    <p:extLst>
      <p:ext uri="{BB962C8B-B14F-4D97-AF65-F5344CB8AC3E}">
        <p14:creationId xmlns:p14="http://schemas.microsoft.com/office/powerpoint/2010/main" val="3954666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18.18b</a:t>
            </a:r>
            <a:r>
              <a:rPr lang="en-US" dirty="0" smtClean="0"/>
              <a:t>  Eskers are snake-like ridges of sand and gravel that form when sediment fills </a:t>
            </a:r>
            <a:r>
              <a:rPr lang="en-US" dirty="0" err="1" smtClean="0"/>
              <a:t>meltwater</a:t>
            </a:r>
            <a:r>
              <a:rPr lang="en-US" dirty="0" smtClean="0"/>
              <a:t> tunnels at the base of a glacier.</a:t>
            </a:r>
          </a:p>
          <a:p>
            <a:r>
              <a:rPr lang="en-US" dirty="0" smtClean="0"/>
              <a:t>(</a:t>
            </a:r>
            <a:r>
              <a:rPr lang="en-US" dirty="0" err="1" smtClean="0"/>
              <a:t>b</a:t>
            </a:r>
            <a:r>
              <a:rPr lang="en-US" dirty="0" smtClean="0"/>
              <a:t>) An example of an esker in an area once glaciated but now farmed.</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75</a:t>
            </a:fld>
            <a:endParaRPr lang="en-US"/>
          </a:p>
        </p:txBody>
      </p:sp>
    </p:spTree>
    <p:extLst>
      <p:ext uri="{BB962C8B-B14F-4D97-AF65-F5344CB8AC3E}">
        <p14:creationId xmlns:p14="http://schemas.microsoft.com/office/powerpoint/2010/main" val="280072718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18.19</a:t>
            </a:r>
            <a:r>
              <a:rPr lang="en-US" dirty="0" smtClean="0"/>
              <a:t>  The concept of subsidence and rebound due to continental </a:t>
            </a:r>
            <a:r>
              <a:rPr lang="en-US" dirty="0" err="1" smtClean="0"/>
              <a:t>glaciation</a:t>
            </a:r>
            <a:r>
              <a:rPr lang="en-US" dirty="0" smtClean="0"/>
              <a:t> and </a:t>
            </a:r>
            <a:r>
              <a:rPr lang="en-US" dirty="0" err="1" smtClean="0"/>
              <a:t>deglaciation</a:t>
            </a:r>
            <a:r>
              <a:rPr lang="en-US" dirty="0" smtClean="0"/>
              <a:t>.</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76</a:t>
            </a:fld>
            <a:endParaRPr lang="en-US"/>
          </a:p>
        </p:txBody>
      </p:sp>
    </p:spTree>
    <p:extLst>
      <p:ext uri="{BB962C8B-B14F-4D97-AF65-F5344CB8AC3E}">
        <p14:creationId xmlns:p14="http://schemas.microsoft.com/office/powerpoint/2010/main" val="427811791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18.20 </a:t>
            </a:r>
            <a:r>
              <a:rPr lang="en-US" dirty="0" smtClean="0"/>
              <a:t> The link between sea level and global </a:t>
            </a:r>
            <a:r>
              <a:rPr lang="en-US" dirty="0" err="1" smtClean="0"/>
              <a:t>glaciation</a:t>
            </a:r>
            <a:r>
              <a:rPr lang="en-US" dirty="0" smtClean="0"/>
              <a:t>: glaciers store water on land, so when glaciers grow, sea level falls, and when glaciers melt, sea level rises.</a:t>
            </a:r>
          </a:p>
          <a:p>
            <a:r>
              <a:rPr lang="en-US" dirty="0" smtClean="0"/>
              <a:t>(a) The red line shows the coastline during the last ice age; much of the continental shelf was dry. If present-day ice sheets melt, coastal lands will flood. (</a:t>
            </a:r>
            <a:r>
              <a:rPr lang="en-US" dirty="0" err="1" smtClean="0"/>
              <a:t>b</a:t>
            </a:r>
            <a:r>
              <a:rPr lang="en-US" dirty="0" smtClean="0"/>
              <a:t>) Prehistoric people migrated across the Bering Strait land bridge. (</a:t>
            </a:r>
            <a:r>
              <a:rPr lang="en-US" dirty="0" err="1" smtClean="0"/>
              <a:t>c</a:t>
            </a:r>
            <a:r>
              <a:rPr lang="en-US" dirty="0" smtClean="0"/>
              <a:t>) Sea-level rise between 17,000 and 7,000 B.C.E. was due to the melting of ice-age glaciers.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77</a:t>
            </a:fld>
            <a:endParaRPr lang="en-US"/>
          </a:p>
        </p:txBody>
      </p:sp>
    </p:spTree>
    <p:extLst>
      <p:ext uri="{BB962C8B-B14F-4D97-AF65-F5344CB8AC3E}">
        <p14:creationId xmlns:p14="http://schemas.microsoft.com/office/powerpoint/2010/main" val="249356192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18.20a </a:t>
            </a:r>
            <a:r>
              <a:rPr lang="en-US" dirty="0" smtClean="0"/>
              <a:t> The link between sea level and global </a:t>
            </a:r>
            <a:r>
              <a:rPr lang="en-US" dirty="0" err="1" smtClean="0"/>
              <a:t>glaciation</a:t>
            </a:r>
            <a:r>
              <a:rPr lang="en-US" dirty="0" smtClean="0"/>
              <a:t>: glaciers store water on land, so when glaciers grow, sea level falls, and when glaciers melt, sea level rises.</a:t>
            </a:r>
          </a:p>
          <a:p>
            <a:r>
              <a:rPr lang="en-US" dirty="0" smtClean="0"/>
              <a:t>(a) The red line shows the coastline during the last ice age; much of the continental shelf was dry. If present-day ice sheets melt, coastal lands will flood.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78</a:t>
            </a:fld>
            <a:endParaRPr lang="en-US"/>
          </a:p>
        </p:txBody>
      </p:sp>
    </p:spTree>
    <p:extLst>
      <p:ext uri="{BB962C8B-B14F-4D97-AF65-F5344CB8AC3E}">
        <p14:creationId xmlns:p14="http://schemas.microsoft.com/office/powerpoint/2010/main" val="311651325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18.20b </a:t>
            </a:r>
            <a:r>
              <a:rPr lang="en-US" dirty="0" smtClean="0"/>
              <a:t> The link between sea level and global </a:t>
            </a:r>
            <a:r>
              <a:rPr lang="en-US" dirty="0" err="1" smtClean="0"/>
              <a:t>glaciation</a:t>
            </a:r>
            <a:r>
              <a:rPr lang="en-US" dirty="0" smtClean="0"/>
              <a:t>: glaciers store water on land, so when glaciers grow, sea level falls, and when glaciers melt, sea level rises.</a:t>
            </a:r>
          </a:p>
          <a:p>
            <a:r>
              <a:rPr lang="en-US" dirty="0" smtClean="0"/>
              <a:t>(</a:t>
            </a:r>
            <a:r>
              <a:rPr lang="en-US" dirty="0" err="1" smtClean="0"/>
              <a:t>b</a:t>
            </a:r>
            <a:r>
              <a:rPr lang="en-US" dirty="0" smtClean="0"/>
              <a:t>) Prehistoric people migrated across the Bering Strait land bridge.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79</a:t>
            </a:fld>
            <a:endParaRPr lang="en-US"/>
          </a:p>
        </p:txBody>
      </p:sp>
    </p:spTree>
    <p:extLst>
      <p:ext uri="{BB962C8B-B14F-4D97-AF65-F5344CB8AC3E}">
        <p14:creationId xmlns:p14="http://schemas.microsoft.com/office/powerpoint/2010/main" val="20872136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18.2d</a:t>
            </a:r>
            <a:r>
              <a:rPr lang="en-US" dirty="0" smtClean="0"/>
              <a:t>  The nature of ice and the formation of glaciers. Snow falls like sediment and metamorphoses to ice when buried.</a:t>
            </a:r>
          </a:p>
          <a:p>
            <a:r>
              <a:rPr lang="en-US" dirty="0" smtClean="0"/>
              <a:t>(</a:t>
            </a:r>
            <a:r>
              <a:rPr lang="en-US" dirty="0" err="1" smtClean="0"/>
              <a:t>d</a:t>
            </a:r>
            <a:r>
              <a:rPr lang="en-US" dirty="0" smtClean="0"/>
              <a:t>) Snow compacts and melts to form </a:t>
            </a:r>
            <a:r>
              <a:rPr lang="en-US" dirty="0" err="1" smtClean="0"/>
              <a:t>firn</a:t>
            </a:r>
            <a:r>
              <a:rPr lang="en-US" dirty="0" smtClean="0"/>
              <a:t>, which </a:t>
            </a:r>
            <a:r>
              <a:rPr lang="en-US" dirty="0" err="1" smtClean="0"/>
              <a:t>recrystallizes</a:t>
            </a:r>
            <a:r>
              <a:rPr lang="en-US" dirty="0" smtClean="0"/>
              <a:t> into ice. Crystal size increases with depth.</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8</a:t>
            </a:fld>
            <a:endParaRPr lang="en-US"/>
          </a:p>
        </p:txBody>
      </p:sp>
    </p:spTree>
    <p:extLst>
      <p:ext uri="{BB962C8B-B14F-4D97-AF65-F5344CB8AC3E}">
        <p14:creationId xmlns:p14="http://schemas.microsoft.com/office/powerpoint/2010/main" val="236757419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18.20c </a:t>
            </a:r>
            <a:r>
              <a:rPr lang="en-US" dirty="0" smtClean="0"/>
              <a:t> The link between sea level and global </a:t>
            </a:r>
            <a:r>
              <a:rPr lang="en-US" dirty="0" err="1" smtClean="0"/>
              <a:t>glaciation</a:t>
            </a:r>
            <a:r>
              <a:rPr lang="en-US" dirty="0" smtClean="0"/>
              <a:t>: glaciers store water on land, so when glaciers grow, sea level falls, and when glaciers melt, sea level rises.</a:t>
            </a:r>
          </a:p>
          <a:p>
            <a:r>
              <a:rPr lang="en-US" dirty="0" smtClean="0"/>
              <a:t>(</a:t>
            </a:r>
            <a:r>
              <a:rPr lang="en-US" dirty="0" err="1" smtClean="0"/>
              <a:t>c</a:t>
            </a:r>
            <a:r>
              <a:rPr lang="en-US" dirty="0" smtClean="0"/>
              <a:t>) Sea-level rise between 17,000 and 7,000 </a:t>
            </a:r>
            <a:r>
              <a:rPr lang="en-US" sz="1100" dirty="0" smtClean="0"/>
              <a:t>B.C.E.</a:t>
            </a:r>
            <a:r>
              <a:rPr lang="en-US" dirty="0" smtClean="0"/>
              <a:t> was due to the melting of ice-age glaciers.</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80</a:t>
            </a:fld>
            <a:endParaRPr lang="en-US"/>
          </a:p>
        </p:txBody>
      </p:sp>
    </p:spTree>
    <p:extLst>
      <p:ext uri="{BB962C8B-B14F-4D97-AF65-F5344CB8AC3E}">
        <p14:creationId xmlns:p14="http://schemas.microsoft.com/office/powerpoint/2010/main" val="298731218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18.21 </a:t>
            </a:r>
            <a:r>
              <a:rPr lang="en-US" dirty="0" smtClean="0"/>
              <a:t> Ice-age lakes in North America.</a:t>
            </a:r>
          </a:p>
          <a:p>
            <a:r>
              <a:rPr lang="en-US" dirty="0" smtClean="0"/>
              <a:t>(a) Glacial Lake Agassiz was an ice-margin lake that formed near the end of the last ice age. (</a:t>
            </a:r>
            <a:r>
              <a:rPr lang="en-US" dirty="0" err="1" smtClean="0"/>
              <a:t>b</a:t>
            </a:r>
            <a:r>
              <a:rPr lang="en-US" dirty="0" smtClean="0"/>
              <a:t>) Pluvial lakes occurred throughout the Basin and Range Province during the last ice age due to the wetter climate. The largest of these was Lake Bonneville. Subtle horizontal terraces define the remnants of beaches, now over 100 </a:t>
            </a:r>
            <a:r>
              <a:rPr lang="en-US" dirty="0" err="1" smtClean="0"/>
              <a:t>m</a:t>
            </a:r>
            <a:r>
              <a:rPr lang="en-US" dirty="0" smtClean="0"/>
              <a:t> above the present level of the Great Salt Lake.</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81</a:t>
            </a:fld>
            <a:endParaRPr lang="en-US"/>
          </a:p>
        </p:txBody>
      </p:sp>
    </p:spTree>
    <p:extLst>
      <p:ext uri="{BB962C8B-B14F-4D97-AF65-F5344CB8AC3E}">
        <p14:creationId xmlns:p14="http://schemas.microsoft.com/office/powerpoint/2010/main" val="403424981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18.21a </a:t>
            </a:r>
            <a:r>
              <a:rPr lang="en-US" dirty="0" smtClean="0"/>
              <a:t> Ice-age lakes in North America.</a:t>
            </a:r>
          </a:p>
          <a:p>
            <a:r>
              <a:rPr lang="en-US" dirty="0" smtClean="0"/>
              <a:t>(a) Glacial Lake Agassiz was an ice-margin lake that formed near the end of the last ice age.</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82</a:t>
            </a:fld>
            <a:endParaRPr lang="en-US"/>
          </a:p>
        </p:txBody>
      </p:sp>
    </p:spTree>
    <p:extLst>
      <p:ext uri="{BB962C8B-B14F-4D97-AF65-F5344CB8AC3E}">
        <p14:creationId xmlns:p14="http://schemas.microsoft.com/office/powerpoint/2010/main" val="51742947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18.21b </a:t>
            </a:r>
            <a:r>
              <a:rPr lang="en-US" dirty="0" smtClean="0"/>
              <a:t> Ice-age lakes in North America.</a:t>
            </a:r>
          </a:p>
          <a:p>
            <a:r>
              <a:rPr lang="en-US" dirty="0" smtClean="0"/>
              <a:t>(</a:t>
            </a:r>
            <a:r>
              <a:rPr lang="en-US" dirty="0" err="1" smtClean="0"/>
              <a:t>b</a:t>
            </a:r>
            <a:r>
              <a:rPr lang="en-US" dirty="0" smtClean="0"/>
              <a:t>) Pluvial lakes occurred throughout the Basin and Range Province during the last ice age due to the wetter climate. The largest of these was Lake Bonneville. Subtle horizontal terraces define the remnants of beaches, now over 100 </a:t>
            </a:r>
            <a:r>
              <a:rPr lang="en-US" dirty="0" err="1" smtClean="0"/>
              <a:t>m</a:t>
            </a:r>
            <a:r>
              <a:rPr lang="en-US" dirty="0" smtClean="0"/>
              <a:t> above the present level of the Great Salt Lake.</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83</a:t>
            </a:fld>
            <a:endParaRPr lang="en-US"/>
          </a:p>
        </p:txBody>
      </p:sp>
    </p:spTree>
    <p:extLst>
      <p:ext uri="{BB962C8B-B14F-4D97-AF65-F5344CB8AC3E}">
        <p14:creationId xmlns:p14="http://schemas.microsoft.com/office/powerpoint/2010/main" val="375023679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18.22</a:t>
            </a:r>
            <a:r>
              <a:rPr lang="en-US" dirty="0" smtClean="0"/>
              <a:t>  </a:t>
            </a:r>
            <a:r>
              <a:rPr lang="en-US" dirty="0" err="1" smtClean="0"/>
              <a:t>Periglacial</a:t>
            </a:r>
            <a:r>
              <a:rPr lang="en-US" dirty="0" smtClean="0"/>
              <a:t> regions are not ice covered but do include substantial areas of permafrost.</a:t>
            </a:r>
          </a:p>
          <a:p>
            <a:r>
              <a:rPr lang="en-US" dirty="0" smtClean="0"/>
              <a:t>(a) The distribution of </a:t>
            </a:r>
            <a:r>
              <a:rPr lang="en-US" dirty="0" err="1" smtClean="0"/>
              <a:t>periglacial</a:t>
            </a:r>
            <a:r>
              <a:rPr lang="en-US" dirty="0" smtClean="0"/>
              <a:t> environments in North America. (</a:t>
            </a:r>
            <a:r>
              <a:rPr lang="en-US" dirty="0" err="1" smtClean="0"/>
              <a:t>b</a:t>
            </a:r>
            <a:r>
              <a:rPr lang="en-US" dirty="0" smtClean="0"/>
              <a:t>) An example of patterned ground near a pond in Manitoba, Canada.</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84</a:t>
            </a:fld>
            <a:endParaRPr lang="en-US"/>
          </a:p>
        </p:txBody>
      </p:sp>
    </p:spTree>
    <p:extLst>
      <p:ext uri="{BB962C8B-B14F-4D97-AF65-F5344CB8AC3E}">
        <p14:creationId xmlns:p14="http://schemas.microsoft.com/office/powerpoint/2010/main" val="135449953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18.22a</a:t>
            </a:r>
            <a:r>
              <a:rPr lang="en-US" dirty="0" smtClean="0"/>
              <a:t>  </a:t>
            </a:r>
            <a:r>
              <a:rPr lang="en-US" dirty="0" err="1" smtClean="0"/>
              <a:t>Periglacial</a:t>
            </a:r>
            <a:r>
              <a:rPr lang="en-US" dirty="0" smtClean="0"/>
              <a:t> regions are not ice covered but do include substantial areas of permafrost.</a:t>
            </a:r>
          </a:p>
          <a:p>
            <a:r>
              <a:rPr lang="en-US" dirty="0" smtClean="0"/>
              <a:t>(a) The distribution of </a:t>
            </a:r>
            <a:r>
              <a:rPr lang="en-US" dirty="0" err="1" smtClean="0"/>
              <a:t>periglacial</a:t>
            </a:r>
            <a:r>
              <a:rPr lang="en-US" dirty="0" smtClean="0"/>
              <a:t> environments in North America.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85</a:t>
            </a:fld>
            <a:endParaRPr lang="en-US"/>
          </a:p>
        </p:txBody>
      </p:sp>
    </p:spTree>
    <p:extLst>
      <p:ext uri="{BB962C8B-B14F-4D97-AF65-F5344CB8AC3E}">
        <p14:creationId xmlns:p14="http://schemas.microsoft.com/office/powerpoint/2010/main" val="177318974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18.22b</a:t>
            </a:r>
            <a:r>
              <a:rPr lang="en-US" dirty="0" smtClean="0"/>
              <a:t>  </a:t>
            </a:r>
            <a:r>
              <a:rPr lang="en-US" dirty="0" err="1" smtClean="0"/>
              <a:t>Periglacial</a:t>
            </a:r>
            <a:r>
              <a:rPr lang="en-US" dirty="0" smtClean="0"/>
              <a:t> regions are not ice covered but do include substantial areas of permafrost.</a:t>
            </a:r>
          </a:p>
          <a:p>
            <a:r>
              <a:rPr lang="en-US" dirty="0" smtClean="0"/>
              <a:t>(</a:t>
            </a:r>
            <a:r>
              <a:rPr lang="en-US" dirty="0" err="1" smtClean="0"/>
              <a:t>b</a:t>
            </a:r>
            <a:r>
              <a:rPr lang="en-US" dirty="0" smtClean="0"/>
              <a:t>) An example of patterned ground near a pond in Manitoba, Canada.</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86</a:t>
            </a:fld>
            <a:endParaRPr lang="en-US"/>
          </a:p>
        </p:txBody>
      </p:sp>
    </p:spTree>
    <p:extLst>
      <p:ext uri="{BB962C8B-B14F-4D97-AF65-F5344CB8AC3E}">
        <p14:creationId xmlns:p14="http://schemas.microsoft.com/office/powerpoint/2010/main" val="77112364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18.23  </a:t>
            </a:r>
            <a:r>
              <a:rPr lang="en-US" dirty="0" smtClean="0"/>
              <a:t>Pleistocene ice sheets of the northern hemisphere.</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87</a:t>
            </a:fld>
            <a:endParaRPr lang="en-US"/>
          </a:p>
        </p:txBody>
      </p:sp>
    </p:spTree>
    <p:extLst>
      <p:ext uri="{BB962C8B-B14F-4D97-AF65-F5344CB8AC3E}">
        <p14:creationId xmlns:p14="http://schemas.microsoft.com/office/powerpoint/2010/main" val="346198596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18.24 </a:t>
            </a:r>
            <a:r>
              <a:rPr lang="en-US" dirty="0" smtClean="0"/>
              <a:t> Climate belts during the Pleistocene.</a:t>
            </a:r>
          </a:p>
          <a:p>
            <a:r>
              <a:rPr lang="en-US" dirty="0" smtClean="0"/>
              <a:t>(a) Tundra covered parts of the United States, and southern states had forests like those in New England today. (</a:t>
            </a:r>
            <a:r>
              <a:rPr lang="en-US" dirty="0" err="1" smtClean="0"/>
              <a:t>b</a:t>
            </a:r>
            <a:r>
              <a:rPr lang="en-US" dirty="0" smtClean="0"/>
              <a:t>) Regions of Europe that support large populations today would have been barren tundra during the Pleistocene. (</a:t>
            </a:r>
            <a:r>
              <a:rPr lang="en-US" dirty="0" err="1" smtClean="0"/>
              <a:t>c</a:t>
            </a:r>
            <a:r>
              <a:rPr lang="en-US" dirty="0" smtClean="0"/>
              <a:t>) Cold-adapted large mammals, now extinct, roamed regions that are now temperate.</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88</a:t>
            </a:fld>
            <a:endParaRPr lang="en-US"/>
          </a:p>
        </p:txBody>
      </p:sp>
    </p:spTree>
    <p:extLst>
      <p:ext uri="{BB962C8B-B14F-4D97-AF65-F5344CB8AC3E}">
        <p14:creationId xmlns:p14="http://schemas.microsoft.com/office/powerpoint/2010/main" val="421426923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18.24a </a:t>
            </a:r>
            <a:r>
              <a:rPr lang="en-US" dirty="0" smtClean="0"/>
              <a:t> Climate belts during the Pleistocene.</a:t>
            </a:r>
          </a:p>
          <a:p>
            <a:r>
              <a:rPr lang="en-US" dirty="0" smtClean="0"/>
              <a:t>(a) Tundra covered parts of the United States, and southern states had forests like those in New England today.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89</a:t>
            </a:fld>
            <a:endParaRPr lang="en-US"/>
          </a:p>
        </p:txBody>
      </p:sp>
    </p:spTree>
    <p:extLst>
      <p:ext uri="{BB962C8B-B14F-4D97-AF65-F5344CB8AC3E}">
        <p14:creationId xmlns:p14="http://schemas.microsoft.com/office/powerpoint/2010/main" val="10190131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Bx18.1</a:t>
            </a:r>
            <a:r>
              <a:rPr lang="en-US" dirty="0" smtClean="0"/>
              <a:t>  The ice caps of Mars.</a:t>
            </a:r>
          </a:p>
          <a:p>
            <a:r>
              <a:rPr lang="en-US" dirty="0" smtClean="0"/>
              <a:t>(a) During the winter, the ice caps expand to lower latitudes. (</a:t>
            </a:r>
            <a:r>
              <a:rPr lang="en-US" dirty="0" err="1" smtClean="0"/>
              <a:t>b</a:t>
            </a:r>
            <a:r>
              <a:rPr lang="en-US" dirty="0" smtClean="0"/>
              <a:t>) A close-up of the northern polar cap in summer.</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9</a:t>
            </a:fld>
            <a:endParaRPr lang="en-US"/>
          </a:p>
        </p:txBody>
      </p:sp>
    </p:spTree>
    <p:extLst>
      <p:ext uri="{BB962C8B-B14F-4D97-AF65-F5344CB8AC3E}">
        <p14:creationId xmlns:p14="http://schemas.microsoft.com/office/powerpoint/2010/main" val="330339199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18.24b </a:t>
            </a:r>
            <a:r>
              <a:rPr lang="en-US" dirty="0" smtClean="0"/>
              <a:t> Climate belts during the Pleistocene.</a:t>
            </a:r>
          </a:p>
          <a:p>
            <a:r>
              <a:rPr lang="en-US" dirty="0" smtClean="0"/>
              <a:t>(</a:t>
            </a:r>
            <a:r>
              <a:rPr lang="en-US" dirty="0" err="1" smtClean="0"/>
              <a:t>b</a:t>
            </a:r>
            <a:r>
              <a:rPr lang="en-US" dirty="0" smtClean="0"/>
              <a:t>) Regions of Europe that support large populations today would have been barren tundra during the Pleistocene.</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90</a:t>
            </a:fld>
            <a:endParaRPr lang="en-US"/>
          </a:p>
        </p:txBody>
      </p:sp>
    </p:spTree>
    <p:extLst>
      <p:ext uri="{BB962C8B-B14F-4D97-AF65-F5344CB8AC3E}">
        <p14:creationId xmlns:p14="http://schemas.microsoft.com/office/powerpoint/2010/main" val="65995389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18.24d </a:t>
            </a:r>
            <a:r>
              <a:rPr lang="en-US" dirty="0" smtClean="0"/>
              <a:t> Climate belts during the Pleistocene.</a:t>
            </a:r>
          </a:p>
          <a:p>
            <a:r>
              <a:rPr lang="en-US" dirty="0" smtClean="0"/>
              <a:t>(</a:t>
            </a:r>
            <a:r>
              <a:rPr lang="en-US" dirty="0" err="1" smtClean="0"/>
              <a:t>c</a:t>
            </a:r>
            <a:r>
              <a:rPr lang="en-US" dirty="0" smtClean="0"/>
              <a:t>) Cold-adapted large mammals, now extinct, roamed regions that are now temperate.</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91</a:t>
            </a:fld>
            <a:endParaRPr lang="en-US"/>
          </a:p>
        </p:txBody>
      </p:sp>
    </p:spTree>
    <p:extLst>
      <p:ext uri="{BB962C8B-B14F-4D97-AF65-F5344CB8AC3E}">
        <p14:creationId xmlns:p14="http://schemas.microsoft.com/office/powerpoint/2010/main" val="393754473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18.25</a:t>
            </a:r>
            <a:r>
              <a:rPr lang="en-US" dirty="0" smtClean="0"/>
              <a:t>  Pleistocene glacial deposits in the north-central United States. Curving moraines reflect the shape of glacial lobes.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92</a:t>
            </a:fld>
            <a:endParaRPr lang="en-US"/>
          </a:p>
        </p:txBody>
      </p:sp>
    </p:spTree>
    <p:extLst>
      <p:ext uri="{BB962C8B-B14F-4D97-AF65-F5344CB8AC3E}">
        <p14:creationId xmlns:p14="http://schemas.microsoft.com/office/powerpoint/2010/main" val="168146702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18.26 </a:t>
            </a:r>
            <a:r>
              <a:rPr lang="en-US" dirty="0" smtClean="0"/>
              <a:t> The timing of glaciations. Ice ages have occurred at several times in the geologic past.</a:t>
            </a:r>
          </a:p>
          <a:p>
            <a:r>
              <a:rPr lang="en-US" dirty="0" smtClean="0"/>
              <a:t>(a) Oxygen–isotope ratios from marine sediment define 20 to 30 glaciations in the Pleistocene. Tan bands represent traditional glacial stages of the </a:t>
            </a:r>
            <a:r>
              <a:rPr lang="en-US" dirty="0" err="1" smtClean="0"/>
              <a:t>midwestern</a:t>
            </a:r>
            <a:r>
              <a:rPr lang="en-US" dirty="0" smtClean="0"/>
              <a:t> United States. (</a:t>
            </a:r>
            <a:r>
              <a:rPr lang="en-US" dirty="0" err="1" smtClean="0"/>
              <a:t>b</a:t>
            </a:r>
            <a:r>
              <a:rPr lang="en-US" dirty="0" smtClean="0"/>
              <a:t>) The Pleistocene is not the only ice-age time in Earth history. Glacial events happened in colder intervals of earlier eras, too.</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93</a:t>
            </a:fld>
            <a:endParaRPr lang="en-US"/>
          </a:p>
        </p:txBody>
      </p:sp>
    </p:spTree>
    <p:extLst>
      <p:ext uri="{BB962C8B-B14F-4D97-AF65-F5344CB8AC3E}">
        <p14:creationId xmlns:p14="http://schemas.microsoft.com/office/powerpoint/2010/main" val="334268982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18.27 </a:t>
            </a:r>
            <a:r>
              <a:rPr lang="en-US" dirty="0" smtClean="0"/>
              <a:t> </a:t>
            </a:r>
            <a:r>
              <a:rPr lang="en-US" dirty="0" err="1" smtClean="0"/>
              <a:t>Milankovitch</a:t>
            </a:r>
            <a:r>
              <a:rPr lang="en-US" dirty="0" smtClean="0"/>
              <a:t> cycles influence the amount of </a:t>
            </a:r>
            <a:r>
              <a:rPr lang="en-US" dirty="0" err="1" smtClean="0"/>
              <a:t>insolation</a:t>
            </a:r>
            <a:r>
              <a:rPr lang="en-US" dirty="0" smtClean="0"/>
              <a:t> received at high latitudes.</a:t>
            </a:r>
          </a:p>
          <a:p>
            <a:r>
              <a:rPr lang="en-US" dirty="0" smtClean="0"/>
              <a:t>(a) Variations caused by changes in orbital shape. (</a:t>
            </a:r>
            <a:r>
              <a:rPr lang="en-US" dirty="0" err="1" smtClean="0"/>
              <a:t>b</a:t>
            </a:r>
            <a:r>
              <a:rPr lang="en-US" dirty="0" smtClean="0"/>
              <a:t>) Variations caused by changes in axis tilt. (</a:t>
            </a:r>
            <a:r>
              <a:rPr lang="en-US" dirty="0" err="1" smtClean="0"/>
              <a:t>c</a:t>
            </a:r>
            <a:r>
              <a:rPr lang="en-US" dirty="0" smtClean="0"/>
              <a:t>) Variations caused by the precession of Earth's axis. (</a:t>
            </a:r>
            <a:r>
              <a:rPr lang="en-US" dirty="0" err="1" smtClean="0"/>
              <a:t>d</a:t>
            </a:r>
            <a:r>
              <a:rPr lang="en-US" dirty="0" smtClean="0"/>
              <a:t>) Combining the effects of eccentricity, tilt, and precession produces distinct periods of more or less </a:t>
            </a:r>
            <a:r>
              <a:rPr lang="en-US" dirty="0" err="1" smtClean="0"/>
              <a:t>insolation</a:t>
            </a:r>
            <a:r>
              <a:rPr lang="en-US" dirty="0" smtClean="0"/>
              <a:t>.</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94</a:t>
            </a:fld>
            <a:endParaRPr lang="en-US"/>
          </a:p>
        </p:txBody>
      </p:sp>
    </p:spTree>
    <p:extLst>
      <p:ext uri="{BB962C8B-B14F-4D97-AF65-F5344CB8AC3E}">
        <p14:creationId xmlns:p14="http://schemas.microsoft.com/office/powerpoint/2010/main" val="250343884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18.27a </a:t>
            </a:r>
            <a:r>
              <a:rPr lang="en-US" dirty="0" smtClean="0"/>
              <a:t> </a:t>
            </a:r>
            <a:r>
              <a:rPr lang="en-US" dirty="0" err="1" smtClean="0"/>
              <a:t>Milankovitch</a:t>
            </a:r>
            <a:r>
              <a:rPr lang="en-US" dirty="0" smtClean="0"/>
              <a:t> cycles influence the amount of </a:t>
            </a:r>
            <a:r>
              <a:rPr lang="en-US" dirty="0" err="1" smtClean="0"/>
              <a:t>insolation</a:t>
            </a:r>
            <a:r>
              <a:rPr lang="en-US" dirty="0" smtClean="0"/>
              <a:t> received at high latitudes.</a:t>
            </a:r>
          </a:p>
          <a:p>
            <a:r>
              <a:rPr lang="en-US" dirty="0" smtClean="0"/>
              <a:t>(a) Variations caused by changes in orbital shape.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95</a:t>
            </a:fld>
            <a:endParaRPr lang="en-US"/>
          </a:p>
        </p:txBody>
      </p:sp>
    </p:spTree>
    <p:extLst>
      <p:ext uri="{BB962C8B-B14F-4D97-AF65-F5344CB8AC3E}">
        <p14:creationId xmlns:p14="http://schemas.microsoft.com/office/powerpoint/2010/main" val="360827036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18.27b </a:t>
            </a:r>
            <a:r>
              <a:rPr lang="en-US" dirty="0" smtClean="0"/>
              <a:t> </a:t>
            </a:r>
            <a:r>
              <a:rPr lang="en-US" dirty="0" err="1" smtClean="0"/>
              <a:t>Milankovitch</a:t>
            </a:r>
            <a:r>
              <a:rPr lang="en-US" dirty="0" smtClean="0"/>
              <a:t> cycles influence the amount of </a:t>
            </a:r>
            <a:r>
              <a:rPr lang="en-US" dirty="0" err="1" smtClean="0"/>
              <a:t>insolation</a:t>
            </a:r>
            <a:r>
              <a:rPr lang="en-US" dirty="0" smtClean="0"/>
              <a:t> received at high latitudes.</a:t>
            </a:r>
          </a:p>
          <a:p>
            <a:r>
              <a:rPr lang="en-US" dirty="0" smtClean="0"/>
              <a:t>(</a:t>
            </a:r>
            <a:r>
              <a:rPr lang="en-US" dirty="0" err="1" smtClean="0"/>
              <a:t>b</a:t>
            </a:r>
            <a:r>
              <a:rPr lang="en-US" dirty="0" smtClean="0"/>
              <a:t>) Variations caused by changes in axis tilt.</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96</a:t>
            </a:fld>
            <a:endParaRPr lang="en-US"/>
          </a:p>
        </p:txBody>
      </p:sp>
    </p:spTree>
    <p:extLst>
      <p:ext uri="{BB962C8B-B14F-4D97-AF65-F5344CB8AC3E}">
        <p14:creationId xmlns:p14="http://schemas.microsoft.com/office/powerpoint/2010/main" val="52218575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18.27c </a:t>
            </a:r>
            <a:r>
              <a:rPr lang="en-US" dirty="0" smtClean="0"/>
              <a:t> </a:t>
            </a:r>
            <a:r>
              <a:rPr lang="en-US" dirty="0" err="1" smtClean="0"/>
              <a:t>Milankovitch</a:t>
            </a:r>
            <a:r>
              <a:rPr lang="en-US" dirty="0" smtClean="0"/>
              <a:t> cycles influence the amount of </a:t>
            </a:r>
            <a:r>
              <a:rPr lang="en-US" dirty="0" err="1" smtClean="0"/>
              <a:t>insolation</a:t>
            </a:r>
            <a:r>
              <a:rPr lang="en-US" dirty="0" smtClean="0"/>
              <a:t> received at high latitudes.</a:t>
            </a:r>
          </a:p>
          <a:p>
            <a:r>
              <a:rPr lang="en-US" dirty="0" smtClean="0"/>
              <a:t>(</a:t>
            </a:r>
            <a:r>
              <a:rPr lang="en-US" dirty="0" err="1" smtClean="0"/>
              <a:t>c</a:t>
            </a:r>
            <a:r>
              <a:rPr lang="en-US" dirty="0" smtClean="0"/>
              <a:t>) Variations caused by the precession of Earth's axis.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97</a:t>
            </a:fld>
            <a:endParaRPr lang="en-US"/>
          </a:p>
        </p:txBody>
      </p:sp>
    </p:spTree>
    <p:extLst>
      <p:ext uri="{BB962C8B-B14F-4D97-AF65-F5344CB8AC3E}">
        <p14:creationId xmlns:p14="http://schemas.microsoft.com/office/powerpoint/2010/main" val="362686061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18.27d </a:t>
            </a:r>
            <a:r>
              <a:rPr lang="en-US" dirty="0" smtClean="0"/>
              <a:t> </a:t>
            </a:r>
            <a:r>
              <a:rPr lang="en-US" dirty="0" err="1" smtClean="0"/>
              <a:t>Milankovitch</a:t>
            </a:r>
            <a:r>
              <a:rPr lang="en-US" dirty="0" smtClean="0"/>
              <a:t> cycles influence the amount of </a:t>
            </a:r>
            <a:r>
              <a:rPr lang="en-US" dirty="0" err="1" smtClean="0"/>
              <a:t>insolation</a:t>
            </a:r>
            <a:r>
              <a:rPr lang="en-US" dirty="0" smtClean="0"/>
              <a:t> received at high latitudes.</a:t>
            </a:r>
          </a:p>
          <a:p>
            <a:r>
              <a:rPr lang="en-US" dirty="0" smtClean="0"/>
              <a:t>(</a:t>
            </a:r>
            <a:r>
              <a:rPr lang="en-US" dirty="0" err="1" smtClean="0"/>
              <a:t>d</a:t>
            </a:r>
            <a:r>
              <a:rPr lang="en-US" dirty="0" smtClean="0"/>
              <a:t>) Combining the effects of eccentricity, tilt, and precession produces distinct periods of more or less </a:t>
            </a:r>
            <a:r>
              <a:rPr lang="en-US" dirty="0" err="1" smtClean="0"/>
              <a:t>insolation</a:t>
            </a:r>
            <a:r>
              <a:rPr lang="en-US" dirty="0" smtClean="0"/>
              <a:t>.</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98</a:t>
            </a:fld>
            <a:endParaRPr lang="en-US"/>
          </a:p>
        </p:txBody>
      </p:sp>
    </p:spTree>
    <p:extLst>
      <p:ext uri="{BB962C8B-B14F-4D97-AF65-F5344CB8AC3E}">
        <p14:creationId xmlns:p14="http://schemas.microsoft.com/office/powerpoint/2010/main" val="363902990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18.28 </a:t>
            </a:r>
            <a:r>
              <a:rPr lang="en-US" dirty="0" smtClean="0"/>
              <a:t> Until recently, Earth’s atmosphere has been gradually cooling, overall, since the Cretaceous.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99</a:t>
            </a:fld>
            <a:endParaRPr lang="en-US"/>
          </a:p>
        </p:txBody>
      </p:sp>
    </p:spTree>
    <p:extLst>
      <p:ext uri="{BB962C8B-B14F-4D97-AF65-F5344CB8AC3E}">
        <p14:creationId xmlns:p14="http://schemas.microsoft.com/office/powerpoint/2010/main" val="22910639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p:cNvSpPr txBox="1"/>
          <p:nvPr userDrawn="1"/>
        </p:nvSpPr>
        <p:spPr>
          <a:xfrm>
            <a:off x="5029200" y="6396335"/>
            <a:ext cx="4114800" cy="461665"/>
          </a:xfrm>
          <a:prstGeom prst="rect">
            <a:avLst/>
          </a:prstGeom>
          <a:noFill/>
        </p:spPr>
        <p:txBody>
          <a:bodyPr wrap="square" rtlCol="0" anchor="b">
            <a:spAutoFit/>
          </a:bodyPr>
          <a:lstStyle/>
          <a:p>
            <a:pPr algn="r"/>
            <a:r>
              <a:rPr lang="en-US" sz="1200" i="1" dirty="0" smtClean="0">
                <a:latin typeface="Arial"/>
                <a:cs typeface="Arial"/>
              </a:rPr>
              <a:t>Essentials of Geology,</a:t>
            </a:r>
            <a:r>
              <a:rPr lang="en-US" sz="1200" i="1" baseline="0" dirty="0" smtClean="0">
                <a:latin typeface="Arial"/>
                <a:cs typeface="Arial"/>
              </a:rPr>
              <a:t> </a:t>
            </a:r>
            <a:r>
              <a:rPr lang="en-US" sz="1200" dirty="0" smtClean="0">
                <a:latin typeface="Arial"/>
                <a:cs typeface="Arial"/>
              </a:rPr>
              <a:t>Fifth </a:t>
            </a:r>
            <a:r>
              <a:rPr lang="en-US" sz="1200" dirty="0">
                <a:latin typeface="Arial"/>
                <a:cs typeface="Arial"/>
              </a:rPr>
              <a:t>Edition </a:t>
            </a:r>
          </a:p>
          <a:p>
            <a:pPr algn="r"/>
            <a:r>
              <a:rPr lang="en-US" sz="1200" dirty="0">
                <a:latin typeface="Arial"/>
                <a:cs typeface="Arial"/>
              </a:rPr>
              <a:t>Copyright © </a:t>
            </a:r>
            <a:r>
              <a:rPr lang="en-US" sz="1200" dirty="0" smtClean="0">
                <a:latin typeface="Arial"/>
                <a:cs typeface="Arial"/>
              </a:rPr>
              <a:t>2016 </a:t>
            </a:r>
            <a:r>
              <a:rPr lang="en-US" sz="1200" dirty="0">
                <a:latin typeface="Arial"/>
                <a:cs typeface="Arial"/>
              </a:rPr>
              <a:t>W. W. Norton &amp; Company</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Box 7"/>
          <p:cNvSpPr txBox="1"/>
          <p:nvPr userDrawn="1"/>
        </p:nvSpPr>
        <p:spPr>
          <a:xfrm>
            <a:off x="5029200" y="6396335"/>
            <a:ext cx="4114800" cy="461665"/>
          </a:xfrm>
          <a:prstGeom prst="rect">
            <a:avLst/>
          </a:prstGeom>
          <a:noFill/>
        </p:spPr>
        <p:txBody>
          <a:bodyPr wrap="square" rtlCol="0" anchor="b">
            <a:spAutoFit/>
          </a:bodyPr>
          <a:lstStyle/>
          <a:p>
            <a:pPr algn="r"/>
            <a:r>
              <a:rPr lang="en-US" sz="1200" i="1" dirty="0" smtClean="0">
                <a:latin typeface="Arial"/>
                <a:cs typeface="Arial"/>
              </a:rPr>
              <a:t>Essentials of Geology,</a:t>
            </a:r>
            <a:r>
              <a:rPr lang="en-US" sz="1200" i="1" baseline="0" dirty="0" smtClean="0">
                <a:latin typeface="Arial"/>
                <a:cs typeface="Arial"/>
              </a:rPr>
              <a:t> </a:t>
            </a:r>
            <a:r>
              <a:rPr lang="en-US" sz="1200" dirty="0" smtClean="0">
                <a:latin typeface="Arial"/>
                <a:cs typeface="Arial"/>
              </a:rPr>
              <a:t>Fifth Edition </a:t>
            </a:r>
          </a:p>
          <a:p>
            <a:pPr algn="r"/>
            <a:r>
              <a:rPr lang="en-US" sz="1200" dirty="0" smtClean="0">
                <a:latin typeface="Arial"/>
                <a:cs typeface="Arial"/>
              </a:rPr>
              <a:t>Copyright © 2016 W. W. Norton &amp; Company</a:t>
            </a:r>
            <a:endParaRPr lang="en-US" sz="1200" dirty="0">
              <a:latin typeface="Arial"/>
              <a:cs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p:cNvSpPr txBox="1"/>
          <p:nvPr userDrawn="1"/>
        </p:nvSpPr>
        <p:spPr>
          <a:xfrm>
            <a:off x="5029200" y="6396335"/>
            <a:ext cx="4114800" cy="461665"/>
          </a:xfrm>
          <a:prstGeom prst="rect">
            <a:avLst/>
          </a:prstGeom>
          <a:noFill/>
        </p:spPr>
        <p:txBody>
          <a:bodyPr wrap="square" rtlCol="0" anchor="b">
            <a:spAutoFit/>
          </a:bodyPr>
          <a:lstStyle/>
          <a:p>
            <a:pPr algn="r"/>
            <a:r>
              <a:rPr lang="en-US" sz="1200" i="1" dirty="0" smtClean="0">
                <a:latin typeface="Arial"/>
                <a:cs typeface="Arial"/>
              </a:rPr>
              <a:t>Essentials of Geology,</a:t>
            </a:r>
            <a:r>
              <a:rPr lang="en-US" sz="1200" i="1" baseline="0" dirty="0" smtClean="0">
                <a:latin typeface="Arial"/>
                <a:cs typeface="Arial"/>
              </a:rPr>
              <a:t> </a:t>
            </a:r>
            <a:r>
              <a:rPr lang="en-US" sz="1200" dirty="0" smtClean="0">
                <a:latin typeface="Arial"/>
                <a:cs typeface="Arial"/>
              </a:rPr>
              <a:t>Fifth Edition </a:t>
            </a:r>
          </a:p>
          <a:p>
            <a:pPr algn="r"/>
            <a:r>
              <a:rPr lang="en-US" sz="1200" dirty="0" smtClean="0">
                <a:latin typeface="Arial"/>
                <a:cs typeface="Arial"/>
              </a:rPr>
              <a:t>Copyright © 2016 W. W. Norton &amp; Company</a:t>
            </a:r>
            <a:endParaRPr lang="en-US" sz="1200" dirty="0">
              <a:latin typeface="Arial"/>
              <a:cs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Box 5"/>
          <p:cNvSpPr txBox="1"/>
          <p:nvPr userDrawn="1"/>
        </p:nvSpPr>
        <p:spPr>
          <a:xfrm>
            <a:off x="5029200" y="6396335"/>
            <a:ext cx="4114800" cy="461665"/>
          </a:xfrm>
          <a:prstGeom prst="rect">
            <a:avLst/>
          </a:prstGeom>
          <a:noFill/>
        </p:spPr>
        <p:txBody>
          <a:bodyPr wrap="square" rtlCol="0" anchor="b">
            <a:spAutoFit/>
          </a:bodyPr>
          <a:lstStyle/>
          <a:p>
            <a:pPr algn="r"/>
            <a:r>
              <a:rPr lang="en-US" sz="1200" i="1" dirty="0" smtClean="0">
                <a:latin typeface="Arial"/>
                <a:cs typeface="Arial"/>
              </a:rPr>
              <a:t>Essentials of Geology,</a:t>
            </a:r>
            <a:r>
              <a:rPr lang="en-US" sz="1200" i="1" baseline="0" dirty="0" smtClean="0">
                <a:latin typeface="Arial"/>
                <a:cs typeface="Arial"/>
              </a:rPr>
              <a:t> </a:t>
            </a:r>
            <a:r>
              <a:rPr lang="en-US" sz="1200" dirty="0" smtClean="0">
                <a:latin typeface="Arial"/>
                <a:cs typeface="Arial"/>
              </a:rPr>
              <a:t>Fifth Edition </a:t>
            </a:r>
          </a:p>
          <a:p>
            <a:pPr algn="r"/>
            <a:r>
              <a:rPr lang="en-US" sz="1200" dirty="0" smtClean="0">
                <a:latin typeface="Arial"/>
                <a:cs typeface="Arial"/>
              </a:rPr>
              <a:t>Copyright © 2016 W. W. Norton &amp; Company</a:t>
            </a:r>
            <a:endParaRPr lang="en-US" sz="1200" dirty="0">
              <a:latin typeface="Arial"/>
              <a:cs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TextBox 4"/>
          <p:cNvSpPr txBox="1"/>
          <p:nvPr userDrawn="1"/>
        </p:nvSpPr>
        <p:spPr>
          <a:xfrm>
            <a:off x="5029200" y="6396335"/>
            <a:ext cx="4114800" cy="461665"/>
          </a:xfrm>
          <a:prstGeom prst="rect">
            <a:avLst/>
          </a:prstGeom>
          <a:noFill/>
        </p:spPr>
        <p:txBody>
          <a:bodyPr wrap="square" rtlCol="0" anchor="b">
            <a:spAutoFit/>
          </a:bodyPr>
          <a:lstStyle/>
          <a:p>
            <a:pPr algn="r"/>
            <a:r>
              <a:rPr lang="en-US" sz="1200" i="1" dirty="0" smtClean="0">
                <a:latin typeface="Arial"/>
                <a:cs typeface="Arial"/>
              </a:rPr>
              <a:t>Essentials of Geology,</a:t>
            </a:r>
            <a:r>
              <a:rPr lang="en-US" sz="1200" i="1" baseline="0" dirty="0" smtClean="0">
                <a:latin typeface="Arial"/>
                <a:cs typeface="Arial"/>
              </a:rPr>
              <a:t> </a:t>
            </a:r>
            <a:r>
              <a:rPr lang="en-US" sz="1200" dirty="0" smtClean="0">
                <a:latin typeface="Arial"/>
                <a:cs typeface="Arial"/>
              </a:rPr>
              <a:t>Fifth Edition </a:t>
            </a:r>
          </a:p>
          <a:p>
            <a:pPr algn="r"/>
            <a:r>
              <a:rPr lang="en-US" sz="1200" dirty="0" smtClean="0">
                <a:latin typeface="Arial"/>
                <a:cs typeface="Arial"/>
              </a:rPr>
              <a:t>Copyright © 2016 W. W. Norton &amp; Company</a:t>
            </a:r>
            <a:endParaRPr lang="en-US" sz="1200" dirty="0">
              <a:latin typeface="Arial"/>
              <a:cs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bwMode="auto">
          <a:xfrm>
            <a:off x="685800" y="228600"/>
            <a:ext cx="7772400" cy="1524000"/>
          </a:xfrm>
          <a:prstGeom prst="rect">
            <a:avLst/>
          </a:prstGeom>
          <a:noFill/>
          <a:ln w="9525">
            <a:noFill/>
            <a:miter lim="800000"/>
            <a:headEnd/>
            <a:tailEnd/>
          </a:ln>
          <a:effectLst>
            <a:outerShdw blurRad="12700" dist="12699" dir="10200039"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5715" name="Rectangle 3"/>
          <p:cNvSpPr>
            <a:spLocks noGrp="1" noChangeArrowheads="1"/>
          </p:cNvSpPr>
          <p:nvPr>
            <p:ph type="body" idx="1"/>
          </p:nvPr>
        </p:nvSpPr>
        <p:spPr bwMode="auto">
          <a:xfrm>
            <a:off x="685800" y="1905000"/>
            <a:ext cx="7772400" cy="4191000"/>
          </a:xfrm>
          <a:prstGeom prst="rect">
            <a:avLst/>
          </a:prstGeom>
          <a:noFill/>
          <a:ln w="9525">
            <a:noFill/>
            <a:miter lim="800000"/>
            <a:headEnd/>
            <a:tailEnd/>
          </a:ln>
          <a:effectLst>
            <a:outerShdw blurRad="12700" dist="12699" dir="10200039"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5717" name="Rectangle 5"/>
          <p:cNvSpPr>
            <a:spLocks noGrp="1" noChangeArrowheads="1"/>
          </p:cNvSpPr>
          <p:nvPr>
            <p:ph type="ftr" sz="quarter" idx="3"/>
          </p:nvPr>
        </p:nvSpPr>
        <p:spPr bwMode="auto">
          <a:xfrm>
            <a:off x="6858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mn-lt"/>
                <a:ea typeface="+mn-ea"/>
                <a:cs typeface="+mn-cs"/>
              </a:defRPr>
            </a:lvl1pPr>
          </a:lstStyle>
          <a:p>
            <a:endParaRPr lang="en-US"/>
          </a:p>
        </p:txBody>
      </p:sp>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2pPr>
      <a:lvl3pPr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3pPr>
      <a:lvl4pPr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4pPr>
      <a:lvl5pPr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5pPr>
      <a:lvl6pPr marL="457200"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6pPr>
      <a:lvl7pPr marL="914400"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7pPr>
      <a:lvl8pPr marL="1371600"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8pPr>
      <a:lvl9pPr marL="1828800"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9pPr>
    </p:titleStyle>
    <p:bodyStyle>
      <a:lvl1pPr marL="342900" indent="-342900" algn="l" rtl="0" fontAlgn="base">
        <a:spcBef>
          <a:spcPct val="20000"/>
        </a:spcBef>
        <a:spcAft>
          <a:spcPct val="0"/>
        </a:spcAft>
        <a:buFont typeface="Wingdings" charset="2"/>
        <a:buChar char="s"/>
        <a:defRPr sz="3200">
          <a:solidFill>
            <a:schemeClr val="tx1"/>
          </a:solidFill>
          <a:latin typeface="+mn-lt"/>
          <a:ea typeface="+mn-ea"/>
          <a:cs typeface="+mn-cs"/>
        </a:defRPr>
      </a:lvl1pPr>
      <a:lvl2pPr marL="742950" indent="-285750" algn="l" rtl="0" fontAlgn="base">
        <a:spcBef>
          <a:spcPct val="20000"/>
        </a:spcBef>
        <a:spcAft>
          <a:spcPct val="0"/>
        </a:spcAft>
        <a:buFont typeface="Wingdings" charset="2"/>
        <a:buChar char="s"/>
        <a:defRPr sz="2800">
          <a:solidFill>
            <a:schemeClr val="tx1"/>
          </a:solidFill>
          <a:latin typeface="+mn-lt"/>
          <a:ea typeface="+mn-ea"/>
          <a:cs typeface="+mn-cs"/>
        </a:defRPr>
      </a:lvl2pPr>
      <a:lvl3pPr marL="1143000" indent="-228600" algn="l" rtl="0" fontAlgn="base">
        <a:spcBef>
          <a:spcPct val="20000"/>
        </a:spcBef>
        <a:spcAft>
          <a:spcPct val="0"/>
        </a:spcAft>
        <a:buFont typeface="Wingdings" charset="2"/>
        <a:buChar char="s"/>
        <a:defRPr sz="2400">
          <a:solidFill>
            <a:schemeClr val="tx1"/>
          </a:solidFill>
          <a:latin typeface="+mn-lt"/>
          <a:ea typeface="+mn-ea"/>
          <a:cs typeface="+mn-cs"/>
        </a:defRPr>
      </a:lvl3pPr>
      <a:lvl4pPr marL="1600200" indent="-228600" algn="l" rtl="0" fontAlgn="base">
        <a:spcBef>
          <a:spcPct val="20000"/>
        </a:spcBef>
        <a:spcAft>
          <a:spcPct val="0"/>
        </a:spcAft>
        <a:buFont typeface="Wingdings" charset="2"/>
        <a:buChar char="s"/>
        <a:defRPr sz="2000">
          <a:solidFill>
            <a:schemeClr val="tx1"/>
          </a:solidFill>
          <a:latin typeface="+mn-lt"/>
          <a:ea typeface="+mn-ea"/>
          <a:cs typeface="+mn-cs"/>
        </a:defRPr>
      </a:lvl4pPr>
      <a:lvl5pPr marL="2057400" indent="-228600" algn="l" rtl="0" fontAlgn="base">
        <a:spcBef>
          <a:spcPct val="20000"/>
        </a:spcBef>
        <a:spcAft>
          <a:spcPct val="0"/>
        </a:spcAft>
        <a:buFont typeface="Wingdings" charset="2"/>
        <a:buChar char="s"/>
        <a:defRPr sz="2000">
          <a:solidFill>
            <a:schemeClr val="tx1"/>
          </a:solidFill>
          <a:latin typeface="+mn-lt"/>
          <a:ea typeface="+mn-ea"/>
          <a:cs typeface="+mn-cs"/>
        </a:defRPr>
      </a:lvl5pPr>
      <a:lvl6pPr marL="2514600" indent="-228600" algn="l" rtl="0" fontAlgn="base">
        <a:spcBef>
          <a:spcPct val="20000"/>
        </a:spcBef>
        <a:spcAft>
          <a:spcPct val="0"/>
        </a:spcAft>
        <a:buFont typeface="Wingdings" charset="2"/>
        <a:buChar char="s"/>
        <a:defRPr sz="2000">
          <a:solidFill>
            <a:schemeClr val="tx1"/>
          </a:solidFill>
          <a:latin typeface="+mn-lt"/>
          <a:ea typeface="+mn-ea"/>
          <a:cs typeface="+mn-cs"/>
        </a:defRPr>
      </a:lvl6pPr>
      <a:lvl7pPr marL="2971800" indent="-228600" algn="l" rtl="0" fontAlgn="base">
        <a:spcBef>
          <a:spcPct val="20000"/>
        </a:spcBef>
        <a:spcAft>
          <a:spcPct val="0"/>
        </a:spcAft>
        <a:buFont typeface="Wingdings" charset="2"/>
        <a:buChar char="s"/>
        <a:defRPr sz="2000">
          <a:solidFill>
            <a:schemeClr val="tx1"/>
          </a:solidFill>
          <a:latin typeface="+mn-lt"/>
          <a:ea typeface="+mn-ea"/>
          <a:cs typeface="+mn-cs"/>
        </a:defRPr>
      </a:lvl7pPr>
      <a:lvl8pPr marL="3429000" indent="-228600" algn="l" rtl="0" fontAlgn="base">
        <a:spcBef>
          <a:spcPct val="20000"/>
        </a:spcBef>
        <a:spcAft>
          <a:spcPct val="0"/>
        </a:spcAft>
        <a:buFont typeface="Wingdings" charset="2"/>
        <a:buChar char="s"/>
        <a:defRPr sz="2000">
          <a:solidFill>
            <a:schemeClr val="tx1"/>
          </a:solidFill>
          <a:latin typeface="+mn-lt"/>
          <a:ea typeface="+mn-ea"/>
          <a:cs typeface="+mn-cs"/>
        </a:defRPr>
      </a:lvl8pPr>
      <a:lvl9pPr marL="3886200" indent="-228600" algn="l" rtl="0" fontAlgn="base">
        <a:spcBef>
          <a:spcPct val="20000"/>
        </a:spcBef>
        <a:spcAft>
          <a:spcPct val="0"/>
        </a:spcAft>
        <a:buFont typeface="Wingdings" charset="2"/>
        <a:buChar char="s"/>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00.xml"/><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01.xml"/><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02.xml"/><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03.xml"/><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04.xml"/><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05.xml"/><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06.xml"/><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07.xml"/><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08.xml"/><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0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82.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83.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84.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85.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86.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87.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8.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89.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90.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91.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92.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93.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94.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95.xml"/><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96.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97.xml"/><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98.xml"/><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9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5" name="Rectangle 25"/>
          <p:cNvSpPr>
            <a:spLocks noGrp="1" noChangeArrowheads="1"/>
          </p:cNvSpPr>
          <p:nvPr/>
        </p:nvSpPr>
        <p:spPr bwMode="auto">
          <a:xfrm>
            <a:off x="990600" y="4572000"/>
            <a:ext cx="7162800" cy="1524000"/>
          </a:xfrm>
          <a:prstGeom prst="rect">
            <a:avLst/>
          </a:prstGeom>
          <a:noFill/>
          <a:ln w="9525">
            <a:noFill/>
            <a:miter lim="800000"/>
            <a:headEnd/>
            <a:tailEnd/>
          </a:ln>
          <a:effectLst/>
        </p:spPr>
        <p:txBody>
          <a:bodyPr>
            <a:prstTxWarp prst="textNoShape">
              <a:avLst/>
            </a:prstTxWarp>
          </a:bodyPr>
          <a:lstStyle/>
          <a:p>
            <a:pPr algn="ctr"/>
            <a:r>
              <a:rPr lang="en-US" sz="2800" b="1" dirty="0">
                <a:solidFill>
                  <a:schemeClr val="tx2"/>
                </a:solidFill>
                <a:latin typeface="Verdana" charset="0"/>
              </a:rPr>
              <a:t>Chapter</a:t>
            </a:r>
            <a:r>
              <a:rPr lang="en-US" sz="2800" b="1" dirty="0" smtClean="0">
                <a:solidFill>
                  <a:schemeClr val="tx2"/>
                </a:solidFill>
                <a:latin typeface="Verdana" charset="0"/>
              </a:rPr>
              <a:t> 18</a:t>
            </a:r>
          </a:p>
          <a:p>
            <a:pPr algn="ctr"/>
            <a:r>
              <a:rPr lang="en-US" sz="2800" dirty="0" smtClean="0">
                <a:solidFill>
                  <a:schemeClr val="tx2"/>
                </a:solidFill>
                <a:latin typeface="Verdana" charset="0"/>
              </a:rPr>
              <a:t>Amazing Ice: Glaciers and Ice Ages</a:t>
            </a:r>
            <a:endParaRPr lang="en-US" sz="2800" dirty="0">
              <a:solidFill>
                <a:schemeClr val="tx2"/>
              </a:solidFill>
              <a:latin typeface="Verdana" charset="0"/>
            </a:endParaRPr>
          </a:p>
        </p:txBody>
      </p:sp>
      <p:sp>
        <p:nvSpPr>
          <p:cNvPr id="102426" name="Text Box 26"/>
          <p:cNvSpPr txBox="1">
            <a:spLocks noChangeArrowheads="1"/>
          </p:cNvSpPr>
          <p:nvPr/>
        </p:nvSpPr>
        <p:spPr bwMode="auto">
          <a:xfrm>
            <a:off x="0" y="6477000"/>
            <a:ext cx="9144000" cy="274638"/>
          </a:xfrm>
          <a:prstGeom prst="rect">
            <a:avLst/>
          </a:prstGeom>
          <a:noFill/>
          <a:ln w="9525">
            <a:noFill/>
            <a:miter lim="800000"/>
            <a:headEnd/>
            <a:tailEnd/>
          </a:ln>
          <a:effectLst/>
        </p:spPr>
        <p:txBody>
          <a:bodyPr>
            <a:prstTxWarp prst="textNoShape">
              <a:avLst/>
            </a:prstTxWarp>
            <a:spAutoFit/>
          </a:bodyPr>
          <a:lstStyle/>
          <a:p>
            <a:pPr algn="ctr"/>
            <a:r>
              <a:rPr lang="en-US" sz="1200" b="1" dirty="0">
                <a:solidFill>
                  <a:schemeClr val="tx2"/>
                </a:solidFill>
                <a:latin typeface="Verdana" charset="0"/>
              </a:rPr>
              <a:t>©</a:t>
            </a:r>
            <a:r>
              <a:rPr lang="en-US" sz="1200" b="1" dirty="0" smtClean="0">
                <a:solidFill>
                  <a:schemeClr val="tx2"/>
                </a:solidFill>
                <a:latin typeface="Verdana" charset="0"/>
              </a:rPr>
              <a:t>2016 </a:t>
            </a:r>
            <a:r>
              <a:rPr lang="en-US" sz="1200" b="1" dirty="0">
                <a:solidFill>
                  <a:schemeClr val="tx2"/>
                </a:solidFill>
                <a:latin typeface="Verdana" charset="0"/>
              </a:rPr>
              <a:t>W. W. Norton &amp; Company, Inc.</a:t>
            </a:r>
          </a:p>
        </p:txBody>
      </p:sp>
      <p:sp>
        <p:nvSpPr>
          <p:cNvPr id="102427" name="Text Box 27"/>
          <p:cNvSpPr txBox="1">
            <a:spLocks noChangeArrowheads="1"/>
          </p:cNvSpPr>
          <p:nvPr/>
        </p:nvSpPr>
        <p:spPr bwMode="auto">
          <a:xfrm>
            <a:off x="933450" y="914400"/>
            <a:ext cx="7277100" cy="457200"/>
          </a:xfrm>
          <a:prstGeom prst="rect">
            <a:avLst/>
          </a:prstGeom>
          <a:noFill/>
          <a:ln w="9525">
            <a:noFill/>
            <a:miter lim="800000"/>
            <a:headEnd/>
            <a:tailEnd/>
          </a:ln>
          <a:effectLst/>
        </p:spPr>
        <p:txBody>
          <a:bodyPr>
            <a:prstTxWarp prst="textNoShape">
              <a:avLst/>
            </a:prstTxWarp>
            <a:spAutoFit/>
          </a:bodyPr>
          <a:lstStyle/>
          <a:p>
            <a:pPr algn="ctr"/>
            <a:r>
              <a:rPr lang="en-US">
                <a:solidFill>
                  <a:schemeClr val="tx2"/>
                </a:solidFill>
                <a:latin typeface="Verdana" charset="0"/>
              </a:rPr>
              <a:t>Stephen Marshak</a:t>
            </a:r>
          </a:p>
        </p:txBody>
      </p:sp>
      <p:sp>
        <p:nvSpPr>
          <p:cNvPr id="102428" name="Text Box 28"/>
          <p:cNvSpPr txBox="1">
            <a:spLocks noChangeArrowheads="1"/>
          </p:cNvSpPr>
          <p:nvPr/>
        </p:nvSpPr>
        <p:spPr bwMode="auto">
          <a:xfrm>
            <a:off x="3213894" y="3413125"/>
            <a:ext cx="2716212" cy="396875"/>
          </a:xfrm>
          <a:prstGeom prst="rect">
            <a:avLst/>
          </a:prstGeom>
          <a:noFill/>
          <a:ln w="9525">
            <a:noFill/>
            <a:miter lim="800000"/>
            <a:headEnd/>
            <a:tailEnd/>
          </a:ln>
          <a:effectLst/>
        </p:spPr>
        <p:txBody>
          <a:bodyPr>
            <a:prstTxWarp prst="textNoShape">
              <a:avLst/>
            </a:prstTxWarp>
            <a:spAutoFit/>
          </a:bodyPr>
          <a:lstStyle/>
          <a:p>
            <a:pPr algn="ctr"/>
            <a:r>
              <a:rPr lang="en-US" sz="2000" b="1">
                <a:solidFill>
                  <a:schemeClr val="tx2"/>
                </a:solidFill>
                <a:latin typeface="Verdana" charset="0"/>
              </a:rPr>
              <a:t>FIFTH EDITION</a:t>
            </a:r>
            <a:endParaRPr lang="en-US">
              <a:solidFill>
                <a:schemeClr val="tx2"/>
              </a:solidFill>
              <a:ea typeface="ＭＳ Ｐゴシック" charset="-128"/>
              <a:cs typeface="ＭＳ Ｐゴシック" charset="-128"/>
            </a:endParaRPr>
          </a:p>
        </p:txBody>
      </p:sp>
      <p:sp>
        <p:nvSpPr>
          <p:cNvPr id="102429" name="Line 29"/>
          <p:cNvSpPr>
            <a:spLocks noChangeShapeType="1"/>
          </p:cNvSpPr>
          <p:nvPr/>
        </p:nvSpPr>
        <p:spPr bwMode="auto">
          <a:xfrm>
            <a:off x="0" y="762000"/>
            <a:ext cx="9144000" cy="0"/>
          </a:xfrm>
          <a:prstGeom prst="line">
            <a:avLst/>
          </a:prstGeom>
          <a:noFill/>
          <a:ln w="25400" cap="flat" cmpd="sng" algn="ctr">
            <a:solidFill>
              <a:srgbClr val="E88C2A"/>
            </a:solidFill>
            <a:prstDash val="solid"/>
            <a:round/>
            <a:headEnd type="none" w="med" len="med"/>
            <a:tailEnd type="none" w="med" len="med"/>
          </a:ln>
          <a:effectLst/>
        </p:spPr>
        <p:txBody>
          <a:bodyPr wrap="none" anchor="ctr">
            <a:prstTxWarp prst="textNoShape">
              <a:avLst/>
            </a:prstTxWarp>
          </a:bodyPr>
          <a:lstStyle/>
          <a:p>
            <a:endParaRPr lang="en-US"/>
          </a:p>
        </p:txBody>
      </p:sp>
      <p:sp>
        <p:nvSpPr>
          <p:cNvPr id="102430" name="Line 30"/>
          <p:cNvSpPr>
            <a:spLocks noChangeShapeType="1"/>
          </p:cNvSpPr>
          <p:nvPr/>
        </p:nvSpPr>
        <p:spPr bwMode="auto">
          <a:xfrm>
            <a:off x="0" y="3962400"/>
            <a:ext cx="9144000" cy="0"/>
          </a:xfrm>
          <a:prstGeom prst="line">
            <a:avLst/>
          </a:prstGeom>
          <a:noFill/>
          <a:ln w="25400" cap="flat" cmpd="sng" algn="ctr">
            <a:solidFill>
              <a:srgbClr val="E88C2A"/>
            </a:solidFill>
            <a:prstDash val="solid"/>
            <a:round/>
            <a:headEnd type="none" w="med" len="med"/>
            <a:tailEnd type="none" w="med" len="med"/>
          </a:ln>
          <a:effectLst/>
        </p:spPr>
        <p:txBody>
          <a:bodyPr wrap="none" anchor="ctr">
            <a:prstTxWarp prst="textNoShape">
              <a:avLst/>
            </a:prstTxWarp>
          </a:bodyPr>
          <a:lstStyle/>
          <a:p>
            <a:endParaRPr lang="en-US"/>
          </a:p>
        </p:txBody>
      </p:sp>
      <p:sp>
        <p:nvSpPr>
          <p:cNvPr id="102431" name="Rectangle 31"/>
          <p:cNvSpPr>
            <a:spLocks noGrp="1" noChangeArrowheads="1"/>
          </p:cNvSpPr>
          <p:nvPr/>
        </p:nvSpPr>
        <p:spPr bwMode="auto">
          <a:xfrm>
            <a:off x="0" y="1447800"/>
            <a:ext cx="9144000" cy="1905000"/>
          </a:xfrm>
          <a:prstGeom prst="rect">
            <a:avLst/>
          </a:prstGeom>
          <a:noFill/>
          <a:ln w="9525">
            <a:noFill/>
            <a:miter lim="800000"/>
            <a:headEnd/>
            <a:tailEnd/>
          </a:ln>
          <a:effectLst/>
        </p:spPr>
        <p:txBody>
          <a:bodyPr anchor="ctr">
            <a:prstTxWarp prst="textNoShape">
              <a:avLst/>
            </a:prstTxWarp>
          </a:bodyPr>
          <a:lstStyle/>
          <a:p>
            <a:pPr algn="ctr"/>
            <a:r>
              <a:rPr lang="en-US" sz="4400" b="1" dirty="0" smtClean="0">
                <a:solidFill>
                  <a:schemeClr val="tx2"/>
                </a:solidFill>
                <a:latin typeface="Verdana" charset="0"/>
              </a:rPr>
              <a:t>ESSENTIALS OF</a:t>
            </a:r>
          </a:p>
          <a:p>
            <a:pPr algn="ctr"/>
            <a:r>
              <a:rPr lang="en-US" sz="6800" b="1" dirty="0" smtClean="0">
                <a:solidFill>
                  <a:srgbClr val="E88C2A"/>
                </a:solidFill>
                <a:latin typeface="Verdana" charset="0"/>
              </a:rPr>
              <a:t>Geology</a:t>
            </a:r>
            <a:endParaRPr lang="en-US" sz="6800" b="1" dirty="0">
              <a:solidFill>
                <a:srgbClr val="E88C2A"/>
              </a:solidFill>
              <a:latin typeface="Verdana"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represents a photograph of Mars the surface of which is mostly orange but has two white areas on the poles."/>
          <p:cNvPicPr>
            <a:picLocks noChangeAspect="1"/>
          </p:cNvPicPr>
          <p:nvPr/>
        </p:nvPicPr>
        <p:blipFill>
          <a:blip r:embed="rId3"/>
          <a:stretch>
            <a:fillRect/>
          </a:stretch>
        </p:blipFill>
        <p:spPr>
          <a:xfrm>
            <a:off x="1709927" y="257555"/>
            <a:ext cx="5724144" cy="5961888"/>
          </a:xfrm>
          <a:prstGeom prst="rect">
            <a:avLst/>
          </a:prstGeom>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is divided into three parts, labeled from a to c. Figure a is a graph of global temperature versus time. The graph shows an increasing trend between 500 and 1100, the Medieval Warm Period, followed by a significant temperatures decrease between 1300 and 1850, or the Little Ice Age. The graph also demonstrates a sharp rise in temperatures since 1850. The horizontal line on 0 degrees Celsius represents the level of average temperatures between 1950 and 1980. An old town with lots of people skating on the frozen canal is depicted on the figure b. Figure c demonstrates a huge valley in Alaska. The valley is surrounded by mountains with small glacier masses lying on their sides."/>
          <p:cNvPicPr>
            <a:picLocks noChangeAspect="1"/>
          </p:cNvPicPr>
          <p:nvPr/>
        </p:nvPicPr>
        <p:blipFill>
          <a:blip r:embed="rId3"/>
          <a:stretch>
            <a:fillRect/>
          </a:stretch>
        </p:blipFill>
        <p:spPr>
          <a:xfrm>
            <a:off x="1584960" y="318516"/>
            <a:ext cx="5974080" cy="5839968"/>
          </a:xfrm>
          <a:prstGeom prst="rect">
            <a:avLst/>
          </a:prstGeom>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represents a graph of global temperature versus time. The graph shows an increasing trend between 500 and 1100, the Medieval Warm Period, followed by a significant temperatures decrease between 1300 and 1850, or the Little Ice Age. The graph also demonstrates a sharp rise in temperatures since 1850. The horizontal line on 0 degrees Celsius represents the level of average temperatures between 1950 and 1980."/>
          <p:cNvPicPr>
            <a:picLocks noChangeAspect="1"/>
          </p:cNvPicPr>
          <p:nvPr/>
        </p:nvPicPr>
        <p:blipFill>
          <a:blip r:embed="rId3"/>
          <a:stretch>
            <a:fillRect/>
          </a:stretch>
        </p:blipFill>
        <p:spPr>
          <a:xfrm>
            <a:off x="499871" y="318516"/>
            <a:ext cx="8144256" cy="5839968"/>
          </a:xfrm>
          <a:prstGeom prst="rect">
            <a:avLst/>
          </a:prstGeom>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n old town with lots of people skating on the frozen canal is depicted on the figure."/>
          <p:cNvPicPr>
            <a:picLocks noChangeAspect="1"/>
          </p:cNvPicPr>
          <p:nvPr/>
        </p:nvPicPr>
        <p:blipFill>
          <a:blip r:embed="rId3"/>
          <a:stretch>
            <a:fillRect/>
          </a:stretch>
        </p:blipFill>
        <p:spPr>
          <a:xfrm>
            <a:off x="752855" y="318516"/>
            <a:ext cx="7638288" cy="5839968"/>
          </a:xfrm>
          <a:prstGeom prst="rect">
            <a:avLst/>
          </a:prstGeom>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demonstrates a huge valley in Alaska. The valley is surrounded by mountains with small glacier masses lying on their sides."/>
          <p:cNvPicPr>
            <a:picLocks noChangeAspect="1"/>
          </p:cNvPicPr>
          <p:nvPr/>
        </p:nvPicPr>
        <p:blipFill>
          <a:blip r:embed="rId3"/>
          <a:stretch>
            <a:fillRect/>
          </a:stretch>
        </p:blipFill>
        <p:spPr>
          <a:xfrm>
            <a:off x="1908048" y="318516"/>
            <a:ext cx="5327904" cy="5839968"/>
          </a:xfrm>
          <a:prstGeom prst="rect">
            <a:avLst/>
          </a:prstGeom>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consists of four parts, labeled form a to d. Figure a demonstrates a vast ice sheet with several ponds of meltwater on it. Figure b shows an ice sheet with a wide stream of liquid water in the middle of it which flows down to the base of the glacier. Figure c depicts a large rocky glacier with its ice masses falling down into the water. Figure d consists of two parts and both of them represent a top view of Greenland island. The surface of the island is divided into white and red areas on both images. The red area represents the melting ice and this area takes much more space of the island on the right image than on the left one."/>
          <p:cNvPicPr>
            <a:picLocks noChangeAspect="1"/>
          </p:cNvPicPr>
          <p:nvPr/>
        </p:nvPicPr>
        <p:blipFill>
          <a:blip r:embed="rId3"/>
          <a:stretch>
            <a:fillRect/>
          </a:stretch>
        </p:blipFill>
        <p:spPr>
          <a:xfrm>
            <a:off x="1402079" y="318516"/>
            <a:ext cx="6339840" cy="5839968"/>
          </a:xfrm>
          <a:prstGeom prst="rect">
            <a:avLst/>
          </a:prstGeom>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demonstrates a vast ice sheet with several ponds of meltwater on it."/>
          <p:cNvPicPr>
            <a:picLocks noChangeAspect="1"/>
          </p:cNvPicPr>
          <p:nvPr/>
        </p:nvPicPr>
        <p:blipFill>
          <a:blip r:embed="rId3"/>
          <a:stretch>
            <a:fillRect/>
          </a:stretch>
        </p:blipFill>
        <p:spPr>
          <a:xfrm>
            <a:off x="304800" y="385572"/>
            <a:ext cx="8534400" cy="5705856"/>
          </a:xfrm>
          <a:prstGeom prst="rect">
            <a:avLst/>
          </a:prstGeom>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shows an ice sheet with a wide stream of liquid water in the middle of it which flows down to the base of the glacier."/>
          <p:cNvPicPr>
            <a:picLocks noChangeAspect="1"/>
          </p:cNvPicPr>
          <p:nvPr/>
        </p:nvPicPr>
        <p:blipFill>
          <a:blip r:embed="rId3"/>
          <a:stretch>
            <a:fillRect/>
          </a:stretch>
        </p:blipFill>
        <p:spPr>
          <a:xfrm>
            <a:off x="2712720" y="318516"/>
            <a:ext cx="3718560" cy="5839968"/>
          </a:xfrm>
          <a:prstGeom prst="rect">
            <a:avLst/>
          </a:prstGeom>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large rocky glacier with its ice masses falling down into the water is depicted on the figure."/>
          <p:cNvPicPr>
            <a:picLocks noChangeAspect="1"/>
          </p:cNvPicPr>
          <p:nvPr/>
        </p:nvPicPr>
        <p:blipFill>
          <a:blip r:embed="rId3"/>
          <a:stretch>
            <a:fillRect/>
          </a:stretch>
        </p:blipFill>
        <p:spPr>
          <a:xfrm>
            <a:off x="304800" y="416051"/>
            <a:ext cx="8534400" cy="5644896"/>
          </a:xfrm>
          <a:prstGeom prst="rect">
            <a:avLst/>
          </a:prstGeom>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consists of two parts and both of them represent a top view of Greenland island. The surface of the island is divided into white and red areas on both images. The red area represents the melting ice and this area takes much more space of the island on the right image than on the left one."/>
          <p:cNvPicPr>
            <a:picLocks noChangeAspect="1"/>
          </p:cNvPicPr>
          <p:nvPr/>
        </p:nvPicPr>
        <p:blipFill>
          <a:blip r:embed="rId3"/>
          <a:stretch>
            <a:fillRect/>
          </a:stretch>
        </p:blipFill>
        <p:spPr>
          <a:xfrm>
            <a:off x="783335" y="318516"/>
            <a:ext cx="7577328" cy="5839968"/>
          </a:xfrm>
          <a:prstGeom prst="rect">
            <a:avLst/>
          </a:prstGeom>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shows a top view of ice caps covered mountains that are surrounded by valley glaciers. Several cirques bound pointed mountain peaks."/>
          <p:cNvPicPr>
            <a:picLocks noChangeAspect="1"/>
          </p:cNvPicPr>
          <p:nvPr/>
        </p:nvPicPr>
        <p:blipFill>
          <a:blip r:embed="rId3"/>
          <a:stretch>
            <a:fillRect/>
          </a:stretch>
        </p:blipFill>
        <p:spPr>
          <a:xfrm>
            <a:off x="307847" y="1193292"/>
            <a:ext cx="8528304" cy="4090416"/>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demonstrates a top view of the polar ice cap surrounded by the red-orange surface."/>
          <p:cNvPicPr>
            <a:picLocks noChangeAspect="1"/>
          </p:cNvPicPr>
          <p:nvPr/>
        </p:nvPicPr>
        <p:blipFill>
          <a:blip r:embed="rId3"/>
          <a:stretch>
            <a:fillRect/>
          </a:stretch>
        </p:blipFill>
        <p:spPr>
          <a:xfrm>
            <a:off x="1709927" y="257555"/>
            <a:ext cx="5724144" cy="5961888"/>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consists of parts a, b, c, and d. Part a is an image illustrating types of glaciers. Four glaciers’ types can be distinguished: valley glacier lying in the valley; cirque glacier lying in the cap-like hollow; piedmont glacier lying along the bottom of the mountain ridge; mountain ice cap lying on the hilltop surface. Part b is a photo illustrating mountainous area. You can observe valley glacier between the mountain tops. Blue arrow corresponds to the motion direction of the glacier. The glacier is moving from mountain top to bottom. In the background, you can observe cirque glaciers lying in cap-like hollows. Part c shows valley covered with glaciers. On the hilltops, you can observe ice caps. Blue arrow corresponds to the motion direction of valley glacier. Part d is an image showing piedmont glacier lying along the bottom of the mountain."/>
          <p:cNvPicPr>
            <a:picLocks noChangeAspect="1"/>
          </p:cNvPicPr>
          <p:nvPr/>
        </p:nvPicPr>
        <p:blipFill>
          <a:blip r:embed="rId3"/>
          <a:stretch>
            <a:fillRect/>
          </a:stretch>
        </p:blipFill>
        <p:spPr>
          <a:xfrm>
            <a:off x="304800" y="513588"/>
            <a:ext cx="8534400" cy="5449824"/>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images illustrating types of glaciers. Four glaciers’ types can be distinguished: valley glacier lying in the valley; cirque glacier lying in the cap-like hollow; piedmont glacier lying along the bottom of the mountain ridge; mountain ice cap lying on the hilltop surface."/>
          <p:cNvPicPr>
            <a:picLocks noChangeAspect="1"/>
          </p:cNvPicPr>
          <p:nvPr/>
        </p:nvPicPr>
        <p:blipFill>
          <a:blip r:embed="rId3"/>
          <a:stretch>
            <a:fillRect/>
          </a:stretch>
        </p:blipFill>
        <p:spPr>
          <a:xfrm>
            <a:off x="304800" y="937260"/>
            <a:ext cx="8534400" cy="4602480"/>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is a photo illustrating mountainous area. You can observe valley glacier between the mountain tops. Blue arrow corresponds to the motion direction of the glacier. The glacier is moving from mountain top to bottom. In the background, you can observe cirque glaciers lying in cap-like hollows."/>
          <p:cNvPicPr>
            <a:picLocks noChangeAspect="1"/>
          </p:cNvPicPr>
          <p:nvPr/>
        </p:nvPicPr>
        <p:blipFill>
          <a:blip r:embed="rId3"/>
          <a:stretch>
            <a:fillRect/>
          </a:stretch>
        </p:blipFill>
        <p:spPr>
          <a:xfrm>
            <a:off x="304800" y="909827"/>
            <a:ext cx="8534400" cy="4657344"/>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shows valley covered with glaciers. On the hilltops you can observe ice caps. Blue arrow corresponds to motion direction of valley glacier. The glacier is moving from mountain top to bottom."/>
          <p:cNvPicPr>
            <a:picLocks noChangeAspect="1"/>
          </p:cNvPicPr>
          <p:nvPr/>
        </p:nvPicPr>
        <p:blipFill>
          <a:blip r:embed="rId3"/>
          <a:stretch>
            <a:fillRect/>
          </a:stretch>
        </p:blipFill>
        <p:spPr>
          <a:xfrm>
            <a:off x="304800" y="336804"/>
            <a:ext cx="8534400" cy="5803392"/>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is an image showing piedmont glacier lying along the bottom of the mountain."/>
          <p:cNvPicPr>
            <a:picLocks noChangeAspect="1"/>
          </p:cNvPicPr>
          <p:nvPr/>
        </p:nvPicPr>
        <p:blipFill>
          <a:blip r:embed="rId3"/>
          <a:stretch>
            <a:fillRect/>
          </a:stretch>
        </p:blipFill>
        <p:spPr>
          <a:xfrm>
            <a:off x="304800" y="1184148"/>
            <a:ext cx="8534400" cy="4108704"/>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parts a and b. Part a is a map of the Antarctic ice sheet. The map is colored with four shadows of blue: from light to dark. Lightest color corresponds to the elevation of 1,000 meters. Darkest color corresponds to the elevation of 4,000 meters. Red dot at the center corresponds to the South Pole. In the east Antarctica, you can observe peak of elevations. In the west Antarctica, medium elevations prevail. Also, you can observe the Transantarctic mountains to the west of the North Pole. In the east, the Ross Ice Shelf is located. Line XY shows the position of the cross section in part b. Part b is a cross section of the ice sheet. The horizontal axis with values from 0 to 5,000 kilometers shows distance. The vertical axis with values from -1 to 4 shows depth (in kilometers). You can observe to following layers: continental crust and ice sheet above. The peak elevation of continental crust corresponds to the Transantarctic mountains, which separate the east Antarctic sheet from the west Antarctic sheet. At the bottom of the mountains, the Ross Ice Shelf is located."/>
          <p:cNvPicPr>
            <a:picLocks noChangeAspect="1"/>
          </p:cNvPicPr>
          <p:nvPr/>
        </p:nvPicPr>
        <p:blipFill>
          <a:blip r:embed="rId3"/>
          <a:stretch>
            <a:fillRect/>
          </a:stretch>
        </p:blipFill>
        <p:spPr>
          <a:xfrm>
            <a:off x="2447697" y="318516"/>
            <a:ext cx="4248606" cy="5839968"/>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is a map of the Antarctic ice sheet. The map is colored with four shadows of blue: from dark to light. Lightest color corresponds to the elevation of 1,000 meters. Darkest color corresponds to the elevation of 4,000 meters. Red dot at the center corresponds to the South Pole. In the east Antarctica, you can observe the peak of elevations. In the west Antarctica, medium elevations prevail. Also, you can observe the Transantarctic mountains to the west of the North Pole. In the east, the Ross Ice Shelf is located."/>
          <p:cNvPicPr>
            <a:picLocks noChangeAspect="1"/>
          </p:cNvPicPr>
          <p:nvPr/>
        </p:nvPicPr>
        <p:blipFill>
          <a:blip r:embed="rId3"/>
          <a:stretch>
            <a:fillRect/>
          </a:stretch>
        </p:blipFill>
        <p:spPr>
          <a:xfrm>
            <a:off x="1353311" y="318516"/>
            <a:ext cx="6437376" cy="5839968"/>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is a cross section of the ice sheet. The horizontal axis with values from 0 to 5,000 kilometers shows distance. The vertical axis with values from -1 to 4 shows depth (in kilometers). You can observe to following layers: continental crust and ice sheet above. The peak elevation of continental crust corresponds to the Transantarctic mountains, which separate the east Antarctic sheet from the west Antarctic sheet. At the bottom of the mountains, the Ross Ice Shelf is located."/>
          <p:cNvPicPr>
            <a:picLocks noChangeAspect="1"/>
          </p:cNvPicPr>
          <p:nvPr/>
        </p:nvPicPr>
        <p:blipFill>
          <a:blip r:embed="rId3"/>
          <a:stretch>
            <a:fillRect/>
          </a:stretch>
        </p:blipFill>
        <p:spPr>
          <a:xfrm>
            <a:off x="304800" y="1629155"/>
            <a:ext cx="8534400" cy="3218688"/>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rugged mountain with one side of it covered with ice and snow is shown in the figure."/>
          <p:cNvPicPr>
            <a:picLocks noChangeAspect="1"/>
          </p:cNvPicPr>
          <p:nvPr/>
        </p:nvPicPr>
        <p:blipFill>
          <a:blip r:embed="rId3"/>
          <a:stretch>
            <a:fillRect/>
          </a:stretch>
        </p:blipFill>
        <p:spPr>
          <a:xfrm>
            <a:off x="435864" y="318516"/>
            <a:ext cx="8272272" cy="5839968"/>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shows a glacially-carved peak surrounded by three cirques seen from above."/>
          <p:cNvPicPr>
            <a:picLocks noChangeAspect="1"/>
          </p:cNvPicPr>
          <p:nvPr/>
        </p:nvPicPr>
        <p:blipFill>
          <a:blip r:embed="rId3"/>
          <a:stretch>
            <a:fillRect/>
          </a:stretch>
        </p:blipFill>
        <p:spPr>
          <a:xfrm>
            <a:off x="1737360" y="318516"/>
            <a:ext cx="5669280" cy="5839968"/>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includes three elements. The first element is a three-dimensional cross section of the glacier. Values on the vertical axis vary from 0 to 250 meters. Zero value corresponds the glacier surface. On the glacier surface you can observe crevasses. According to the figure, ice cannot crack at depths below 60 meters. This depth is marked with black dashed line and corresponds to Brittle-plastic transition. The boundary between ice layer and rock layer corresponds to the step in the substrate. The second element is a photo of glacier surface demonstrating crevasses. Note that crevasses are up to 15 meters wide in an Antarctic glacier. The last element shows the Alps. You can observe crevasses formed in an Alpine glacier."/>
          <p:cNvPicPr>
            <a:picLocks noChangeAspect="1"/>
          </p:cNvPicPr>
          <p:nvPr/>
        </p:nvPicPr>
        <p:blipFill>
          <a:blip r:embed="rId3"/>
          <a:stretch>
            <a:fillRect/>
          </a:stretch>
        </p:blipFill>
        <p:spPr>
          <a:xfrm>
            <a:off x="304800" y="903732"/>
            <a:ext cx="8534400" cy="4669536"/>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is a three-dimensional cross section of the glacier. Values on the vertical axis vary from 0 to 250 meters. Zero value corresponds the glacier surface. On the glacier surface you can observe crevasses. According to the figure, ice cannot crack at depths below 60 meters. This depth is marked with black dashed line and corresponds to Brittle-plastic transition. The boundary between ice layer and rock layer corresponds to the step in the substrate."/>
          <p:cNvPicPr>
            <a:picLocks noChangeAspect="1"/>
          </p:cNvPicPr>
          <p:nvPr/>
        </p:nvPicPr>
        <p:blipFill>
          <a:blip r:embed="rId3"/>
          <a:stretch>
            <a:fillRect/>
          </a:stretch>
        </p:blipFill>
        <p:spPr>
          <a:xfrm>
            <a:off x="795528" y="318516"/>
            <a:ext cx="7552944" cy="5839968"/>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You can observe a photo of glacier surface demonstrating crevasses. Note that crevasses are up to 15 meters wide in an Antarctic glacier."/>
          <p:cNvPicPr>
            <a:picLocks noChangeAspect="1"/>
          </p:cNvPicPr>
          <p:nvPr/>
        </p:nvPicPr>
        <p:blipFill>
          <a:blip r:embed="rId3"/>
          <a:stretch>
            <a:fillRect/>
          </a:stretch>
        </p:blipFill>
        <p:spPr>
          <a:xfrm>
            <a:off x="304800" y="1056132"/>
            <a:ext cx="8534400" cy="4364736"/>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photo shows the Alps. You can observe crevasses formed in an Alpine glacier."/>
          <p:cNvPicPr>
            <a:picLocks noChangeAspect="1"/>
          </p:cNvPicPr>
          <p:nvPr/>
        </p:nvPicPr>
        <p:blipFill>
          <a:blip r:embed="rId3"/>
          <a:stretch>
            <a:fillRect/>
          </a:stretch>
        </p:blipFill>
        <p:spPr>
          <a:xfrm>
            <a:off x="304800" y="513588"/>
            <a:ext cx="8534400" cy="5449824"/>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consists of parts a and b. Part a shows the glacier, which is moving from the mountain top. Red arrow corresponds to the motion direction of the glacier. The inset shows the following forces: gravity, which is directed toward the center of the Earth; downslope shear force, which is directed along the glacier surface; normal force, which is directed perpendicular to the glacier surface. Note that the ice base can flow up a local incline. A clarifying image shows how honey is moving over the up and down surface. Ice also may flow up and over ridges in the substrate. Part b shows an ice sheet. Snowfall adds to the glacier in the zone of accumulation. Note that the zone of accumulation is located at the center of the ice sheet. With time, the glacier spreads sideways, because it is higher in the middle. Lake forms across the glacier. There is a cross-section showing that the glacier spreads sideways from the center. You can observe a clarifying image showing how honey is spreading across the table."/>
          <p:cNvPicPr>
            <a:picLocks noChangeAspect="1"/>
          </p:cNvPicPr>
          <p:nvPr/>
        </p:nvPicPr>
        <p:blipFill>
          <a:blip r:embed="rId3"/>
          <a:stretch>
            <a:fillRect/>
          </a:stretch>
        </p:blipFill>
        <p:spPr>
          <a:xfrm>
            <a:off x="509015" y="321858"/>
            <a:ext cx="8125968" cy="5833284"/>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shows the glacier, which is moving from the mountain top. Red arrow corresponds to the motion direction of the glacier. The inset shows the following forces: gravity, which is directed toward the center of the Earth; downslope shear force, which is directed along the glacier surface; normal force, which is directed perpendicular to the glacier surface. Note that the ice base can flow up a local incline. A clarifying image shows how honey is moving over the up and down surface. Ice also may flow up and over ridges in the substrate."/>
          <p:cNvPicPr>
            <a:picLocks noChangeAspect="1"/>
          </p:cNvPicPr>
          <p:nvPr/>
        </p:nvPicPr>
        <p:blipFill>
          <a:blip r:embed="rId3"/>
          <a:stretch>
            <a:fillRect/>
          </a:stretch>
        </p:blipFill>
        <p:spPr>
          <a:xfrm>
            <a:off x="304800" y="1693164"/>
            <a:ext cx="8534400" cy="3090672"/>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is an ice sheet. Snowfall adds to the glacier in the zone of accumulation. Note that the zone of accumulation is located at the center of the ice sheet. With time, the glacier spreads sideways, because it is higher in the middle. Lake forms across the glacier. There is a cross-section showing that the glacier spreads sideways from the center. You can observe a clarifying image showing how honey is spreading across the table."/>
          <p:cNvPicPr>
            <a:picLocks noChangeAspect="1"/>
          </p:cNvPicPr>
          <p:nvPr/>
        </p:nvPicPr>
        <p:blipFill>
          <a:blip r:embed="rId3"/>
          <a:stretch>
            <a:fillRect/>
          </a:stretch>
        </p:blipFill>
        <p:spPr>
          <a:xfrm>
            <a:off x="304800" y="1668779"/>
            <a:ext cx="8534400" cy="3139440"/>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consists of parts a and b. Part a is a three-dimensional cross section of the glacier. The glacier lays on the bedrock along valley walls. The dashed line divides the glacier into two layers: brittle zone and plastic zone, which is the bottom layer. On the surface, you can observe crevasses. Arrows show motion direction of the glacier from the mountain top to bottom. A vertical drill hole dipped into the ice. Horizontal arrow near the boundary between ice and bedrock corresponds to basal slip. Horizontal arrow in the middle of the plastic zone corresponds to plastic flow. Under the influence of above-listed flows, a vertical hole becomes curved. Part b is a three-dimensional cross section of the glacier, which is moving from the mountain top to the bottom. On the top, you can observe zone of snow accumulation. Arrows moving from the mountain top to the bottom correspond to flow trajectory. Equilibrium line is marked with a black dashed line. Closer to the bottom of the mountain zone of ablation is located. Next to the zone of ablation the glacier starts to vaporize (sublimation). At the boundary of the lake pieces of the glaciers calve and flow away forming icebergs. During the process of sublimation, meltwater pool is formed separating a piece of the glacier, which is called terminus (toe). Also, meltwater tunnel and meltwater stream are formed."/>
          <p:cNvPicPr>
            <a:picLocks noChangeAspect="1"/>
          </p:cNvPicPr>
          <p:nvPr/>
        </p:nvPicPr>
        <p:blipFill>
          <a:blip r:embed="rId3"/>
          <a:stretch>
            <a:fillRect/>
          </a:stretch>
        </p:blipFill>
        <p:spPr>
          <a:xfrm>
            <a:off x="2670048" y="318516"/>
            <a:ext cx="3803904" cy="5839968"/>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is a three-dimensional cross section of the glacier. The glacier lays on the bedrock along valley walls. The dashed line divides the glacier into two layers: brittle zone and plastic zone, which is the bottom layer. On the surface, you can observe crevasses. Arrows show motion direction of the glacier from the mountain top to bottom. A vertical drill hole dipped into the ice. Horizontal arrow near the boundary between ice and bedrock corresponds to basal slip. Horizontal arrow in the middle of the plastic zone corresponds to plastic flow. Under the influence of above-listed flows, a vertical hole becomes curved."/>
          <p:cNvPicPr>
            <a:picLocks noChangeAspect="1"/>
          </p:cNvPicPr>
          <p:nvPr/>
        </p:nvPicPr>
        <p:blipFill>
          <a:blip r:embed="rId3"/>
          <a:stretch>
            <a:fillRect/>
          </a:stretch>
        </p:blipFill>
        <p:spPr>
          <a:xfrm>
            <a:off x="682752" y="318516"/>
            <a:ext cx="7778496" cy="5839968"/>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is an image showing surface covered with ice. Afar off you can observe glacial hills. Light-blue color prevail."/>
          <p:cNvPicPr>
            <a:picLocks noChangeAspect="1"/>
          </p:cNvPicPr>
          <p:nvPr/>
        </p:nvPicPr>
        <p:blipFill>
          <a:blip r:embed="rId3"/>
          <a:stretch>
            <a:fillRect/>
          </a:stretch>
        </p:blipFill>
        <p:spPr>
          <a:xfrm>
            <a:off x="304800" y="824483"/>
            <a:ext cx="8534400" cy="4828032"/>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is a three-dimensional cross section of the glacier, which is moving from the mountain top to the bottom. On the top you can observe zone of snow accumulation. Arrows moving from the mountain top to the bottom correspond to flow trajectory. Equilibrium line is marked with a black dashed line. Closer to the bottom of the mountain zone of ablation is located. Next to the zone of ablation the glacier starts to vaporize (sublimation). At the boundary of the lake pieces of the glaciers calve and flow away forming icebergs. During the process of sublimation, meltwater pool is formed separating a piece of the glacier, which is called terminus (toe). Also, meltwater tunnel and meltwater stream are formed."/>
          <p:cNvPicPr>
            <a:picLocks noChangeAspect="1"/>
          </p:cNvPicPr>
          <p:nvPr/>
        </p:nvPicPr>
        <p:blipFill>
          <a:blip r:embed="rId3"/>
          <a:stretch>
            <a:fillRect/>
          </a:stretch>
        </p:blipFill>
        <p:spPr>
          <a:xfrm>
            <a:off x="396240" y="318516"/>
            <a:ext cx="8351520" cy="5839968"/>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consists of parts a, b, and c. Part a is a cross-section view of a glacier illustrating reference stay. The glacier originates in origin. Blue arrows show flow trajectory from top to bottom. Reference equilibrium line, which is marked with a red dashed line, separates accumulation zone, which is located above the line, from ablation zone, which is located below the line. Red plane corresponds to the position of the toe. In consequence of ablation, meltwater stream appears at the bottom of the glacier. Part b is a cross-section view illustrating glacial advance. In consequence of more snow and less ablation, equilibrium line has a lower position in comparison with part a, which corresponds to the green dashed line. You can observe advance of toe position. New position corresponds to green plane. Part c is a cross-section view illustrating glacial retreat. In consequence of less snow and more ablation, we can observe higher equilibrium line in comparison with part a. In this case, toe retreats, which corresponds to the yellow plane."/>
          <p:cNvPicPr>
            <a:picLocks noChangeAspect="1"/>
          </p:cNvPicPr>
          <p:nvPr/>
        </p:nvPicPr>
        <p:blipFill>
          <a:blip r:embed="rId3"/>
          <a:stretch>
            <a:fillRect/>
          </a:stretch>
        </p:blipFill>
        <p:spPr>
          <a:xfrm>
            <a:off x="2785872" y="319815"/>
            <a:ext cx="3572256" cy="5837370"/>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is a cross-section view of a glacier illustrating reference stay. The glacier originates in origin. Blue arrows show flow trajectory from top to bottom. Reference equilibrium line, which is marked with a red dashed line, separates accumulation zone, which is located above the line, from ablation zone, which is located below the line. Red plane corresponds to the position of the toe. In consequence of ablation, meltwater stream appears at the bottom of the glacier."/>
          <p:cNvPicPr>
            <a:picLocks noChangeAspect="1"/>
          </p:cNvPicPr>
          <p:nvPr/>
        </p:nvPicPr>
        <p:blipFill>
          <a:blip r:embed="rId3"/>
          <a:stretch>
            <a:fillRect/>
          </a:stretch>
        </p:blipFill>
        <p:spPr>
          <a:xfrm>
            <a:off x="304800" y="967739"/>
            <a:ext cx="8534400" cy="4541520"/>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is a cross-section view illustrating glacial advance. Blue arrows show flow trajectory from top to bottom. In consequence of more snow and less ablation, equilibrium line has the lower position, which corresponds to green dashed line. You can observe advance of toe position. New position corresponds to the green plane."/>
          <p:cNvPicPr>
            <a:picLocks noChangeAspect="1"/>
          </p:cNvPicPr>
          <p:nvPr/>
        </p:nvPicPr>
        <p:blipFill>
          <a:blip r:embed="rId3"/>
          <a:stretch>
            <a:fillRect/>
          </a:stretch>
        </p:blipFill>
        <p:spPr>
          <a:xfrm>
            <a:off x="304800" y="1077467"/>
            <a:ext cx="8534400" cy="4322064"/>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is a cross-section view illustrating glacial retreat. Blue arrows show flow trajectory from top to bottom. In consequence of less snow and more ablation, we can observe higher equilibrium line in comparison with the red dashed line, which was located in the middle. In this case, toe retreats, which corresponds to the yellow plane. Yellow plane is located earlier than the red plane."/>
          <p:cNvPicPr>
            <a:picLocks noChangeAspect="1"/>
          </p:cNvPicPr>
          <p:nvPr/>
        </p:nvPicPr>
        <p:blipFill>
          <a:blip r:embed="rId3"/>
          <a:stretch>
            <a:fillRect/>
          </a:stretch>
        </p:blipFill>
        <p:spPr>
          <a:xfrm>
            <a:off x="304800" y="1312164"/>
            <a:ext cx="8534400" cy="3852672"/>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is a three-dimensional cross-section of a glacier. In the background, you can observe tidewater glacier. In the foreground, you can observe water area. Part of the glacier, which is under the water and is grounded in shallow, called grounded ice. Part of the glacier, which is under the water and floats in deep water, called floating ice. At the boundary of the lake, pieces of the glaciers calve and flow away forming icebergs. In the water, you can observe drop stones. The brown layer at the bottom corresponds to glacial marine sediments."/>
          <p:cNvPicPr>
            <a:picLocks noChangeAspect="1"/>
          </p:cNvPicPr>
          <p:nvPr/>
        </p:nvPicPr>
        <p:blipFill>
          <a:blip r:embed="rId3"/>
          <a:stretch>
            <a:fillRect/>
          </a:stretch>
        </p:blipFill>
        <p:spPr>
          <a:xfrm>
            <a:off x="1274064" y="318516"/>
            <a:ext cx="6595872" cy="5839968"/>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is a photo of an iceberg floating in deep water. The iceberg is divided into two parts: part located under the water; part located above the water. The part, which is under the water larger than another one."/>
          <p:cNvPicPr>
            <a:picLocks noChangeAspect="1"/>
          </p:cNvPicPr>
          <p:nvPr/>
        </p:nvPicPr>
        <p:blipFill>
          <a:blip r:embed="rId3"/>
          <a:stretch>
            <a:fillRect/>
          </a:stretch>
        </p:blipFill>
        <p:spPr>
          <a:xfrm>
            <a:off x="2575560" y="318516"/>
            <a:ext cx="3992880" cy="5839968"/>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is an air photo. There is the mountain covered with ice and surrounded by water. On the water surface, you can observe ice pieces different sizes and forms."/>
          <p:cNvPicPr>
            <a:picLocks noChangeAspect="1"/>
          </p:cNvPicPr>
          <p:nvPr/>
        </p:nvPicPr>
        <p:blipFill>
          <a:blip r:embed="rId3"/>
          <a:stretch>
            <a:fillRect/>
          </a:stretch>
        </p:blipFill>
        <p:spPr>
          <a:xfrm>
            <a:off x="2609088" y="318516"/>
            <a:ext cx="3925824" cy="5839968"/>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two elements. The first element is the globe model, according to which ice covers the part of ocean area. Also, you can observe areas of the land. The second element shows continent covered with and surrounded by ice."/>
          <p:cNvPicPr>
            <a:picLocks noChangeAspect="1"/>
          </p:cNvPicPr>
          <p:nvPr/>
        </p:nvPicPr>
        <p:blipFill>
          <a:blip r:embed="rId3"/>
          <a:stretch>
            <a:fillRect/>
          </a:stretch>
        </p:blipFill>
        <p:spPr>
          <a:xfrm>
            <a:off x="304800" y="1059179"/>
            <a:ext cx="8534400" cy="4358640"/>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consists of parts a, b, c, and d. Part a is a photo of the mountain valley. Mountain tops have smooth and streamlined form. Some areas are covered with trees. Part b is a photo of the mountains with arete and cirque lying in a cap-like hollow. Part c is a photo of a park area. There is an outcrop having smooth form. Part d shows outcrop. It has layer-like structure. Layers are called striations."/>
          <p:cNvPicPr>
            <a:picLocks noChangeAspect="1"/>
          </p:cNvPicPr>
          <p:nvPr/>
        </p:nvPicPr>
        <p:blipFill>
          <a:blip r:embed="rId3"/>
          <a:stretch>
            <a:fillRect/>
          </a:stretch>
        </p:blipFill>
        <p:spPr>
          <a:xfrm>
            <a:off x="304800" y="659892"/>
            <a:ext cx="8534400" cy="5157216"/>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consists of parts a, b, c, and d. Part a is a snowflake. It has a hexagonal shape with stars at the end. Part b consists of two elements. The first element is a photo of the glacier in the Alps. The second element clarifies that the glacier has layer-like structure. There are boundaries between layers, which have a darker color than layers. Part c consists of two elements. The first element is a photo of the wall of a tunnel bored into a glacier. A small square area is outlined with a black line, which is specialized in the second element. The second element is ice structure under the microscope. You can observe small areas of different colors containing small bubbles. Part d shows layers of ice formed in different periods. Bottom upwards layers are following: coarse-grained ice 130,000 years old lying at a depth of 2000 meters contains less than 20 percent air in bubbles; fine-grained ice containing less than 20 percent air in bubbles; firn 10,000 years old lying at a depth of 250 meters contains 25 percent air; granular snow containing 50 percent air; loose snow containing 90 percent air. Note that crystal size increases with depth. Yellow arrow shows that ice structure in part b looks like the structure of coarse-grained ice."/>
          <p:cNvPicPr>
            <a:picLocks noChangeAspect="1"/>
          </p:cNvPicPr>
          <p:nvPr/>
        </p:nvPicPr>
        <p:blipFill>
          <a:blip r:embed="rId3"/>
          <a:stretch>
            <a:fillRect/>
          </a:stretch>
        </p:blipFill>
        <p:spPr>
          <a:xfrm>
            <a:off x="2069592" y="318516"/>
            <a:ext cx="5004816" cy="5839968"/>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is a photo of the mountain valley. Mountain tops have smooth and streamlined form. Some areas are covered with trees."/>
          <p:cNvPicPr>
            <a:picLocks noChangeAspect="1"/>
          </p:cNvPicPr>
          <p:nvPr/>
        </p:nvPicPr>
        <p:blipFill>
          <a:blip r:embed="rId3"/>
          <a:stretch>
            <a:fillRect/>
          </a:stretch>
        </p:blipFill>
        <p:spPr>
          <a:xfrm>
            <a:off x="304800" y="1114044"/>
            <a:ext cx="8534400" cy="4248912"/>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is a photo of the mountains. You can observe cap-like hollow covered with ice, which is called cirque, and small ridges (arete)."/>
          <p:cNvPicPr>
            <a:picLocks noChangeAspect="1"/>
          </p:cNvPicPr>
          <p:nvPr/>
        </p:nvPicPr>
        <p:blipFill>
          <a:blip r:embed="rId3"/>
          <a:stretch>
            <a:fillRect/>
          </a:stretch>
        </p:blipFill>
        <p:spPr>
          <a:xfrm>
            <a:off x="304800" y="1114044"/>
            <a:ext cx="8534400" cy="4248912"/>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You can observe a photo of a park area. There is an outcrop having a smooth form."/>
          <p:cNvPicPr>
            <a:picLocks noChangeAspect="1"/>
          </p:cNvPicPr>
          <p:nvPr/>
        </p:nvPicPr>
        <p:blipFill>
          <a:blip r:embed="rId3"/>
          <a:stretch>
            <a:fillRect/>
          </a:stretch>
        </p:blipFill>
        <p:spPr>
          <a:xfrm>
            <a:off x="304800" y="1077467"/>
            <a:ext cx="8534400" cy="4322064"/>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shows outcrop. It has layer-like structure. Layers are called striations."/>
          <p:cNvPicPr>
            <a:picLocks noChangeAspect="1"/>
          </p:cNvPicPr>
          <p:nvPr/>
        </p:nvPicPr>
        <p:blipFill>
          <a:blip r:embed="rId3"/>
          <a:stretch>
            <a:fillRect/>
          </a:stretch>
        </p:blipFill>
        <p:spPr>
          <a:xfrm>
            <a:off x="304800" y="781811"/>
            <a:ext cx="8534400" cy="4913376"/>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top view of two valley glaciers merging into one ice river that flows into a meltwater stream is depicted on the figure. The valleys are surrounded by rocky mountains covered with snow."/>
          <p:cNvPicPr>
            <a:picLocks noChangeAspect="1"/>
          </p:cNvPicPr>
          <p:nvPr/>
        </p:nvPicPr>
        <p:blipFill>
          <a:blip r:embed="rId3"/>
          <a:stretch>
            <a:fillRect/>
          </a:stretch>
        </p:blipFill>
        <p:spPr>
          <a:xfrm>
            <a:off x="1737360" y="318516"/>
            <a:ext cx="5669280" cy="5839968"/>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consists of parts a, b, c, and d. Part a includes several elements. The first element is a three-dimensional model illustrating landscape before glaciation. You can observe the following: tributary valleys, V-shaped valley, and trunk valleys with the river in the middle. Before glaciation, valleys are V-shaped, and tributary mouths are the same elevation as the trunk stream. The second element is a three-dimensional model illustrating landscape during glaciation. The valleys fill with ice. The third element is a three-dimensional model illustrating landscape after glaciation. The following features appeared: U-shaped valleys, cirques, aretes, horns, truncated spurs, and hanging valleys. Also, there is an image showing the mountain Snowdown in Wales. Cirque and tam (small lake) are distinguished. Part b is mountain valley. In the foreground, the mountain covered with green trees is located. In the background, you can observe a mountain, which looks like huge and near-symmetrical pyramidal peak. Part c is a photo of a U-shaped valley with the river in the middle. Some areas are white, some brown-green. Part d shows U-shaped valley in the background. In the foreground, you can observe a waterfall spilling out of the valley."/>
          <p:cNvPicPr>
            <a:picLocks noChangeAspect="1"/>
          </p:cNvPicPr>
          <p:nvPr/>
        </p:nvPicPr>
        <p:blipFill>
          <a:blip r:embed="rId3"/>
          <a:stretch>
            <a:fillRect/>
          </a:stretch>
        </p:blipFill>
        <p:spPr>
          <a:xfrm>
            <a:off x="1941576" y="318516"/>
            <a:ext cx="5260848" cy="5839968"/>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includes several elements. The first element is a three-dimensional model illustrating landscape before glaciation. You can observe the following: tributary valleys, V-shaped valley, and trunk valleys with the river in the middle. Before glaciation, valleys are V-shaped, and tributary mouths are the same elevation as the trunk stream. The second element is a three-dimensional model illustrating landscape during glaciation. The valleys fill with ice. The third element is a three-dimensional model illustrating landscape after glaciation. The following features appeared: U-shaped valleys, cirques, aretes, horns, truncated spurs, and hanging valleys. Also, there is an image showing the mountain Snowdown in Wales. Cirque and tam (small lake) are distinguished."/>
          <p:cNvPicPr>
            <a:picLocks noChangeAspect="1"/>
          </p:cNvPicPr>
          <p:nvPr/>
        </p:nvPicPr>
        <p:blipFill>
          <a:blip r:embed="rId3"/>
          <a:stretch>
            <a:fillRect/>
          </a:stretch>
        </p:blipFill>
        <p:spPr>
          <a:xfrm>
            <a:off x="460247" y="318516"/>
            <a:ext cx="8223504" cy="5839968"/>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is mountain valley. In the foreground, the mountain covered with green trees is located. In the background, you can observe a mountain, which looks like huge and near-symmetrical pyramidal peak."/>
          <p:cNvPicPr>
            <a:picLocks noChangeAspect="1"/>
          </p:cNvPicPr>
          <p:nvPr/>
        </p:nvPicPr>
        <p:blipFill>
          <a:blip r:embed="rId3"/>
          <a:stretch>
            <a:fillRect/>
          </a:stretch>
        </p:blipFill>
        <p:spPr>
          <a:xfrm>
            <a:off x="2356104" y="318516"/>
            <a:ext cx="4431792" cy="5839968"/>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You can observe a photo of a U-shaped valley with the river in the middle. Some areas are white, some brown-green."/>
          <p:cNvPicPr>
            <a:picLocks noChangeAspect="1"/>
          </p:cNvPicPr>
          <p:nvPr/>
        </p:nvPicPr>
        <p:blipFill>
          <a:blip r:embed="rId3"/>
          <a:stretch>
            <a:fillRect/>
          </a:stretch>
        </p:blipFill>
        <p:spPr>
          <a:xfrm>
            <a:off x="2593848" y="318516"/>
            <a:ext cx="3956304" cy="5839968"/>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shows a U-shaped valley in the background. In the foreground, you can observe a waterfall spilling out of the valley."/>
          <p:cNvPicPr>
            <a:picLocks noChangeAspect="1"/>
          </p:cNvPicPr>
          <p:nvPr/>
        </p:nvPicPr>
        <p:blipFill>
          <a:blip r:embed="rId3"/>
          <a:stretch>
            <a:fillRect/>
          </a:stretch>
        </p:blipFill>
        <p:spPr>
          <a:xfrm>
            <a:off x="2587751" y="318516"/>
            <a:ext cx="3968496" cy="5839968"/>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is a snowflake. It has a hexagonal shape with stars at the end."/>
          <p:cNvPicPr>
            <a:picLocks noChangeAspect="1"/>
          </p:cNvPicPr>
          <p:nvPr/>
        </p:nvPicPr>
        <p:blipFill>
          <a:blip r:embed="rId3"/>
          <a:stretch>
            <a:fillRect/>
          </a:stretch>
        </p:blipFill>
        <p:spPr>
          <a:xfrm>
            <a:off x="1990344" y="257555"/>
            <a:ext cx="5163312" cy="5961888"/>
          </a:xfrm>
          <a:prstGeom prst="rect">
            <a:avLst/>
          </a:prstGeo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consists of parts a and b. Part a is cross section of a glacier. A Roche mouton nee is shown. It is the bedrock of the glacier. Roche mouton nee has an asymmetrical form. One side is smooth because of abrasion by the flow of glacial ice. Another side is ribbed because of plucking by the flow of glacial ice. Blue arrows correspond to the motion direction of glacial ice flow (from right to left). Part b is a photo. There is a narrow stream in the foreground. In the background, you can observe a Roche moutonnee, which has streamlined form. Note that it has a slope to the right."/>
          <p:cNvPicPr>
            <a:picLocks noChangeAspect="1"/>
          </p:cNvPicPr>
          <p:nvPr/>
        </p:nvPicPr>
        <p:blipFill>
          <a:blip r:embed="rId3"/>
          <a:stretch>
            <a:fillRect/>
          </a:stretch>
        </p:blipFill>
        <p:spPr>
          <a:xfrm>
            <a:off x="304800" y="2061972"/>
            <a:ext cx="8534400" cy="2353056"/>
          </a:xfrm>
          <a:prstGeom prst="rect">
            <a:avLst/>
          </a:prstGeo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is cross-section of a glacier. A Roche moutonnee is shown. It is the bedrock of the glacier. A Roche moutonnee has an asymmetrical form. One side is smooth because of abrasion by the flow of glacial ice. The other side is ribbed because of plucking by the flow of glacial ice. Blue arrows correspond to the motion direction of glacial ice flow (from right to left)."/>
          <p:cNvPicPr>
            <a:picLocks noChangeAspect="1"/>
          </p:cNvPicPr>
          <p:nvPr/>
        </p:nvPicPr>
        <p:blipFill>
          <a:blip r:embed="rId3"/>
          <a:stretch>
            <a:fillRect/>
          </a:stretch>
        </p:blipFill>
        <p:spPr>
          <a:xfrm>
            <a:off x="304800" y="1031748"/>
            <a:ext cx="8534400" cy="4413504"/>
          </a:xfrm>
          <a:prstGeom prst="rect">
            <a:avLst/>
          </a:prstGeo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is a photo. There is a narrow stream in the foreground. In the background, you can observe a Roche moutonnee, which has streamlined form. Note that it has a slope to the right."/>
          <p:cNvPicPr>
            <a:picLocks noChangeAspect="1"/>
          </p:cNvPicPr>
          <p:nvPr/>
        </p:nvPicPr>
        <p:blipFill>
          <a:blip r:embed="rId3"/>
          <a:stretch>
            <a:fillRect/>
          </a:stretch>
        </p:blipFill>
        <p:spPr>
          <a:xfrm>
            <a:off x="304800" y="1318260"/>
            <a:ext cx="8534400" cy="3840480"/>
          </a:xfrm>
          <a:prstGeom prst="rect">
            <a:avLst/>
          </a:prstGeo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You can observe a photo. There is a valley with azure water in the middle. On the one side, streamlined mountains prevail. Angular mountains are located on the other side."/>
          <p:cNvPicPr>
            <a:picLocks noChangeAspect="1"/>
          </p:cNvPicPr>
          <p:nvPr/>
        </p:nvPicPr>
        <p:blipFill>
          <a:blip r:embed="rId3"/>
          <a:stretch>
            <a:fillRect/>
          </a:stretch>
        </p:blipFill>
        <p:spPr>
          <a:xfrm>
            <a:off x="1618488" y="318516"/>
            <a:ext cx="5907024" cy="5839968"/>
          </a:xfrm>
          <a:prstGeom prst="rect">
            <a:avLst/>
          </a:prstGeo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consists of parts a, b, and c. Part a is a cross section of the glacier. Thin black arrows show motion direction of flowing ice (from glacier top to bottom). Sediment tumbles from the mountains onto the glacier. The red arrow shows the direction of surface load, which is parallel to the glacier surface. Sediments into glacier ice are called Internal load. The glacier, like conveyor, transports sediments to the terminus (toe). At the bottom of the glacier ice melts. A pile of sediments at the end of the glacier are called end moraine. Part b is a photo of a valley glacier. The surface of the glacier is not paper-white. It contains grey inclusions. Part c contains two elements. The first element is a three-dimensional model showing the following: lateral moraine, medial moraine, and rockfall. A lateral moraine is the zone of dropped sediments along the edge of the glacier. Medial moraine forms as a boundary between two glaciers. The second element is a photo showing glacier valley. You can observe two medial moraines: medial moraine 1, which forms at the merge of two glaciers; moraine 2, also a medial moraine, formed to the right of the moraine 2. The photo also shows lateral moraine."/>
          <p:cNvPicPr>
            <a:picLocks noChangeAspect="1"/>
          </p:cNvPicPr>
          <p:nvPr/>
        </p:nvPicPr>
        <p:blipFill>
          <a:blip r:embed="rId3"/>
          <a:stretch>
            <a:fillRect/>
          </a:stretch>
        </p:blipFill>
        <p:spPr>
          <a:xfrm>
            <a:off x="1057655" y="318516"/>
            <a:ext cx="7028688" cy="5839968"/>
          </a:xfrm>
          <a:prstGeom prst="rect">
            <a:avLst/>
          </a:prstGeom>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is a cross section of the glacier. Thin black arrows show motion direction of flowing ice (from glacier top to bottom). Sediment tumbles from the mountains onto the glacier. The red arrow shows the direction of surface load, which is parallel to the glacier surface. Sediments into glacier ice are called Internal load. The glacier, like conveyor, transports sediments to the terminus (toe). At the bottom of the glacier ice melts. A pile of sediments at the end of the glacier are called end moraine."/>
          <p:cNvPicPr>
            <a:picLocks noChangeAspect="1"/>
          </p:cNvPicPr>
          <p:nvPr/>
        </p:nvPicPr>
        <p:blipFill>
          <a:blip r:embed="rId3"/>
          <a:stretch>
            <a:fillRect/>
          </a:stretch>
        </p:blipFill>
        <p:spPr>
          <a:xfrm>
            <a:off x="676655" y="318516"/>
            <a:ext cx="7790688" cy="5839968"/>
          </a:xfrm>
          <a:prstGeom prst="rect">
            <a:avLst/>
          </a:prstGeom>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is a photo of a valley glacier. The surface of the glacier is not paper-white. It contains grey inclusions."/>
          <p:cNvPicPr>
            <a:picLocks noChangeAspect="1"/>
          </p:cNvPicPr>
          <p:nvPr/>
        </p:nvPicPr>
        <p:blipFill>
          <a:blip r:embed="rId3"/>
          <a:stretch>
            <a:fillRect/>
          </a:stretch>
        </p:blipFill>
        <p:spPr>
          <a:xfrm>
            <a:off x="737615" y="257555"/>
            <a:ext cx="7668768" cy="5961888"/>
          </a:xfrm>
          <a:prstGeom prst="rect">
            <a:avLst/>
          </a:prstGeom>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contains two elements. The first element is a three-dimensional model showing the following: lateral moraine, medial moraine, and rockfall. A lateral moraine is the zone of dropped sediments along the edge of the glacier. Medial moraine forms as a boundary between two glaciers. The second element is a photo showing glacier valley. You can observe two medial moraines: medial moraine 1, which forms at the merge of two glaciers; moraine 2, also a medial moraine, formed to the right of the moraine 2. The photo also shows lateral moraine."/>
          <p:cNvPicPr>
            <a:picLocks noChangeAspect="1"/>
          </p:cNvPicPr>
          <p:nvPr/>
        </p:nvPicPr>
        <p:blipFill>
          <a:blip r:embed="rId3"/>
          <a:stretch>
            <a:fillRect/>
          </a:stretch>
        </p:blipFill>
        <p:spPr>
          <a:xfrm>
            <a:off x="2737104" y="318516"/>
            <a:ext cx="3669792" cy="5839968"/>
          </a:xfrm>
          <a:prstGeom prst="rect">
            <a:avLst/>
          </a:prstGeom>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parts a, b, c, d, and e. Part a shows a grey-brown hill. It has heterogeneous structure. For instance, you can observe stones of different sizes, which are contained in the hill. In part b, you can observe downhill having relatively smooth surface. Several erratics lay on the downhill. Part c consists of two elements. The first element is an air photo of mountain valley showing braided stream between mountains. The second element is zoomed in the photo. According to the photo, areas of land, which washed by the stream consists of small sediments, like gravel. Part d demonstrates pale-yellow sedimentary rock. The rock has compact, unstratified structure. The top surface of the rock is covered with green vegetation. Part e includes two photos. The first photo shows a lake among mountain valley. Some areas covered with ice. The second photo demonstrates the layer-like structure of the sedimentary rock. All layers have different colours, from dirty green to light beige. The layers thickness is also different."/>
          <p:cNvPicPr>
            <a:picLocks noChangeAspect="1"/>
          </p:cNvPicPr>
          <p:nvPr/>
        </p:nvPicPr>
        <p:blipFill>
          <a:blip r:embed="rId3"/>
          <a:stretch>
            <a:fillRect/>
          </a:stretch>
        </p:blipFill>
        <p:spPr>
          <a:xfrm>
            <a:off x="1996439" y="318516"/>
            <a:ext cx="5151120" cy="5839968"/>
          </a:xfrm>
          <a:prstGeom prst="rect">
            <a:avLst/>
          </a:prstGeo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shows a grey-brown hill. It has heterogeneous structure. For instance, you can observe stones of different sizes, which are contained in the hill."/>
          <p:cNvPicPr>
            <a:picLocks noChangeAspect="1"/>
          </p:cNvPicPr>
          <p:nvPr/>
        </p:nvPicPr>
        <p:blipFill>
          <a:blip r:embed="rId3"/>
          <a:stretch>
            <a:fillRect/>
          </a:stretch>
        </p:blipFill>
        <p:spPr>
          <a:xfrm>
            <a:off x="304800" y="364235"/>
            <a:ext cx="8534400" cy="5748528"/>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consists of two elements. The first element is a photo of the glacier in the Alps. The second element clarifies that the glacier has layer-like structure. There are boundaries between layers, which have a darker color than layers."/>
          <p:cNvPicPr>
            <a:picLocks noChangeAspect="1"/>
          </p:cNvPicPr>
          <p:nvPr/>
        </p:nvPicPr>
        <p:blipFill>
          <a:blip r:embed="rId3"/>
          <a:stretch>
            <a:fillRect/>
          </a:stretch>
        </p:blipFill>
        <p:spPr>
          <a:xfrm>
            <a:off x="374903" y="318516"/>
            <a:ext cx="8394192" cy="5839968"/>
          </a:xfrm>
          <a:prstGeom prst="rect">
            <a:avLst/>
          </a:prstGeom>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n the figure, you can observe downhill having relatively smooth surface. Several erratics lay on the downhill."/>
          <p:cNvPicPr>
            <a:picLocks noChangeAspect="1"/>
          </p:cNvPicPr>
          <p:nvPr/>
        </p:nvPicPr>
        <p:blipFill>
          <a:blip r:embed="rId3"/>
          <a:stretch>
            <a:fillRect/>
          </a:stretch>
        </p:blipFill>
        <p:spPr>
          <a:xfrm>
            <a:off x="304800" y="364235"/>
            <a:ext cx="8534400" cy="5748528"/>
          </a:xfrm>
          <a:prstGeom prst="rect">
            <a:avLst/>
          </a:prstGeom>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consists of two elements. The first element is an air photo of mountain valley showing braided stream between mountains. The second element is zoomed in the photo. According to the photo, areas of land, which washed by the stream consists of small sediments, like gravel."/>
          <p:cNvPicPr>
            <a:picLocks noChangeAspect="1"/>
          </p:cNvPicPr>
          <p:nvPr/>
        </p:nvPicPr>
        <p:blipFill>
          <a:blip r:embed="rId3"/>
          <a:stretch>
            <a:fillRect/>
          </a:stretch>
        </p:blipFill>
        <p:spPr>
          <a:xfrm>
            <a:off x="304800" y="1110995"/>
            <a:ext cx="8534400" cy="4255008"/>
          </a:xfrm>
          <a:prstGeom prst="rect">
            <a:avLst/>
          </a:prstGeom>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demonstrates pale-yellow sedimentary rock. The rock has compact, unstratified structure. The top surface of the rock is covered with green vegetation."/>
          <p:cNvPicPr>
            <a:picLocks noChangeAspect="1"/>
          </p:cNvPicPr>
          <p:nvPr/>
        </p:nvPicPr>
        <p:blipFill>
          <a:blip r:embed="rId3"/>
          <a:stretch>
            <a:fillRect/>
          </a:stretch>
        </p:blipFill>
        <p:spPr>
          <a:xfrm>
            <a:off x="2679192" y="318516"/>
            <a:ext cx="3785616" cy="5839968"/>
          </a:xfrm>
          <a:prstGeom prst="rect">
            <a:avLst/>
          </a:prstGeom>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two photos. The first photo shows a lake among mountain valley. Some areas covered with ice. The second photo demonstrates the layer-like structure of the sedimentary rock. All layers have different colors, from dirty green to light beige. The layers thickness is also different."/>
          <p:cNvPicPr>
            <a:picLocks noChangeAspect="1"/>
          </p:cNvPicPr>
          <p:nvPr/>
        </p:nvPicPr>
        <p:blipFill>
          <a:blip r:embed="rId3"/>
          <a:stretch>
            <a:fillRect/>
          </a:stretch>
        </p:blipFill>
        <p:spPr>
          <a:xfrm>
            <a:off x="304800" y="1805939"/>
            <a:ext cx="8534400" cy="2865120"/>
          </a:xfrm>
          <a:prstGeom prst="rect">
            <a:avLst/>
          </a:prstGeom>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consists of parts a, b, and c. Part a is a three-dimensional segment. There are two lobes of the glacier, which joined to each other. Water flows from tunnels in the glaciers. At the toe of the ice sheet lake is located. In front of the glaciers, you can observe grey surface consisting of sediments. It is called outwash. Blue arrows show motion direction of the glacier towards outwashes. Part b shows changes, which happened with the surface from part a with time. The surface is covered with green vegetation. The following features appear: drumlins, kettle lakes, recessional moraines, ground moraines, terminal moraines, erratics, and glacial like bed. The drumlin is stretched streamlined hill. The kettle lake is a lake that is formed by glacier. Ground moraine is extensive, relatively smooth layers. There are several ground moraines, which form steps. Formations at the bottom of steps are called recessional moraine. The material, which forms the steps is called till. Esker is curved ridges, which are formed in the direction of glaciers motion. A terminal moraine is a ridge located along the edge of the steps. Place, where in part a the lake was located, called glacial like bed. Within glacial like bed you can observe plain, which is called delta. On the surface, where the glaciers were, you can find stones - erratics. Plain in front steps formed by a glacier is called outwash plain, which is formed by stratified outwash sediment. Part c is a map of USA. The map includes the following: New Jersey, Staten Island, Long Island, New York, Connecticut, Massachusetts, Rhode Island, Martha’s Vineyard, Nantucket, and Cape Cod. The Atlantic Ocean is located in the south-east. Yellow colour corresponds to exposed moraine. Yellow areas prevail along the coast from the south-west to north-east. For instance, you can observe exposed moraine on Staten Island, Long Island, Martha’s Vineyard, Nantucket, and Cape Cod."/>
          <p:cNvPicPr>
            <a:picLocks noChangeAspect="1"/>
          </p:cNvPicPr>
          <p:nvPr/>
        </p:nvPicPr>
        <p:blipFill>
          <a:blip r:embed="rId3"/>
          <a:stretch>
            <a:fillRect/>
          </a:stretch>
        </p:blipFill>
        <p:spPr>
          <a:xfrm>
            <a:off x="304800" y="367283"/>
            <a:ext cx="8534400" cy="5742432"/>
          </a:xfrm>
          <a:prstGeom prst="rect">
            <a:avLst/>
          </a:prstGeom>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consists of parts a and b. Part a is a three-dimensional segment. There are two lobes of the glacier, which joined to each other. Water flows from tunnels in the glaciers. At the toe of the ice, sheet lake is located. In front of the glaciers, you can observe a grey surface consisting of sediments. It is called outwash. Blue arrows show motion direction of the glacier towards outwashes. Part b shows changes, which happened with the surface from part a with time. The surface is covered with green vegetation. The following features appear: drumlins, kettle lakes, recessional moraines, ground moraines, terminal moraines, erratics, and glacial-like bed. The drumlin is stretched, streamlined hill. The kettle lake is a lake that is formed by a glacier. Ground moraine is extensive, relatively smooth layers. There are several ground moraines, which form steps. Formations at the bottom of steps are called recessional moraine. The material, which form the steps is called till. Eskers are curved ridges, which are formed in the direction of the glaciers motion where tunnels were in part a. A terminal moraine is a ridge located along the edge of the steps. The place where in part a the lake was located is called glacial-like bed. Within glacial-like bed you can observe the plain, which is called delta. On the surface, where the glaciers were, you can find stones - erratics. The plain on the front steps formed by the glacier is called outwash plain, which is also formed by stratified outwash sediment."/>
          <p:cNvPicPr>
            <a:picLocks noChangeAspect="1"/>
          </p:cNvPicPr>
          <p:nvPr/>
        </p:nvPicPr>
        <p:blipFill>
          <a:blip r:embed="rId3"/>
          <a:stretch>
            <a:fillRect/>
          </a:stretch>
        </p:blipFill>
        <p:spPr>
          <a:xfrm>
            <a:off x="304800" y="1799844"/>
            <a:ext cx="8534400" cy="2877312"/>
          </a:xfrm>
          <a:prstGeom prst="rect">
            <a:avLst/>
          </a:prstGeom>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is a map of the USA. The map includes the following: New Jersey, Staten Island, Long Island, New York, Connecticut, Massachusetts, Rhode Island, Martha’s Vineyard, Nantucket, and Cape Cod. The Atlantic Ocean is located on the south-east. Yellow color corresponds to exposed moraine. Yellow areas prevail along the coast from the south-west to north-east. For instance, you can observe exposed moraine on Staten Island, Long Island, Martha’s Vineyard, Nantucket, and Cape Cod."/>
          <p:cNvPicPr>
            <a:picLocks noChangeAspect="1"/>
          </p:cNvPicPr>
          <p:nvPr/>
        </p:nvPicPr>
        <p:blipFill>
          <a:blip r:embed="rId3"/>
          <a:stretch>
            <a:fillRect/>
          </a:stretch>
        </p:blipFill>
        <p:spPr>
          <a:xfrm>
            <a:off x="304800" y="519683"/>
            <a:ext cx="8534400" cy="5437632"/>
          </a:xfrm>
          <a:prstGeom prst="rect">
            <a:avLst/>
          </a:prstGeom>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parts a, b, c, d, and e. Part a is a three-dimensional cross-section of a glacier and sediments in front of them. There is recently calved ice block on the surface. With time ice blocks bury in sediment. You can observe several ice blocks buried by sediment. Part b illustrates landform changes with time in comparison with part a. The surface is covered with green vegetation. The landform includes hills and holes. That type of surface is called knob-and-kettle topography. Small lakes are kettle lakes. Unfilled holes are called kettle holes. Part c is a photo illustrating kettle lakes. The surface is streamlined. Kettle lakes have a round shape, and are buried in the surface. Part d is a three-dimensional segment showing two layers: ground moraine and a glacier above. The red arrow shows the motion direction of the glacier. On the glacier surface, you can observe cracks – crevasses. There are stretched, streamlined hills on the surface of the ground moraine, which are called drumlins. Drumlins are stretched in the motion direction of the glacier. Part e consists of two elements. The first element is a view looking southeast New York. You can observe fields colored with different colours, hills, and wood lines. The second element is a shaded relief map of the drumlins in central New York. Their south-east angle gives the direction of glacial flow. The Sodus is marked with a black square in the north. On the North of Sodus the Lake Ontario is located."/>
          <p:cNvPicPr>
            <a:picLocks noChangeAspect="1"/>
          </p:cNvPicPr>
          <p:nvPr/>
        </p:nvPicPr>
        <p:blipFill>
          <a:blip r:embed="rId3"/>
          <a:stretch>
            <a:fillRect/>
          </a:stretch>
        </p:blipFill>
        <p:spPr>
          <a:xfrm>
            <a:off x="1115567" y="318516"/>
            <a:ext cx="6912864" cy="5839968"/>
          </a:xfrm>
          <a:prstGeom prst="rect">
            <a:avLst/>
          </a:prstGeom>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parts c and d. Part c is a three-dimensional cross-section of a glacier and sediments in front of them. There is recently calved ice block on the surface. With time ice blocks bury in sediment. You can observe several ice blocks buried by sediment. Part d illustrates landform changes with time in comparison with part c. The surface is covered with green vegetation. The landform includes hills and holes. That type of surface is called knob-and-kettle topography. Small lakes are kettle lakes. Unfilled holes are called kettle holes."/>
          <p:cNvPicPr>
            <a:picLocks noChangeAspect="1"/>
          </p:cNvPicPr>
          <p:nvPr/>
        </p:nvPicPr>
        <p:blipFill>
          <a:blip r:embed="rId3"/>
          <a:stretch>
            <a:fillRect/>
          </a:stretch>
        </p:blipFill>
        <p:spPr>
          <a:xfrm>
            <a:off x="2517648" y="318516"/>
            <a:ext cx="4108704" cy="5839968"/>
          </a:xfrm>
          <a:prstGeom prst="rect">
            <a:avLst/>
          </a:prstGeom>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is a photo illustrating kettle lakes. The surface is streamlined. Kettle lakes have a round shape, and are buried in the surface."/>
          <p:cNvPicPr>
            <a:picLocks noChangeAspect="1"/>
          </p:cNvPicPr>
          <p:nvPr/>
        </p:nvPicPr>
        <p:blipFill>
          <a:blip r:embed="rId3"/>
          <a:stretch>
            <a:fillRect/>
          </a:stretch>
        </p:blipFill>
        <p:spPr>
          <a:xfrm>
            <a:off x="304800" y="480060"/>
            <a:ext cx="8534400" cy="5516880"/>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two elements. The first element is a photo of the wall of a tunnel bored into a glacier. A small square area is outlined with a black line, which is specialized in the second element. The second element is ice structure under the microscope. You can observe small areas of different colors containing small bubbles."/>
          <p:cNvPicPr>
            <a:picLocks noChangeAspect="1"/>
          </p:cNvPicPr>
          <p:nvPr/>
        </p:nvPicPr>
        <p:blipFill>
          <a:blip r:embed="rId3"/>
          <a:stretch>
            <a:fillRect/>
          </a:stretch>
        </p:blipFill>
        <p:spPr>
          <a:xfrm>
            <a:off x="2362200" y="318516"/>
            <a:ext cx="4419600" cy="5839968"/>
          </a:xfrm>
          <a:prstGeom prst="rect">
            <a:avLst/>
          </a:prstGeom>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is a three-dimensional segment showing two layers: ground moraine and a glacier above. The red arrow shows the motion direction of the glacier. On the glacier surface, you can observe cracks – crevasses. There are stretched, streamlined hills on the surface of the ground moraine, which are called drumlins. Drumlins are stretched in the motion direction of the glacier."/>
          <p:cNvPicPr>
            <a:picLocks noChangeAspect="1"/>
          </p:cNvPicPr>
          <p:nvPr/>
        </p:nvPicPr>
        <p:blipFill>
          <a:blip r:embed="rId3"/>
          <a:stretch>
            <a:fillRect/>
          </a:stretch>
        </p:blipFill>
        <p:spPr>
          <a:xfrm>
            <a:off x="944879" y="318516"/>
            <a:ext cx="7254240" cy="5839968"/>
          </a:xfrm>
          <a:prstGeom prst="rect">
            <a:avLst/>
          </a:prstGeom>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consists of two elements. The first element is a view looking southeast New York. You can observe fields colored with different colors, hills, and wood lines. The second element is a shaded relief map of the drumlins in central New York. Their south-south-east angle gives the direction of glacial flow. The Sodus is marked with a black square in the north. On the North of Sodus, the Lake Ontario is located."/>
          <p:cNvPicPr>
            <a:picLocks noChangeAspect="1"/>
          </p:cNvPicPr>
          <p:nvPr/>
        </p:nvPicPr>
        <p:blipFill>
          <a:blip r:embed="rId3"/>
          <a:stretch>
            <a:fillRect/>
          </a:stretch>
        </p:blipFill>
        <p:spPr>
          <a:xfrm>
            <a:off x="304800" y="891539"/>
            <a:ext cx="8534400" cy="4693920"/>
          </a:xfrm>
          <a:prstGeom prst="rect">
            <a:avLst/>
          </a:prstGeom>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tinental ice sheet is depicted on the left side of the figure. A thinner layer of the ice shelf lies between the continental ice sheet and the lower sea level. There is a single iceberg floating away from the ice shelf. The top-right corner of the picture represents a mountainous area with ice caps covered peaks, horns, cirque glaciers and U-shaped valleys. Four valley glaciers merge into one stream that flows into a meltwater lake. Braided streams of water flow from the lake through recessional moraine down to the higher sea level passing outwash plains and striations with kettle holes on their way."/>
          <p:cNvPicPr>
            <a:picLocks noChangeAspect="1"/>
          </p:cNvPicPr>
          <p:nvPr/>
        </p:nvPicPr>
        <p:blipFill>
          <a:blip r:embed="rId3"/>
          <a:stretch>
            <a:fillRect/>
          </a:stretch>
        </p:blipFill>
        <p:spPr>
          <a:xfrm>
            <a:off x="304800" y="612647"/>
            <a:ext cx="8534400" cy="5251704"/>
          </a:xfrm>
          <a:prstGeom prst="rect">
            <a:avLst/>
          </a:prstGeom>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includes parts a and b. Part a is a three-dimensional cross section. There is a glacier. The brown layer beneath the glacier is ground moraine. Part of the brown layer, which emerges from beneath the glacier, is end moraine. A light-beige flat surface in front of the end moraine is called outwash. You can observe a tunnel in the glacier. The inset shows a cross-section of the tunnel. According to the inset, one part of the tunnel is filled with water. The other part is filled with sand and gravel. Sand and gravel formation in tunnel is called esker. Part b is a photo of flat land with multicolored areas. There are snake-like ridges on the surface – eskers."/>
          <p:cNvPicPr>
            <a:picLocks noChangeAspect="1"/>
          </p:cNvPicPr>
          <p:nvPr/>
        </p:nvPicPr>
        <p:blipFill>
          <a:blip r:embed="rId3"/>
          <a:stretch>
            <a:fillRect/>
          </a:stretch>
        </p:blipFill>
        <p:spPr>
          <a:xfrm>
            <a:off x="304800" y="1647444"/>
            <a:ext cx="8534400" cy="3182112"/>
          </a:xfrm>
          <a:prstGeom prst="rect">
            <a:avLst/>
          </a:prstGeom>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is a three-dimensional cross-section. There is a glacier. The brown layer beneath the glacier is ground moraine. Part of the brown layer, which emerges from beneath the glacier, is the end moraine. A light-beige flat surface in front of the end moraine is called outwash. You can observe a tunnel in the glacier. The inset shows a cross-section of the tunnel. According to the inset, one part of the tunnel is filled with water. The other part is filled with sand and gravel. Sand and gravel formation in the tunnel is called esker."/>
          <p:cNvPicPr>
            <a:picLocks noChangeAspect="1"/>
          </p:cNvPicPr>
          <p:nvPr/>
        </p:nvPicPr>
        <p:blipFill>
          <a:blip r:embed="rId3"/>
          <a:stretch>
            <a:fillRect/>
          </a:stretch>
        </p:blipFill>
        <p:spPr>
          <a:xfrm>
            <a:off x="438911" y="318516"/>
            <a:ext cx="8266176" cy="5839968"/>
          </a:xfrm>
          <a:prstGeom prst="rect">
            <a:avLst/>
          </a:prstGeom>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is a photo of flat land with multicolored areas. There are snake-like ridges on the surface."/>
          <p:cNvPicPr>
            <a:picLocks noChangeAspect="1"/>
          </p:cNvPicPr>
          <p:nvPr/>
        </p:nvPicPr>
        <p:blipFill>
          <a:blip r:embed="rId3"/>
          <a:stretch>
            <a:fillRect/>
          </a:stretch>
        </p:blipFill>
        <p:spPr>
          <a:xfrm>
            <a:off x="304800" y="327660"/>
            <a:ext cx="8534400" cy="5821680"/>
          </a:xfrm>
          <a:prstGeom prst="rect">
            <a:avLst/>
          </a:prstGeom>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is a cross-section. There are the following layers (from bottom to top): orange-red layer corresponds to asthenosphere; light purple layer corresponds to lithospheric mantle; beige layer corresponds to crust. A lower boundary of the crust is Moho. Dashed line at the top of the crust corresponds to the reference line (or sea level). There is an ice sheet on the middle of the surface. The weight of ice causes subsidence. The blue arrow shows the vertical direction of subsidence (from the surface downward). As a consequence, part of the crust lying beneath the ice sheet goes below the reference line. Lithospheric mantle also bends under the weight of ice. Asthenosphere flows out of the way."/>
          <p:cNvPicPr>
            <a:picLocks noChangeAspect="1"/>
          </p:cNvPicPr>
          <p:nvPr/>
        </p:nvPicPr>
        <p:blipFill>
          <a:blip r:embed="rId3"/>
          <a:stretch>
            <a:fillRect/>
          </a:stretch>
        </p:blipFill>
        <p:spPr>
          <a:xfrm>
            <a:off x="304800" y="726948"/>
            <a:ext cx="8534400" cy="5023104"/>
          </a:xfrm>
          <a:prstGeom prst="rect">
            <a:avLst/>
          </a:prstGeom>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parts a, b, and c. Part a is a map of North America. The following cities are marked with red dots: Los Angeles, Houston, Memphis, Orlando, and New York. The red line, which goes along the coast to the west and off the coast on the south-east, corresponds to the ice-age coastline. If today’s ice sheets melt, some coastal lands will flood. According to the map, Houston, Memphis, Orlando, and New York will be under the water. Part b is a map showing a part of Siberia and a part of Alaska. Between Siberia and Alaska, you can observe the Bering Strait land bridge. The red line corresponding to the ice-age coast goes off the coast. Part c is a graph demonstrating changes of the sea level. The values of horizontal axis ranging from 20 to 0 designate thousands of year ago. The values of vertical axis ranging from -100 to 0 designate mean sea level (in meters). Horizontal dashed line, for which means sea level equals to 0, is present sea level. The red line describes changes of the sea-level. According to the graph, sea-level is rising between 17,000 and 7,000 years before Common Era. After this period, sea-level is relatively stable and referred to as the present sea level."/>
          <p:cNvPicPr>
            <a:picLocks noChangeAspect="1"/>
          </p:cNvPicPr>
          <p:nvPr/>
        </p:nvPicPr>
        <p:blipFill>
          <a:blip r:embed="rId3"/>
          <a:stretch>
            <a:fillRect/>
          </a:stretch>
        </p:blipFill>
        <p:spPr>
          <a:xfrm>
            <a:off x="304800" y="848867"/>
            <a:ext cx="8534400" cy="4779264"/>
          </a:xfrm>
          <a:prstGeom prst="rect">
            <a:avLst/>
          </a:prstGeom>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is a map of North America. You can observe red dots along coasts. There is a red line, which goes along the coast on the west and off the coast on the south-east. Some red points are under the water."/>
          <p:cNvPicPr>
            <a:picLocks noChangeAspect="1"/>
          </p:cNvPicPr>
          <p:nvPr/>
        </p:nvPicPr>
        <p:blipFill>
          <a:blip r:embed="rId3"/>
          <a:stretch>
            <a:fillRect/>
          </a:stretch>
        </p:blipFill>
        <p:spPr>
          <a:xfrm>
            <a:off x="917447" y="318516"/>
            <a:ext cx="7309104" cy="5839968"/>
          </a:xfrm>
          <a:prstGeom prst="rect">
            <a:avLst/>
          </a:prstGeom>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is a map showing a part of Siberia and a part of Alaska. Between Siberia and Alaska, you can observe the Bering Strait land bridge. The red line corresponding to the ice-age coast goes off the coast."/>
          <p:cNvPicPr>
            <a:picLocks noChangeAspect="1"/>
          </p:cNvPicPr>
          <p:nvPr/>
        </p:nvPicPr>
        <p:blipFill>
          <a:blip r:embed="rId3"/>
          <a:stretch>
            <a:fillRect/>
          </a:stretch>
        </p:blipFill>
        <p:spPr>
          <a:xfrm>
            <a:off x="1240535" y="318516"/>
            <a:ext cx="6662928" cy="5839968"/>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shows layers of ice formed in different periods. Bottom upwards layers are following: coarse-grained ice 130,000 years old lying at a depth of 2000 meters contains less than 20 percent air in bubbles; fine-grained ice containing less than 20 percent air in bubbles; firn 10,000 years old lying at a depth of 250 meters contains 25 percent air; granular snow containing 50 percent air; loose snow containing 90 percent air. Note that crystal size increases with depth."/>
          <p:cNvPicPr>
            <a:picLocks noChangeAspect="1"/>
          </p:cNvPicPr>
          <p:nvPr/>
        </p:nvPicPr>
        <p:blipFill>
          <a:blip r:embed="rId3"/>
          <a:stretch>
            <a:fillRect/>
          </a:stretch>
        </p:blipFill>
        <p:spPr>
          <a:xfrm>
            <a:off x="2758439" y="318516"/>
            <a:ext cx="3627120" cy="5839968"/>
          </a:xfrm>
          <a:prstGeom prst="rect">
            <a:avLst/>
          </a:prstGeom>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is a graph demonstrating changes of the sea level. The values of the horizontal axis ranging from 20 to 0 designate thousands of year ago. The values of the vertical axis ranging from -100 to 0 designate mean sea level (in meters). The Horizontal dashed line, for which mean sea level equals to 0, is present sea level. The red line describes changes of the sea-level. According to the graph, sea-level is rising between 17,000 and 7,000 years before Common Era. After this period sea-level is relatively stable and referred to as the present sea level."/>
          <p:cNvPicPr>
            <a:picLocks noChangeAspect="1"/>
          </p:cNvPicPr>
          <p:nvPr/>
        </p:nvPicPr>
        <p:blipFill>
          <a:blip r:embed="rId3"/>
          <a:stretch>
            <a:fillRect/>
          </a:stretch>
        </p:blipFill>
        <p:spPr>
          <a:xfrm>
            <a:off x="496823" y="318516"/>
            <a:ext cx="8150352" cy="5839968"/>
          </a:xfrm>
          <a:prstGeom prst="rect">
            <a:avLst/>
          </a:prstGeom>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consists of parts a and b. Part a includes three elements. The first element is a map showing a part of the USA and a part of Canada. The solid white line corresponds to the border between USA and Canada. The following states of America are designated: North Dakota, South Dakota, Minnesota, and Wisconsin. The following provinces of Canada are shown: Saskatchewan, Manitoba, and Ontario. In the middle of the map, the Glacial Lake Agassiz is located. In the north-eastern part, you can observe the Laurentide Ice Sheet. It covers a part of Saskatchewan, Manitoba, and Ontario. The second element is a map fragment of the USA including the following states: Oregon, Idaho, Nevada, Utah, California, and Arizona. Within the limits of Utah, two lakes are designated: The Great Salt lake and Lake Bonneville. Note that, the Great Salt Lake is a remnant of lake Bonneville. The third element is a map showing location of two previous maps on more general one. Part b is a photo of the Great Salt Lake. Afar off, mountain ridges are seen. In the foreground, you can also observe ridges, on which the white dash line shows Lake Bonneville shoreline."/>
          <p:cNvPicPr>
            <a:picLocks noChangeAspect="1"/>
          </p:cNvPicPr>
          <p:nvPr/>
        </p:nvPicPr>
        <p:blipFill>
          <a:blip r:embed="rId3"/>
          <a:stretch>
            <a:fillRect/>
          </a:stretch>
        </p:blipFill>
        <p:spPr>
          <a:xfrm>
            <a:off x="1225296" y="318516"/>
            <a:ext cx="6693408" cy="5839968"/>
          </a:xfrm>
          <a:prstGeom prst="rect">
            <a:avLst/>
          </a:prstGeom>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includes three elements. The first element is a map showing a part of USA and a part of Canada. Solid white line corresponds to the border between USA and Canada. The following states of America are designated: North Dakota, South Dakota, Minnesota, and Wisconsin. The following provinces of Canada are shown: Saskatchewan, Manitoba, and Ontario. In the middle of the map, the Glacial Lake Agassiz is located. In the north-eastern part you can observe the Laurentide Ice Sheet. It covers a part of Saskatchewan, Manitoba, and Ontario. The second element is a map fragment of the USA including the following states: Oregon, Idaho, Nevada, Utah, California, and Arizona. Within the limits of Utah, two lakes are designated: The Great Salt lake and Lake Bonneville. Note that, the Great Salt Lake is a remnant of lake Bonneville. The third element is a map showing location of two previous maps on a more general one."/>
          <p:cNvPicPr>
            <a:picLocks noChangeAspect="1"/>
          </p:cNvPicPr>
          <p:nvPr/>
        </p:nvPicPr>
        <p:blipFill>
          <a:blip r:embed="rId3"/>
          <a:stretch>
            <a:fillRect/>
          </a:stretch>
        </p:blipFill>
        <p:spPr>
          <a:xfrm>
            <a:off x="1197864" y="318516"/>
            <a:ext cx="6748272" cy="5839968"/>
          </a:xfrm>
          <a:prstGeom prst="rect">
            <a:avLst/>
          </a:prstGeom>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is a photo of the Great Salt Lake. Afar off, mountain ridges are seen. In the foreground, you can also observe ridges on which the white dash line shows Lake Bonneville shoreline."/>
          <p:cNvPicPr>
            <a:picLocks noChangeAspect="1"/>
          </p:cNvPicPr>
          <p:nvPr/>
        </p:nvPicPr>
        <p:blipFill>
          <a:blip r:embed="rId3"/>
          <a:stretch>
            <a:fillRect/>
          </a:stretch>
        </p:blipFill>
        <p:spPr>
          <a:xfrm>
            <a:off x="548640" y="318516"/>
            <a:ext cx="8046720" cy="5839968"/>
          </a:xfrm>
          <a:prstGeom prst="rect">
            <a:avLst/>
          </a:prstGeom>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consists of parts a and b. Part a is a map of North America, which is divided into horizontal areas. From north to south, permafrost areas are following: continuous permafrost is marked with purple color; discontinuous permafrost is marked with light-blue; alpine permafrost is marked with light-purple. The rest of the territory is colored with light-beige and beige. Light-beige and beige areas are divided by black dashed line, which corresponds to the southern limit of Ice Age permafrost. The southern limit of discontinuous permafrost is the southern limit of present-day permafrost. Note that, present-day southern limit lays north of Ice Age southern limit. Part b illustrates the ground from continuous permafrost. You can observe pattern formed due to ground splitting into pentagonal or hexagonal shapes. There is a lake surrounded by green trees."/>
          <p:cNvPicPr>
            <a:picLocks noChangeAspect="1"/>
          </p:cNvPicPr>
          <p:nvPr/>
        </p:nvPicPr>
        <p:blipFill>
          <a:blip r:embed="rId3"/>
          <a:stretch>
            <a:fillRect/>
          </a:stretch>
        </p:blipFill>
        <p:spPr>
          <a:xfrm>
            <a:off x="304800" y="1565148"/>
            <a:ext cx="8534400" cy="3346704"/>
          </a:xfrm>
          <a:prstGeom prst="rect">
            <a:avLst/>
          </a:prstGeom>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is a map of North America, which is divided into horizontal areas. From north to south, permafrost areas are following: continuous permafrost is marked with purple color; discontinuous permafrost is marked with light-blue; alpine permafrost is marked with light-purple. The rest of the territory is colored with light-beige and beige. Light-beige and beige areas are divided by a black dashed line, which corresponds to the southern limit of Ice Age permafrost. The southern limit of discontinuous permafrost is southern limit of present-day permafrost. Note that, present-day southern limit lays north of Ice Age southern limit."/>
          <p:cNvPicPr>
            <a:picLocks noChangeAspect="1"/>
          </p:cNvPicPr>
          <p:nvPr/>
        </p:nvPicPr>
        <p:blipFill>
          <a:blip r:embed="rId3"/>
          <a:stretch>
            <a:fillRect/>
          </a:stretch>
        </p:blipFill>
        <p:spPr>
          <a:xfrm>
            <a:off x="304800" y="358139"/>
            <a:ext cx="8534400" cy="5760720"/>
          </a:xfrm>
          <a:prstGeom prst="rect">
            <a:avLst/>
          </a:prstGeom>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illustrates the ground from continuous permafrost. You can observe pattern formed due to ground splitting into pentagonal or hexagonal shapes."/>
          <p:cNvPicPr>
            <a:picLocks noChangeAspect="1"/>
          </p:cNvPicPr>
          <p:nvPr/>
        </p:nvPicPr>
        <p:blipFill>
          <a:blip r:embed="rId3"/>
          <a:stretch>
            <a:fillRect/>
          </a:stretch>
        </p:blipFill>
        <p:spPr>
          <a:xfrm>
            <a:off x="569976" y="318516"/>
            <a:ext cx="8004048" cy="5839968"/>
          </a:xfrm>
          <a:prstGeom prst="rect">
            <a:avLst/>
          </a:prstGeom>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is a map of the northern hemisphere. There brown-green and white-blue areas. The gray lines separate the major ice sheets. The following ice sheets are designated: Siberian, Scandinavian, Greenland, Baffin, Keewatin, Labrador, Cordilleran, and Laurentide ice sheet. The blue arrows show the ice sheets motion direction, sideways from the center. The North Pacific ocean is located at the left. The North Atlantic ocean is located at the right. At the center of the map, you can observe the Arctic ocean and sea ice. The boundary between white-blue and blue areas is the edge of sea ice. The red dot corresponds to the North Pole."/>
          <p:cNvPicPr>
            <a:picLocks noChangeAspect="1"/>
          </p:cNvPicPr>
          <p:nvPr/>
        </p:nvPicPr>
        <p:blipFill>
          <a:blip r:embed="rId3"/>
          <a:stretch>
            <a:fillRect/>
          </a:stretch>
        </p:blipFill>
        <p:spPr>
          <a:xfrm>
            <a:off x="2221992" y="318516"/>
            <a:ext cx="4700016" cy="5839968"/>
          </a:xfrm>
          <a:prstGeom prst="rect">
            <a:avLst/>
          </a:prstGeom>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parts a, b, and c. Part a is a map showing the USA and a part of Mexico. The north part of the USA is covered with the glacier and sea ice. From north to south climate belts are the following: tundra; grass and cold-weather conifer forest (are located approximately on the same latitude); temperate deciduous forest; cypress. There is the Gulf of Mexico in the south. Florida is located in the cypress belt. The Appalachians are located in the tundra zone, which is surrounded by the cold-weather conifer forest. A yellow stretched area going from the glacier to the gulf corresponds to outwash. Part b is a map showing regions of Europe. There is the Atlantic ocean in the west. The Mediterranean Sea is in the south. From south to north climate belts are the following: a grass belt including the Apennine peninsula; cold-weather conifer forest and steppe with inclusions of ice; tundra; glacier. Iceland is beneath the glacier and surrounded by the sea ice. Part c is an image illustrating mammoths and deer going over the territory covered with snow. In the background of the picture trees and forests are shown."/>
          <p:cNvPicPr>
            <a:picLocks noChangeAspect="1"/>
          </p:cNvPicPr>
          <p:nvPr/>
        </p:nvPicPr>
        <p:blipFill>
          <a:blip r:embed="rId3"/>
          <a:stretch>
            <a:fillRect/>
          </a:stretch>
        </p:blipFill>
        <p:spPr>
          <a:xfrm>
            <a:off x="1295400" y="318516"/>
            <a:ext cx="6553200" cy="5839968"/>
          </a:xfrm>
          <a:prstGeom prst="rect">
            <a:avLst/>
          </a:prstGeom>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is a map showing the USA and a part of Mexico. The north part of the USA is covered with the glacier and sea ice. From north to south climate belts are the following: tundra; grass and cold-weather conifer forest (are located approximately on the same latitude); temperate deciduous forest; cypress. There is the Gulf of Mexico in the south. Florida is located in the cypress belt. The Appalachians are located in the tundra zone, which is surrounded by the cold-weather conifer forest. A yellow stretched area going from the glacier to the gulf corresponds to outwash."/>
          <p:cNvPicPr>
            <a:picLocks noChangeAspect="1"/>
          </p:cNvPicPr>
          <p:nvPr/>
        </p:nvPicPr>
        <p:blipFill>
          <a:blip r:embed="rId3"/>
          <a:stretch>
            <a:fillRect/>
          </a:stretch>
        </p:blipFill>
        <p:spPr>
          <a:xfrm>
            <a:off x="1591055" y="318516"/>
            <a:ext cx="5961888" cy="5839968"/>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is divided into two parts, labeled a and b. Figure a depicts a photograph of Mars. Its surface is mostly orange but has two white areas on the poles. Figure b shows a top view of the polar ice cap surrounded by the red-orange surface."/>
          <p:cNvPicPr>
            <a:picLocks noChangeAspect="1"/>
          </p:cNvPicPr>
          <p:nvPr/>
        </p:nvPicPr>
        <p:blipFill>
          <a:blip r:embed="rId3"/>
          <a:stretch>
            <a:fillRect/>
          </a:stretch>
        </p:blipFill>
        <p:spPr>
          <a:xfrm>
            <a:off x="304800" y="906779"/>
            <a:ext cx="8534400" cy="4663440"/>
          </a:xfrm>
          <a:prstGeom prst="rect">
            <a:avLst/>
          </a:prstGeom>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is a map showing regions of Europe. There is the Atlantic ocean in the west. The Mediterranean Sea is in the south. From south to north climate belts are the following: a grass belt including the Apennine peninsula; cold-weather conifer forest and steppe with inclusions of ice; tundra; glacier. Iceland is beneath the glacier and surrounded by the sea ice."/>
          <p:cNvPicPr>
            <a:picLocks noChangeAspect="1"/>
          </p:cNvPicPr>
          <p:nvPr/>
        </p:nvPicPr>
        <p:blipFill>
          <a:blip r:embed="rId3"/>
          <a:stretch>
            <a:fillRect/>
          </a:stretch>
        </p:blipFill>
        <p:spPr>
          <a:xfrm>
            <a:off x="1645920" y="318516"/>
            <a:ext cx="5852160" cy="5839968"/>
          </a:xfrm>
          <a:prstGeom prst="rect">
            <a:avLst/>
          </a:prstGeom>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You can observe an image illustrating mammoths and deer going over the territory covered with snow. In the background of the picture trees and forests are shown."/>
          <p:cNvPicPr>
            <a:picLocks noChangeAspect="1"/>
          </p:cNvPicPr>
          <p:nvPr/>
        </p:nvPicPr>
        <p:blipFill>
          <a:blip r:embed="rId3"/>
          <a:stretch>
            <a:fillRect/>
          </a:stretch>
        </p:blipFill>
        <p:spPr>
          <a:xfrm>
            <a:off x="304800" y="845820"/>
            <a:ext cx="8534400" cy="4785360"/>
          </a:xfrm>
          <a:prstGeom prst="rect">
            <a:avLst/>
          </a:prstGeom>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is a map. There are two types of designations: dark blue color corresponds to Wisconsinan end moraines; blue color corresponds to Illinoian end moraines. Wisconsinan end moraines you can observe in the extent of Wisconsinan glaciation, which takes up a big part of the map in the north. Wisconsinan glaciation area includes light-blue zones. A white-pink area is the extent of pre-Illinoian glaciation. A dirty-purple area corresponding to the extent of Illinoian glaciation contains blue-colored inclusions. There is a green unglaciated area in the middle surrounded by extents of different glaciation types. The south part of the territory is also green."/>
          <p:cNvPicPr>
            <a:picLocks noChangeAspect="1"/>
          </p:cNvPicPr>
          <p:nvPr/>
        </p:nvPicPr>
        <p:blipFill>
          <a:blip r:embed="rId3"/>
          <a:stretch>
            <a:fillRect/>
          </a:stretch>
        </p:blipFill>
        <p:spPr>
          <a:xfrm>
            <a:off x="1231391" y="318516"/>
            <a:ext cx="6681216" cy="5839968"/>
          </a:xfrm>
          <a:prstGeom prst="rect">
            <a:avLst/>
          </a:prstGeom>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consists of two graphs, labeled a and b. Graph a shows the changes in heavier oxygen isotope values over time. Blue bands refer to positive values and depict glaciations. Orange bands refer to negative values and depict interglacial periods. The quantity of blue bands states that there were at least 20 ice ages on Earth during the last 1.5 million years. Graph b depicts the changes in temperature on Earth over time. The time scale on the graph is divided into the Archean, Proterozoic, Paleozoic, Mesozoic and Cenozoic eras. The graph shows that except for the Pleistocene Ice Age, there were continental glaciations at the end of the Proterozoic Eon, about 600 to 700 million years ago, and at the end of the Paleozoic Eon, about 250 to 270 million years ago. The Mesozoic Eon that followed the Late Paleozoic Ice Age was characterized by much higher temperatures. Then the temperature decreased significantly during the Cenozoic Eon when the Pleistocene Ice Age started."/>
          <p:cNvPicPr>
            <a:picLocks noChangeAspect="1"/>
          </p:cNvPicPr>
          <p:nvPr/>
        </p:nvPicPr>
        <p:blipFill>
          <a:blip r:embed="rId3"/>
          <a:stretch>
            <a:fillRect/>
          </a:stretch>
        </p:blipFill>
        <p:spPr>
          <a:xfrm>
            <a:off x="1027176" y="320286"/>
            <a:ext cx="7089648" cy="5836427"/>
          </a:xfrm>
          <a:prstGeom prst="rect">
            <a:avLst/>
          </a:prstGeom>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is divided into four parts, labeled from a to d. Figure a shows two diagrams, one with Earth moving around the Sun at low eccentricity and another with Earth moving around the Sun at high eccentricity in 100,000 years’ time. High eccentricity suggests that summers that happen when Earth is farther from the Sun are cooler. Figure b is a diagram of Earth tilted on its orbital plane at an angle that varies from 22.5 to 24.5 degrees with a frequency of 41 000 years. It also suggests that high-latitude regions receive less insolation when the axis is steeper. Figure c demonstrates the precession cycle, or the process when the Earth’s axis of rotation follows a conical path, which is completed within a period of 23,000 years. Figure D depicts a graph showing the amount of insolation at 65 N latitude over time. The graph shows that the region receives either more or less insolation periodically as the amount of insolation fluctuates significantly around its mean value."/>
          <p:cNvPicPr>
            <a:picLocks noChangeAspect="1"/>
          </p:cNvPicPr>
          <p:nvPr/>
        </p:nvPicPr>
        <p:blipFill>
          <a:blip r:embed="rId3"/>
          <a:stretch>
            <a:fillRect/>
          </a:stretch>
        </p:blipFill>
        <p:spPr>
          <a:xfrm>
            <a:off x="3243072" y="321123"/>
            <a:ext cx="2657856" cy="5834754"/>
          </a:xfrm>
          <a:prstGeom prst="rect">
            <a:avLst/>
          </a:prstGeom>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wo diagrams, one with Earth moving around the Sun at low eccentricity and another with Earth moving around the Sun at high eccentricity in 100 000 years’ time, are depicted on the figure. High eccentricity suggests that summers that happen when Earth is farther from the Sun are cooler."/>
          <p:cNvPicPr>
            <a:picLocks noChangeAspect="1"/>
          </p:cNvPicPr>
          <p:nvPr/>
        </p:nvPicPr>
        <p:blipFill>
          <a:blip r:embed="rId3"/>
          <a:stretch>
            <a:fillRect/>
          </a:stretch>
        </p:blipFill>
        <p:spPr>
          <a:xfrm>
            <a:off x="304800" y="1184148"/>
            <a:ext cx="8534400" cy="4108704"/>
          </a:xfrm>
          <a:prstGeom prst="rect">
            <a:avLst/>
          </a:prstGeom>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represents a diagram of Earth tilted on its orbital plane at an angle that varies from 22.5 to 24.5 degrees with a frequency of 41 000 years. It also suggests that high-latitude regions receive less insolation when the axis is steeper."/>
          <p:cNvPicPr>
            <a:picLocks noChangeAspect="1"/>
          </p:cNvPicPr>
          <p:nvPr/>
        </p:nvPicPr>
        <p:blipFill>
          <a:blip r:embed="rId3"/>
          <a:stretch>
            <a:fillRect/>
          </a:stretch>
        </p:blipFill>
        <p:spPr>
          <a:xfrm>
            <a:off x="304800" y="967739"/>
            <a:ext cx="8534400" cy="4541520"/>
          </a:xfrm>
          <a:prstGeom prst="rect">
            <a:avLst/>
          </a:prstGeom>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demonstrates the precession cycle, or the process when the Earth’s axis of rotation follows a conical path, which is completed within a period of 23,000 years."/>
          <p:cNvPicPr>
            <a:picLocks noChangeAspect="1"/>
          </p:cNvPicPr>
          <p:nvPr/>
        </p:nvPicPr>
        <p:blipFill>
          <a:blip r:embed="rId3"/>
          <a:stretch>
            <a:fillRect/>
          </a:stretch>
        </p:blipFill>
        <p:spPr>
          <a:xfrm>
            <a:off x="304800" y="525779"/>
            <a:ext cx="8534400" cy="5425440"/>
          </a:xfrm>
          <a:prstGeom prst="rect">
            <a:avLst/>
          </a:prstGeom>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depicts a graph of the amount of insolation at 65 N latitude over time. The graph shows that the region receives either more or less insolation periodically as the amount of insolation fluctuates significantly around its mean value."/>
          <p:cNvPicPr>
            <a:picLocks noChangeAspect="1"/>
          </p:cNvPicPr>
          <p:nvPr/>
        </p:nvPicPr>
        <p:blipFill>
          <a:blip r:embed="rId3"/>
          <a:stretch>
            <a:fillRect/>
          </a:stretch>
        </p:blipFill>
        <p:spPr>
          <a:xfrm>
            <a:off x="304800" y="992123"/>
            <a:ext cx="8534400" cy="4492752"/>
          </a:xfrm>
          <a:prstGeom prst="rect">
            <a:avLst/>
          </a:prstGeom>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is represented by a graph of average temperature, measured in degrees Celsius, and carbon dioxide concentration, measured in parts-per-million, in Earth’s atmosphere against time, measured in millions of years. Both the temperature and the carbon dioxide concentration were decreasing between 100 and 60 million years ago. Since then both indicators had an increasing trend, reaching Eocene high about 45 million years ago. This increase was followed by a sharp fall in average temperature that was decreasing until about 17 million years ago when it started to grow again, reaching Pliocene high approximately 5 million years ago."/>
          <p:cNvPicPr>
            <a:picLocks noChangeAspect="1"/>
          </p:cNvPicPr>
          <p:nvPr/>
        </p:nvPicPr>
        <p:blipFill>
          <a:blip r:embed="rId3"/>
          <a:stretch>
            <a:fillRect/>
          </a:stretch>
        </p:blipFill>
        <p:spPr>
          <a:xfrm>
            <a:off x="600455" y="318516"/>
            <a:ext cx="7943088" cy="5839968"/>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Borealis">
  <a:themeElements>
    <a:clrScheme name="Borealis 1">
      <a:dk1>
        <a:srgbClr val="000000"/>
      </a:dk1>
      <a:lt1>
        <a:srgbClr val="D480A4"/>
      </a:lt1>
      <a:dk2>
        <a:srgbClr val="000000"/>
      </a:dk2>
      <a:lt2>
        <a:srgbClr val="808080"/>
      </a:lt2>
      <a:accent1>
        <a:srgbClr val="99CCFF"/>
      </a:accent1>
      <a:accent2>
        <a:srgbClr val="CCCCFF"/>
      </a:accent2>
      <a:accent3>
        <a:srgbClr val="E6C0CF"/>
      </a:accent3>
      <a:accent4>
        <a:srgbClr val="000000"/>
      </a:accent4>
      <a:accent5>
        <a:srgbClr val="CAE2FF"/>
      </a:accent5>
      <a:accent6>
        <a:srgbClr val="B9B9E7"/>
      </a:accent6>
      <a:hlink>
        <a:srgbClr val="3333CC"/>
      </a:hlink>
      <a:folHlink>
        <a:srgbClr val="AF67FF"/>
      </a:folHlink>
    </a:clrScheme>
    <a:fontScheme name="Borealis">
      <a:majorFont>
        <a:latin typeface="Trebuchet MS"/>
        <a:ea typeface="ヒラギノ角ゴ Pro W3"/>
        <a:cs typeface="ヒラギノ角ゴ Pro W3"/>
      </a:majorFont>
      <a:minorFont>
        <a:latin typeface="Trebuchet MS"/>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orealis 1">
        <a:dk1>
          <a:srgbClr val="000000"/>
        </a:dk1>
        <a:lt1>
          <a:srgbClr val="D480A4"/>
        </a:lt1>
        <a:dk2>
          <a:srgbClr val="000000"/>
        </a:dk2>
        <a:lt2>
          <a:srgbClr val="808080"/>
        </a:lt2>
        <a:accent1>
          <a:srgbClr val="99CCFF"/>
        </a:accent1>
        <a:accent2>
          <a:srgbClr val="CCCCFF"/>
        </a:accent2>
        <a:accent3>
          <a:srgbClr val="E6C0C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orealis 2">
        <a:dk1>
          <a:srgbClr val="000000"/>
        </a:dk1>
        <a:lt1>
          <a:srgbClr val="D480A4"/>
        </a:lt1>
        <a:dk2>
          <a:srgbClr val="000000"/>
        </a:dk2>
        <a:lt2>
          <a:srgbClr val="3E3E5C"/>
        </a:lt2>
        <a:accent1>
          <a:srgbClr val="60597B"/>
        </a:accent1>
        <a:accent2>
          <a:srgbClr val="6666FF"/>
        </a:accent2>
        <a:accent3>
          <a:srgbClr val="E6C0CF"/>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 2004:Templates:Presentations:Designs:Borealis</Template>
  <TotalTime>147</TotalTime>
  <Words>4921</Words>
  <Application>Microsoft Office PowerPoint</Application>
  <PresentationFormat>On-screen Show (4:3)</PresentationFormat>
  <Paragraphs>320</Paragraphs>
  <Slides>109</Slides>
  <Notes>109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109</vt:i4>
      </vt:variant>
    </vt:vector>
  </HeadingPairs>
  <TitlesOfParts>
    <vt:vector size="117" baseType="lpstr">
      <vt:lpstr>ＭＳ Ｐゴシック</vt:lpstr>
      <vt:lpstr>Arial</vt:lpstr>
      <vt:lpstr>Times</vt:lpstr>
      <vt:lpstr>Trebuchet MS</vt:lpstr>
      <vt:lpstr>Verdana</vt:lpstr>
      <vt:lpstr>Wingdings</vt:lpstr>
      <vt:lpstr>ヒラギノ角ゴ Pro W3</vt:lpstr>
      <vt:lpstr>Borealis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Sumanas, Inc.</Manager>
  <Company>© W. W. Norton &amp; Company, Inc.</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Essentials of Geology</dc:title>
  <dc:subject/>
  <dc:creator>Stephen Marshak</dc:creator>
  <cp:keywords/>
  <dc:description/>
  <cp:lastModifiedBy>Anna Mekhanova</cp:lastModifiedBy>
  <cp:revision>44</cp:revision>
  <dcterms:created xsi:type="dcterms:W3CDTF">2016-02-03T21:44:24Z</dcterms:created>
  <dcterms:modified xsi:type="dcterms:W3CDTF">2016-04-18T17:48:23Z</dcterms:modified>
  <cp:category/>
</cp:coreProperties>
</file>