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1"/>
  </p:notesMasterIdLst>
  <p:sldIdLst>
    <p:sldId id="258" r:id="rId2"/>
    <p:sldId id="311" r:id="rId3"/>
    <p:sldId id="259" r:id="rId4"/>
    <p:sldId id="260" r:id="rId5"/>
    <p:sldId id="261" r:id="rId6"/>
    <p:sldId id="262" r:id="rId7"/>
    <p:sldId id="263" r:id="rId8"/>
    <p:sldId id="264" r:id="rId9"/>
    <p:sldId id="312" r:id="rId10"/>
    <p:sldId id="265" r:id="rId11"/>
    <p:sldId id="266" r:id="rId12"/>
    <p:sldId id="310"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313" r:id="rId34"/>
    <p:sldId id="287" r:id="rId35"/>
    <p:sldId id="288" r:id="rId36"/>
    <p:sldId id="289" r:id="rId37"/>
    <p:sldId id="290" r:id="rId38"/>
    <p:sldId id="291" r:id="rId39"/>
    <p:sldId id="292" r:id="rId40"/>
    <p:sldId id="293" r:id="rId41"/>
    <p:sldId id="294" r:id="rId42"/>
    <p:sldId id="295" r:id="rId43"/>
    <p:sldId id="314" r:id="rId44"/>
    <p:sldId id="296" r:id="rId45"/>
    <p:sldId id="297" r:id="rId46"/>
    <p:sldId id="298" r:id="rId47"/>
    <p:sldId id="299" r:id="rId48"/>
    <p:sldId id="315" r:id="rId49"/>
    <p:sldId id="316" r:id="rId50"/>
    <p:sldId id="300" r:id="rId51"/>
    <p:sldId id="301" r:id="rId52"/>
    <p:sldId id="302" r:id="rId53"/>
    <p:sldId id="303" r:id="rId54"/>
    <p:sldId id="304" r:id="rId55"/>
    <p:sldId id="305" r:id="rId56"/>
    <p:sldId id="306" r:id="rId57"/>
    <p:sldId id="307" r:id="rId58"/>
    <p:sldId id="308" r:id="rId59"/>
    <p:sldId id="309" r:id="rId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6417401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1232233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19.5 </a:t>
            </a:r>
            <a:r>
              <a:rPr lang="en-US" dirty="0" smtClean="0"/>
              <a:t> In the carbon cycle, carbon transfers among various reservoirs at or near the Earth’s surface. Red arrows indicate release to the air, and green arrows indicate absorption from air.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245086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19.6  </a:t>
            </a:r>
            <a:r>
              <a:rPr lang="en-US" dirty="0" smtClean="0"/>
              <a:t>The Earth has experienced icehouse and greenhouse periods at various times during Earth history.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5969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Bx19.1 </a:t>
            </a:r>
            <a:r>
              <a:rPr lang="en-US" dirty="0" smtClean="0"/>
              <a:t> The greenhouse effect shows how thermal energy can be trapped in the atmosphere.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46076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19.7</a:t>
            </a:r>
            <a:r>
              <a:rPr lang="en-US" dirty="0" smtClean="0"/>
              <a:t>  Changes in the assemblage of pollen in sediment indicate a shift in climate belts.</a:t>
            </a:r>
          </a:p>
          <a:p>
            <a:r>
              <a:rPr lang="en-US" dirty="0" smtClean="0"/>
              <a:t>(a) The proportion of tree pollen relative to grass pollen can change in a sedimentary sequence through time. Researchers plot changes in the proportion of pollen types over time by examining samples from a column of sediment. (</a:t>
            </a:r>
            <a:r>
              <a:rPr lang="en-US" dirty="0" err="1" smtClean="0"/>
              <a:t>b</a:t>
            </a:r>
            <a:r>
              <a:rPr lang="en-US" dirty="0" smtClean="0"/>
              <a:t>) Spruce forests (green) grew farther south 10,000 years ago than they do today.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68297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19.7a</a:t>
            </a:r>
            <a:r>
              <a:rPr lang="en-US" dirty="0" smtClean="0"/>
              <a:t>  Changes in the assemblage of pollen in sediment indicate a shift in climate belts.</a:t>
            </a:r>
          </a:p>
          <a:p>
            <a:r>
              <a:rPr lang="en-US" dirty="0" smtClean="0"/>
              <a:t>(a) The proportion of tree pollen relative to grass pollen can change in a sedimentary sequence through time. Researchers plot changes in the proportion of pollen types over time by examining samples from a column of sediment.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188931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19.7b</a:t>
            </a:r>
            <a:r>
              <a:rPr lang="en-US" dirty="0" smtClean="0"/>
              <a:t>  Changes in the assemblage of pollen in sediment indicate a shift in climate belts.</a:t>
            </a:r>
          </a:p>
          <a:p>
            <a:r>
              <a:rPr lang="en-US" dirty="0" smtClean="0"/>
              <a:t>(</a:t>
            </a:r>
            <a:r>
              <a:rPr lang="en-US" dirty="0" err="1" smtClean="0"/>
              <a:t>b</a:t>
            </a:r>
            <a:r>
              <a:rPr lang="en-US" dirty="0" smtClean="0"/>
              <a:t>) Spruce forests (green) grew farther south 10,000 years ago than they do today.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96615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19.8</a:t>
            </a:r>
            <a:r>
              <a:rPr lang="en-US" dirty="0" smtClean="0"/>
              <a:t>  The proportion of isotopes transferred between reservoirs during evaporation or precipitation depends on temperature. The </a:t>
            </a:r>
            <a:r>
              <a:rPr lang="en-US" baseline="30000" dirty="0" smtClean="0"/>
              <a:t>18</a:t>
            </a:r>
            <a:r>
              <a:rPr lang="en-US" dirty="0" smtClean="0"/>
              <a:t>O/</a:t>
            </a:r>
            <a:r>
              <a:rPr lang="en-US" baseline="30000" dirty="0" smtClean="0"/>
              <a:t>16</a:t>
            </a:r>
            <a:r>
              <a:rPr lang="en-US" dirty="0" smtClean="0"/>
              <a:t>O ratio can be studied in glacial ice (H</a:t>
            </a:r>
            <a:r>
              <a:rPr lang="en-US" baseline="-25000" dirty="0" smtClean="0"/>
              <a:t>2</a:t>
            </a:r>
            <a:r>
              <a:rPr lang="en-US" dirty="0" smtClean="0"/>
              <a:t>O) and fossil shells (CaCO</a:t>
            </a:r>
            <a:r>
              <a:rPr lang="en-US" baseline="-25000" dirty="0" smtClean="0"/>
              <a:t>3</a:t>
            </a:r>
            <a:r>
              <a:rPr lang="en-US" dirty="0" smtClean="0"/>
              <a:t>).</a:t>
            </a:r>
          </a:p>
          <a:p>
            <a:r>
              <a:rPr lang="en-US" dirty="0" smtClean="0"/>
              <a:t>(a) A researcher examines an ice core in the field. Lab photos reveal annual layers. (</a:t>
            </a:r>
            <a:r>
              <a:rPr lang="en-US" dirty="0" err="1" smtClean="0"/>
              <a:t>b</a:t>
            </a:r>
            <a:r>
              <a:rPr lang="en-US" dirty="0" smtClean="0"/>
              <a:t>) The </a:t>
            </a:r>
            <a:r>
              <a:rPr lang="en-US" baseline="30000" dirty="0" smtClean="0"/>
              <a:t>18</a:t>
            </a:r>
            <a:r>
              <a:rPr lang="en-US" dirty="0" smtClean="0"/>
              <a:t>O/16O ratios in an ice core represent temperature changes. (</a:t>
            </a:r>
            <a:r>
              <a:rPr lang="en-US" dirty="0" err="1" smtClean="0"/>
              <a:t>c</a:t>
            </a:r>
            <a:r>
              <a:rPr lang="en-US" dirty="0" smtClean="0"/>
              <a:t>) Studies of </a:t>
            </a:r>
            <a:r>
              <a:rPr lang="en-US" baseline="30000" dirty="0" smtClean="0"/>
              <a:t>18</a:t>
            </a:r>
            <a:r>
              <a:rPr lang="en-US" dirty="0" smtClean="0"/>
              <a:t>O/</a:t>
            </a:r>
            <a:r>
              <a:rPr lang="en-US" baseline="30000" dirty="0" smtClean="0"/>
              <a:t>16</a:t>
            </a:r>
            <a:r>
              <a:rPr lang="en-US" dirty="0" smtClean="0"/>
              <a:t>O ratios in deep-sea cores also provide a climate record.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77146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19.8a</a:t>
            </a:r>
            <a:r>
              <a:rPr lang="en-US" dirty="0" smtClean="0"/>
              <a:t>  The proportion of isotopes transferred between reservoirs during evaporation or precipitation depends on temperature. The </a:t>
            </a:r>
            <a:r>
              <a:rPr lang="en-US" baseline="30000" dirty="0" smtClean="0"/>
              <a:t>18</a:t>
            </a:r>
            <a:r>
              <a:rPr lang="en-US" dirty="0" smtClean="0"/>
              <a:t>O/</a:t>
            </a:r>
            <a:r>
              <a:rPr lang="en-US" baseline="30000" dirty="0" smtClean="0"/>
              <a:t>16</a:t>
            </a:r>
            <a:r>
              <a:rPr lang="en-US" dirty="0" smtClean="0"/>
              <a:t>O ratio can be studied in glacial ice (H</a:t>
            </a:r>
            <a:r>
              <a:rPr lang="en-US" baseline="-25000" dirty="0" smtClean="0"/>
              <a:t>2</a:t>
            </a:r>
            <a:r>
              <a:rPr lang="en-US" dirty="0" smtClean="0"/>
              <a:t>O) and fossil shells (CaCO</a:t>
            </a:r>
            <a:r>
              <a:rPr lang="en-US" baseline="-25000" dirty="0" smtClean="0"/>
              <a:t>3</a:t>
            </a:r>
            <a:r>
              <a:rPr lang="en-US" dirty="0" smtClean="0"/>
              <a:t>).</a:t>
            </a:r>
          </a:p>
          <a:p>
            <a:r>
              <a:rPr lang="en-US" dirty="0" smtClean="0"/>
              <a:t>(a) A researcher examines an ice core in the field. Lab photos reveal annual layers.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926641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19.8b</a:t>
            </a:r>
            <a:r>
              <a:rPr lang="en-US" dirty="0" smtClean="0"/>
              <a:t>  The proportion of isotopes transferred between reservoirs during evaporation or precipitation depends on temperature. The </a:t>
            </a:r>
            <a:r>
              <a:rPr lang="en-US" baseline="30000" dirty="0" smtClean="0"/>
              <a:t>18</a:t>
            </a:r>
            <a:r>
              <a:rPr lang="en-US" dirty="0" smtClean="0"/>
              <a:t>O/</a:t>
            </a:r>
            <a:r>
              <a:rPr lang="en-US" baseline="30000" dirty="0" smtClean="0"/>
              <a:t>16</a:t>
            </a:r>
            <a:r>
              <a:rPr lang="en-US" dirty="0" smtClean="0"/>
              <a:t>O ratio can be studied in glacial ice (H</a:t>
            </a:r>
            <a:r>
              <a:rPr lang="en-US" baseline="-25000" dirty="0" smtClean="0"/>
              <a:t>2</a:t>
            </a:r>
            <a:r>
              <a:rPr lang="en-US" dirty="0" smtClean="0"/>
              <a:t>O) and fossil shells (CaCO</a:t>
            </a:r>
            <a:r>
              <a:rPr lang="en-US" baseline="-25000" dirty="0" smtClean="0"/>
              <a:t>3</a:t>
            </a:r>
            <a:r>
              <a:rPr lang="en-US" dirty="0" smtClean="0"/>
              <a:t>).</a:t>
            </a:r>
          </a:p>
          <a:p>
            <a:r>
              <a:rPr lang="en-US" dirty="0" smtClean="0"/>
              <a:t>(</a:t>
            </a:r>
            <a:r>
              <a:rPr lang="en-US" dirty="0" err="1" smtClean="0"/>
              <a:t>b</a:t>
            </a:r>
            <a:r>
              <a:rPr lang="en-US" dirty="0" smtClean="0"/>
              <a:t>) The </a:t>
            </a:r>
            <a:r>
              <a:rPr lang="en-US" baseline="30000" dirty="0" smtClean="0"/>
              <a:t>18</a:t>
            </a:r>
            <a:r>
              <a:rPr lang="en-US" dirty="0" smtClean="0"/>
              <a:t>O/16O ratios in an ice core represent temperature changes. (</a:t>
            </a:r>
            <a:r>
              <a:rPr lang="en-US" dirty="0" err="1" smtClean="0"/>
              <a:t>c</a:t>
            </a:r>
            <a:r>
              <a:rPr lang="en-US" dirty="0" smtClean="0"/>
              <a:t>) Studies of </a:t>
            </a:r>
            <a:r>
              <a:rPr lang="en-US" baseline="30000" dirty="0" smtClean="0"/>
              <a:t>18</a:t>
            </a:r>
            <a:r>
              <a:rPr lang="en-US" dirty="0" smtClean="0"/>
              <a:t>O/</a:t>
            </a:r>
            <a:r>
              <a:rPr lang="en-US" baseline="30000" dirty="0" smtClean="0"/>
              <a:t>16</a:t>
            </a:r>
            <a:r>
              <a:rPr lang="en-US" dirty="0" smtClean="0"/>
              <a:t>O ratios in deep-sea cores also provide a climate record.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249472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19.9</a:t>
            </a:r>
            <a:r>
              <a:rPr lang="en-US" dirty="0" smtClean="0"/>
              <a:t>  Climate during the Holocene. Measurements suggest that temperature has varied significantly.</a:t>
            </a:r>
          </a:p>
          <a:p>
            <a:r>
              <a:rPr lang="en-US" dirty="0" smtClean="0"/>
              <a:t>(a) There were several temperature highs and lows during the Holocene. (</a:t>
            </a:r>
            <a:r>
              <a:rPr lang="en-US" dirty="0" err="1" smtClean="0"/>
              <a:t>b</a:t>
            </a:r>
            <a:r>
              <a:rPr lang="en-US" dirty="0" smtClean="0"/>
              <a:t>) Glaciers advanced in Europe during the Little Ice Age, but have since been retreating due to warmer temperatures.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426242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Rice paddies and villages cover the countryside near Shanghai, China. The landscape here would have looked vastly different before the arrival of humanity. Land-use change affects many aspects of the Earth System.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305469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19.9a</a:t>
            </a:r>
            <a:r>
              <a:rPr lang="en-US" dirty="0" smtClean="0"/>
              <a:t>  Climate during the Holocene. Measurements suggest that temperature has varied significantly.</a:t>
            </a:r>
          </a:p>
          <a:p>
            <a:r>
              <a:rPr lang="en-US" dirty="0" smtClean="0"/>
              <a:t>(a) There were several temperature highs and lows during the Holocene.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2528248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19.9b</a:t>
            </a:r>
            <a:r>
              <a:rPr lang="en-US" dirty="0" smtClean="0"/>
              <a:t>  Climate during the Holocene. Measurements suggest that temperature has varied significantly.</a:t>
            </a:r>
          </a:p>
          <a:p>
            <a:r>
              <a:rPr lang="en-US" dirty="0" smtClean="0"/>
              <a:t>(</a:t>
            </a:r>
            <a:r>
              <a:rPr lang="en-US" dirty="0" err="1" smtClean="0"/>
              <a:t>b</a:t>
            </a:r>
            <a:r>
              <a:rPr lang="en-US" dirty="0" smtClean="0"/>
              <a:t>) Glaciers advanced in Europe during the Little Ice Age, but have since been retreating due to warmer temperatures.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766494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19.10 </a:t>
            </a:r>
            <a:r>
              <a:rPr lang="en-US" dirty="0" smtClean="0"/>
              <a:t> Changes in carbon dioxide (CO</a:t>
            </a:r>
            <a:r>
              <a:rPr lang="en-US" baseline="-25000" dirty="0" smtClean="0"/>
              <a:t>2</a:t>
            </a:r>
            <a:r>
              <a:rPr lang="en-US" dirty="0" smtClean="0"/>
              <a:t>) and methane (CH</a:t>
            </a:r>
            <a:r>
              <a:rPr lang="en-US" baseline="-25000" dirty="0" smtClean="0"/>
              <a:t>4</a:t>
            </a:r>
            <a:r>
              <a:rPr lang="en-US" dirty="0" smtClean="0"/>
              <a:t>) concentrations over time.</a:t>
            </a:r>
          </a:p>
          <a:p>
            <a:r>
              <a:rPr lang="en-US" dirty="0" smtClean="0"/>
              <a:t>(a) Monthly measurements begin in 1960. There is an annual cycle, related to seasons, but the overall increase is clear. (</a:t>
            </a:r>
            <a:r>
              <a:rPr lang="en-US" dirty="0" err="1" smtClean="0"/>
              <a:t>b</a:t>
            </a:r>
            <a:r>
              <a:rPr lang="en-US" dirty="0" smtClean="0"/>
              <a:t>) Since the industrial revolution, CO</a:t>
            </a:r>
            <a:r>
              <a:rPr lang="en-US" baseline="-25000" dirty="0" smtClean="0"/>
              <a:t>2</a:t>
            </a:r>
            <a:r>
              <a:rPr lang="en-US" dirty="0" smtClean="0"/>
              <a:t> concentration has steadily increased. (</a:t>
            </a:r>
            <a:r>
              <a:rPr lang="en-US" dirty="0" err="1" smtClean="0"/>
              <a:t>c</a:t>
            </a:r>
            <a:r>
              <a:rPr lang="en-US" dirty="0" smtClean="0"/>
              <a:t>) Based on ice-core studies in glaciers, researchers find that CO</a:t>
            </a:r>
            <a:r>
              <a:rPr lang="en-US" baseline="-25000" dirty="0" smtClean="0"/>
              <a:t>2</a:t>
            </a:r>
            <a:r>
              <a:rPr lang="en-US" dirty="0" smtClean="0"/>
              <a:t> concentration varied between 180 and 300 </a:t>
            </a:r>
            <a:r>
              <a:rPr lang="en-US" dirty="0" err="1" smtClean="0"/>
              <a:t>ppm</a:t>
            </a:r>
            <a:r>
              <a:rPr lang="en-US" dirty="0" smtClean="0"/>
              <a:t> throughout glacial advances and retreats. The current value, 401 </a:t>
            </a:r>
            <a:r>
              <a:rPr lang="en-US" dirty="0" err="1" smtClean="0"/>
              <a:t>ppm</a:t>
            </a:r>
            <a:r>
              <a:rPr lang="en-US" dirty="0" smtClean="0"/>
              <a:t>, is above this range. (</a:t>
            </a:r>
            <a:r>
              <a:rPr lang="en-US" dirty="0" err="1" smtClean="0"/>
              <a:t>d</a:t>
            </a:r>
            <a:r>
              <a:rPr lang="en-US" dirty="0" smtClean="0"/>
              <a:t>) Methane, another greenhouse gas, has been increasing, too. The inset shows change over the past millennium.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41346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19.10a </a:t>
            </a:r>
            <a:r>
              <a:rPr lang="en-US" dirty="0" smtClean="0"/>
              <a:t> Changes in carbon dioxide (CO</a:t>
            </a:r>
            <a:r>
              <a:rPr lang="en-US" baseline="-25000" dirty="0" smtClean="0"/>
              <a:t>2</a:t>
            </a:r>
            <a:r>
              <a:rPr lang="en-US" dirty="0" smtClean="0"/>
              <a:t>) and methane (CH</a:t>
            </a:r>
            <a:r>
              <a:rPr lang="en-US" baseline="-25000" dirty="0" smtClean="0"/>
              <a:t>4</a:t>
            </a:r>
            <a:r>
              <a:rPr lang="en-US" dirty="0" smtClean="0"/>
              <a:t>) concentrations over time.</a:t>
            </a:r>
          </a:p>
          <a:p>
            <a:r>
              <a:rPr lang="en-US" dirty="0" smtClean="0"/>
              <a:t>(a) Monthly measurements begin in 1960. There is an annual cycle, related to seasons, but the overall increase is clear.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4258893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19.10b </a:t>
            </a:r>
            <a:r>
              <a:rPr lang="en-US" dirty="0" smtClean="0"/>
              <a:t> Changes in carbon dioxide (CO</a:t>
            </a:r>
            <a:r>
              <a:rPr lang="en-US" baseline="-25000" dirty="0" smtClean="0"/>
              <a:t>2</a:t>
            </a:r>
            <a:r>
              <a:rPr lang="en-US" dirty="0" smtClean="0"/>
              <a:t>) and methane (CH</a:t>
            </a:r>
            <a:r>
              <a:rPr lang="en-US" baseline="-25000" dirty="0" smtClean="0"/>
              <a:t>4</a:t>
            </a:r>
            <a:r>
              <a:rPr lang="en-US" dirty="0" smtClean="0"/>
              <a:t>) concentrations over time.</a:t>
            </a:r>
          </a:p>
          <a:p>
            <a:r>
              <a:rPr lang="en-US" dirty="0" smtClean="0"/>
              <a:t>(</a:t>
            </a:r>
            <a:r>
              <a:rPr lang="en-US" dirty="0" err="1" smtClean="0"/>
              <a:t>b</a:t>
            </a:r>
            <a:r>
              <a:rPr lang="en-US" dirty="0" smtClean="0"/>
              <a:t>) Since the industrial revolution, CO</a:t>
            </a:r>
            <a:r>
              <a:rPr lang="en-US" baseline="-25000" dirty="0" smtClean="0"/>
              <a:t>2</a:t>
            </a:r>
            <a:r>
              <a:rPr lang="en-US" dirty="0" smtClean="0"/>
              <a:t> concentration has steadily increased.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768251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19.10c </a:t>
            </a:r>
            <a:r>
              <a:rPr lang="en-US" dirty="0" smtClean="0"/>
              <a:t> Changes in carbon dioxide (CO</a:t>
            </a:r>
            <a:r>
              <a:rPr lang="en-US" baseline="-25000" dirty="0" smtClean="0"/>
              <a:t>2</a:t>
            </a:r>
            <a:r>
              <a:rPr lang="en-US" dirty="0" smtClean="0"/>
              <a:t>) and methane (CH</a:t>
            </a:r>
            <a:r>
              <a:rPr lang="en-US" baseline="-25000" dirty="0" smtClean="0"/>
              <a:t>4</a:t>
            </a:r>
            <a:r>
              <a:rPr lang="en-US" dirty="0" smtClean="0"/>
              <a:t>) concentrations over time.</a:t>
            </a:r>
          </a:p>
          <a:p>
            <a:r>
              <a:rPr lang="en-US" dirty="0" smtClean="0"/>
              <a:t>(</a:t>
            </a:r>
            <a:r>
              <a:rPr lang="en-US" dirty="0" err="1" smtClean="0"/>
              <a:t>c</a:t>
            </a:r>
            <a:r>
              <a:rPr lang="en-US" dirty="0" smtClean="0"/>
              <a:t>) Based on ice-core studies in glaciers, researchers find that CO</a:t>
            </a:r>
            <a:r>
              <a:rPr lang="en-US" baseline="-25000" dirty="0" smtClean="0"/>
              <a:t>2</a:t>
            </a:r>
            <a:r>
              <a:rPr lang="en-US" dirty="0" smtClean="0"/>
              <a:t> concentration varied between 180 and 300 </a:t>
            </a:r>
            <a:r>
              <a:rPr lang="en-US" dirty="0" err="1" smtClean="0"/>
              <a:t>ppm</a:t>
            </a:r>
            <a:r>
              <a:rPr lang="en-US" dirty="0" smtClean="0"/>
              <a:t> throughout glacial advances and retreats. The current value, 401 </a:t>
            </a:r>
            <a:r>
              <a:rPr lang="en-US" dirty="0" err="1" smtClean="0"/>
              <a:t>ppm</a:t>
            </a:r>
            <a:r>
              <a:rPr lang="en-US" dirty="0" smtClean="0"/>
              <a:t>, is above this range.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4226123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19.10d </a:t>
            </a:r>
            <a:r>
              <a:rPr lang="en-US" dirty="0" smtClean="0"/>
              <a:t> Changes in carbon dioxide (CO</a:t>
            </a:r>
            <a:r>
              <a:rPr lang="en-US" baseline="-25000" dirty="0" smtClean="0"/>
              <a:t>2</a:t>
            </a:r>
            <a:r>
              <a:rPr lang="en-US" dirty="0" smtClean="0"/>
              <a:t>) and methane (CH</a:t>
            </a:r>
            <a:r>
              <a:rPr lang="en-US" baseline="-25000" dirty="0" smtClean="0"/>
              <a:t>4</a:t>
            </a:r>
            <a:r>
              <a:rPr lang="en-US" dirty="0" smtClean="0"/>
              <a:t>) concentrations over time.</a:t>
            </a:r>
          </a:p>
          <a:p>
            <a:r>
              <a:rPr lang="en-US" dirty="0" smtClean="0"/>
              <a:t>(</a:t>
            </a:r>
            <a:r>
              <a:rPr lang="en-US" dirty="0" err="1" smtClean="0"/>
              <a:t>d</a:t>
            </a:r>
            <a:r>
              <a:rPr lang="en-US" dirty="0" smtClean="0"/>
              <a:t>) Methane, another greenhouse gas, has been increasing, too. The inset shows change over the past millennium.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058015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19.11  </a:t>
            </a:r>
            <a:r>
              <a:rPr lang="en-US" dirty="0" smtClean="0"/>
              <a:t>Visible examples of changes in Earth’s ice cover.</a:t>
            </a:r>
          </a:p>
          <a:p>
            <a:r>
              <a:rPr lang="en-US" dirty="0" smtClean="0"/>
              <a:t>(a) In 2002, the Larson B Ice Shelf of Antarctica disintegrated over the course of a month. (</a:t>
            </a:r>
            <a:r>
              <a:rPr lang="en-US" dirty="0" err="1" smtClean="0"/>
              <a:t>b</a:t>
            </a:r>
            <a:r>
              <a:rPr lang="en-US" dirty="0" smtClean="0"/>
              <a:t>) The age of sea ice in the Arctic Ocean has decreased substantially during the past 25 years. (</a:t>
            </a:r>
            <a:r>
              <a:rPr lang="en-US" dirty="0" err="1" smtClean="0"/>
              <a:t>c</a:t>
            </a:r>
            <a:r>
              <a:rPr lang="en-US" dirty="0" smtClean="0"/>
              <a:t>) The number of days during which melting of the Greenland Ice Sheet takes place has increased. (</a:t>
            </a:r>
            <a:r>
              <a:rPr lang="en-US" dirty="0" err="1" smtClean="0"/>
              <a:t>d</a:t>
            </a:r>
            <a:r>
              <a:rPr lang="en-US" dirty="0" smtClean="0"/>
              <a:t>) The Muir Glacier in Alaska retreated 12 km between 1941 and 2004.</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429043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19.11a  </a:t>
            </a:r>
            <a:r>
              <a:rPr lang="en-US" dirty="0" smtClean="0"/>
              <a:t>Visible examples of changes in Earth’s ice cover.</a:t>
            </a:r>
          </a:p>
          <a:p>
            <a:r>
              <a:rPr lang="en-US" dirty="0" smtClean="0"/>
              <a:t>(a) In 2002, the Larson B Ice Shelf of Antarctica disintegrated over the course of a month.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2807137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19.11b  </a:t>
            </a:r>
            <a:r>
              <a:rPr lang="en-US" dirty="0" smtClean="0"/>
              <a:t>Visible examples of changes in Earth’s ice cover.</a:t>
            </a:r>
          </a:p>
          <a:p>
            <a:r>
              <a:rPr lang="en-US" dirty="0" smtClean="0"/>
              <a:t>(</a:t>
            </a:r>
            <a:r>
              <a:rPr lang="en-US" dirty="0" err="1" smtClean="0"/>
              <a:t>b</a:t>
            </a:r>
            <a:r>
              <a:rPr lang="en-US" dirty="0" smtClean="0"/>
              <a:t>) The age of sea ice in the Arctic Ocean has decreased substantially during the past 25 years.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416429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  </a:t>
            </a:r>
            <a:r>
              <a:rPr lang="en-US" dirty="0" smtClean="0"/>
              <a:t>The map of Earth’s surface changes over time because of plate motions.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618285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19.11c  </a:t>
            </a:r>
            <a:r>
              <a:rPr lang="en-US" dirty="0" smtClean="0"/>
              <a:t>Visible examples of changes in Earth’s ice cover.</a:t>
            </a:r>
          </a:p>
          <a:p>
            <a:r>
              <a:rPr lang="en-US" dirty="0" smtClean="0"/>
              <a:t>(</a:t>
            </a:r>
            <a:r>
              <a:rPr lang="en-US" dirty="0" err="1" smtClean="0"/>
              <a:t>c</a:t>
            </a:r>
            <a:r>
              <a:rPr lang="en-US" dirty="0" smtClean="0"/>
              <a:t>) The number of days during which melting of the Greenland Ice Sheet takes place has increased.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271819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19.11d  </a:t>
            </a:r>
            <a:r>
              <a:rPr lang="en-US" dirty="0" smtClean="0"/>
              <a:t>Visible examples of changes in Earth’s ice cover.</a:t>
            </a:r>
          </a:p>
          <a:p>
            <a:r>
              <a:rPr lang="en-US" dirty="0" smtClean="0"/>
              <a:t>(</a:t>
            </a:r>
            <a:r>
              <a:rPr lang="en-US" dirty="0" err="1" smtClean="0"/>
              <a:t>d</a:t>
            </a:r>
            <a:r>
              <a:rPr lang="en-US" dirty="0" smtClean="0"/>
              <a:t>) The Muir Glacier in Alaska retreated 12 km between 1941 and 2004.</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674571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19.12 </a:t>
            </a:r>
            <a:r>
              <a:rPr lang="en-US" dirty="0" smtClean="0"/>
              <a:t> Plant hardiness zones have been migrating northward.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2419845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RECEDING GLACIER, SWITZERLAND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3185126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19.13 </a:t>
            </a:r>
            <a:r>
              <a:rPr lang="en-US" dirty="0" smtClean="0"/>
              <a:t> Measurements of global warming and global temperature anomalies.</a:t>
            </a:r>
          </a:p>
          <a:p>
            <a:r>
              <a:rPr lang="en-US" dirty="0" smtClean="0"/>
              <a:t>(a) Reconstructions of temperature during the past 2,000 years. Each color is a published estimate from a research team. The black line is the average of direct measurements. (</a:t>
            </a:r>
            <a:r>
              <a:rPr lang="en-US" dirty="0" err="1" smtClean="0"/>
              <a:t>b</a:t>
            </a:r>
            <a:r>
              <a:rPr lang="en-US" dirty="0" smtClean="0"/>
              <a:t>) Graph showing the change in global average temperature since 1880 relative to a reference value. Note that both the northern and southern hemispheres show a temperature increase.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419224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19.14 </a:t>
            </a:r>
            <a:r>
              <a:rPr lang="en-US" dirty="0" smtClean="0"/>
              <a:t> The difference in global temperature of shallow ocean water, for the period of 1850 to 2005, relative to the average temperature between 1961 and 2006.</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1977145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19.15 </a:t>
            </a:r>
            <a:r>
              <a:rPr lang="en-US" dirty="0" smtClean="0"/>
              <a:t> Model predictions of future global warming.</a:t>
            </a:r>
          </a:p>
          <a:p>
            <a:r>
              <a:rPr lang="en-US" dirty="0" smtClean="0"/>
              <a:t>(a) Model calculations of global warming. Different models assume different rates of CO</a:t>
            </a:r>
            <a:r>
              <a:rPr lang="en-US" baseline="-25000" dirty="0" smtClean="0"/>
              <a:t>2</a:t>
            </a:r>
            <a:r>
              <a:rPr lang="en-US" dirty="0" smtClean="0"/>
              <a:t> emissions. All suggest significant global temperature increase by 2100. (</a:t>
            </a:r>
            <a:r>
              <a:rPr lang="en-US" dirty="0" err="1" smtClean="0"/>
              <a:t>b</a:t>
            </a:r>
            <a:r>
              <a:rPr lang="en-US" dirty="0" smtClean="0"/>
              <a:t>) Global warming does not mean that all locations warm by the same amount. This map shows a model prediction of how temperature increase may vary with location for the time period 2070–2100.</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1364346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19.15a </a:t>
            </a:r>
            <a:r>
              <a:rPr lang="en-US" dirty="0" smtClean="0"/>
              <a:t> Model predictions of future global warming.</a:t>
            </a:r>
          </a:p>
          <a:p>
            <a:r>
              <a:rPr lang="en-US" dirty="0" smtClean="0"/>
              <a:t>(a) Model calculations of global warming. Different models assume different rates of CO</a:t>
            </a:r>
            <a:r>
              <a:rPr lang="en-US" baseline="-25000" dirty="0" smtClean="0"/>
              <a:t>2</a:t>
            </a:r>
            <a:r>
              <a:rPr lang="en-US" dirty="0" smtClean="0"/>
              <a:t> emissions. All suggest significant global temperature increase by 2100.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886072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19.15b </a:t>
            </a:r>
            <a:r>
              <a:rPr lang="en-US" dirty="0" smtClean="0"/>
              <a:t> Model predictions of future global warming.</a:t>
            </a:r>
          </a:p>
          <a:p>
            <a:r>
              <a:rPr lang="en-US" dirty="0" smtClean="0"/>
              <a:t>(</a:t>
            </a:r>
            <a:r>
              <a:rPr lang="en-US" dirty="0" err="1" smtClean="0"/>
              <a:t>b</a:t>
            </a:r>
            <a:r>
              <a:rPr lang="en-US" dirty="0" smtClean="0"/>
              <a:t>) Global warming does not mean that all locations warm by the same amount. This map shows a model prediction of how temperature increase may vary with location for the time period 2070–2100.</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793872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19.16 </a:t>
            </a:r>
            <a:r>
              <a:rPr lang="en-US" dirty="0" smtClean="0"/>
              <a:t> Sea-level rise of the recent past and possible sea-level rise of the future.</a:t>
            </a:r>
          </a:p>
          <a:p>
            <a:r>
              <a:rPr lang="en-US" dirty="0" smtClean="0"/>
              <a:t>(a) Sea level rose rapidly after the last ice age due to melting of continental glaciers. It is continuing to rise slowly. (</a:t>
            </a:r>
            <a:r>
              <a:rPr lang="en-US" dirty="0" err="1" smtClean="0"/>
              <a:t>b</a:t>
            </a:r>
            <a:r>
              <a:rPr lang="en-US" dirty="0" smtClean="0"/>
              <a:t>) Tide gauges document sea-level rise of the past 130 years. (</a:t>
            </a:r>
            <a:r>
              <a:rPr lang="en-US" dirty="0" err="1" smtClean="0"/>
              <a:t>c</a:t>
            </a:r>
            <a:r>
              <a:rPr lang="en-US" dirty="0" smtClean="0"/>
              <a:t>) The red and black areas of this map are so low that they could be flooded if sea level rose a few meters.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47809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a:t>
            </a:r>
            <a:r>
              <a:rPr lang="en-US" dirty="0" smtClean="0"/>
              <a:t>  A popular model attributes the formation of the Moon to a collision with a </a:t>
            </a:r>
            <a:r>
              <a:rPr lang="en-US" dirty="0" err="1" smtClean="0"/>
              <a:t>planetesimal</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384713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19.16ab </a:t>
            </a:r>
            <a:r>
              <a:rPr lang="en-US" dirty="0" smtClean="0"/>
              <a:t> Sea-level rise of the recent past and possible sea-level rise of the future.</a:t>
            </a:r>
          </a:p>
          <a:p>
            <a:r>
              <a:rPr lang="en-US" dirty="0" smtClean="0"/>
              <a:t>(</a:t>
            </a:r>
            <a:r>
              <a:rPr lang="en-US" dirty="0" err="1" smtClean="0"/>
              <a:t>c</a:t>
            </a:r>
            <a:r>
              <a:rPr lang="en-US" dirty="0" smtClean="0"/>
              <a:t>) The red and black areas of this map are so low that they could be flooded if sea level rose a few meters.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1979086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19.16c </a:t>
            </a:r>
            <a:r>
              <a:rPr lang="en-US" dirty="0" smtClean="0"/>
              <a:t> Sea-level rise of the recent past and possible sea-level rise of the future.</a:t>
            </a:r>
          </a:p>
          <a:p>
            <a:r>
              <a:rPr lang="en-US" dirty="0" smtClean="0"/>
              <a:t>(</a:t>
            </a:r>
            <a:r>
              <a:rPr lang="en-US" dirty="0" err="1" smtClean="0"/>
              <a:t>c</a:t>
            </a:r>
            <a:r>
              <a:rPr lang="en-US" dirty="0" smtClean="0"/>
              <a:t>) The red and black areas of this map are so low that they could be flooded if sea level rose a few meters.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29944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19.17 </a:t>
            </a:r>
            <a:r>
              <a:rPr lang="en-US" dirty="0" smtClean="0"/>
              <a:t> Population now doubles about every 44 years. The Black Death pandemic caused an abrupt drop that lasted for a few decades.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3062343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FIELDS AND VILLAGES, CHINA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418472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19.18 </a:t>
            </a:r>
            <a:r>
              <a:rPr lang="en-US" dirty="0" smtClean="0"/>
              <a:t> Excavation, agriculture, and construction modify topography, drainage, infiltration, and ecology.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1579197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19.18 </a:t>
            </a:r>
            <a:r>
              <a:rPr lang="en-US" dirty="0" smtClean="0"/>
              <a:t> Excavation, agriculture, and construction modify topography, drainage, infiltration, and ecology.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3317409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19.18 </a:t>
            </a:r>
            <a:r>
              <a:rPr lang="en-US" dirty="0" smtClean="0"/>
              <a:t> Excavation, agriculture, and construction modify topography, drainage, infiltration, and ecology.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451245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19.18 </a:t>
            </a:r>
            <a:r>
              <a:rPr lang="en-US" dirty="0" smtClean="0"/>
              <a:t> Excavation, agriculture, and construction modify topography, drainage, infiltration, and ecology.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281851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URBANIZING A DESERT,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519518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DEFORESTATION, AMAZON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228289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19.3 </a:t>
            </a:r>
            <a:r>
              <a:rPr lang="en-US" dirty="0" smtClean="0"/>
              <a:t> Because of evolution, organisms inhabiting the Earth today are not the same as those that inhabited the planet in the past.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839458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19.19</a:t>
            </a:r>
            <a:r>
              <a:rPr lang="en-US" dirty="0" smtClean="0"/>
              <a:t>  The area of forests has been shrinking. For example, tropical rainforests are being logged or burned.</a:t>
            </a:r>
          </a:p>
          <a:p>
            <a:r>
              <a:rPr lang="en-US" dirty="0" smtClean="0"/>
              <a:t>(a) Remaining forests today are much smaller than forests of 8,000 years ago. (</a:t>
            </a:r>
            <a:r>
              <a:rPr lang="en-US" dirty="0" err="1" smtClean="0"/>
              <a:t>b</a:t>
            </a:r>
            <a:r>
              <a:rPr lang="en-US" dirty="0" smtClean="0"/>
              <a:t>) Comparison of satellite imagery highlights areas that have undergone deforestation, such as this one near </a:t>
            </a:r>
            <a:r>
              <a:rPr lang="en-US" dirty="0" err="1" smtClean="0"/>
              <a:t>Ariquemes</a:t>
            </a:r>
            <a:r>
              <a:rPr lang="en-US" dirty="0" smtClean="0"/>
              <a:t>, Brazil. (</a:t>
            </a:r>
            <a:r>
              <a:rPr lang="en-US" dirty="0" err="1" smtClean="0"/>
              <a:t>c</a:t>
            </a:r>
            <a:r>
              <a:rPr lang="en-US" dirty="0" smtClean="0"/>
              <a:t>) Part of the Amazon rainforest’s destruction is due to slash-and-burn agriculture.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3019419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19.19a</a:t>
            </a:r>
            <a:r>
              <a:rPr lang="en-US" dirty="0" smtClean="0"/>
              <a:t>  The area of forests has been shrinking. For example, tropical rainforests are being logged or burned.</a:t>
            </a:r>
          </a:p>
          <a:p>
            <a:r>
              <a:rPr lang="en-US" dirty="0" smtClean="0"/>
              <a:t>(a) Remaining forests today are much smaller than forests of 8,000 years ago.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4108806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19.19b</a:t>
            </a:r>
            <a:r>
              <a:rPr lang="en-US" dirty="0" smtClean="0"/>
              <a:t>  The area of forests has been shrinking. For example, tropical rainforests are being logged or burned.</a:t>
            </a:r>
          </a:p>
          <a:p>
            <a:r>
              <a:rPr lang="en-US" dirty="0" smtClean="0"/>
              <a:t>(</a:t>
            </a:r>
            <a:r>
              <a:rPr lang="en-US" dirty="0" err="1" smtClean="0"/>
              <a:t>b</a:t>
            </a:r>
            <a:r>
              <a:rPr lang="en-US" dirty="0" smtClean="0"/>
              <a:t>) Comparison of satellite imagery highlights areas that have undergone deforestation, such as this one near </a:t>
            </a:r>
            <a:r>
              <a:rPr lang="en-US" dirty="0" err="1" smtClean="0"/>
              <a:t>Ariquemes</a:t>
            </a:r>
            <a:r>
              <a:rPr lang="en-US" dirty="0" smtClean="0"/>
              <a:t>, Brazil.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1483511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19.19c</a:t>
            </a:r>
            <a:r>
              <a:rPr lang="en-US" dirty="0" smtClean="0"/>
              <a:t>  The area of forests has been shrinking. For example, tropical rainforests are being logged or burned.</a:t>
            </a:r>
          </a:p>
          <a:p>
            <a:r>
              <a:rPr lang="en-US" dirty="0" smtClean="0"/>
              <a:t>(</a:t>
            </a:r>
            <a:r>
              <a:rPr lang="en-US" dirty="0" err="1" smtClean="0"/>
              <a:t>c</a:t>
            </a:r>
            <a:r>
              <a:rPr lang="en-US" dirty="0" smtClean="0"/>
              <a:t>) Part of the Amazon rainforest’s destruction is due to slash-and-burn agriculture.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3331499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19.20 </a:t>
            </a:r>
            <a:r>
              <a:rPr lang="en-US" dirty="0" smtClean="0"/>
              <a:t> Consequences of adding pollutants to the atmosphere.</a:t>
            </a:r>
          </a:p>
          <a:p>
            <a:r>
              <a:rPr lang="en-US" dirty="0" smtClean="0"/>
              <a:t>(a) Photochemical smog hazes the view in Beijing, on an otherwise sunny day. (</a:t>
            </a:r>
            <a:r>
              <a:rPr lang="en-US" dirty="0" err="1" smtClean="0"/>
              <a:t>b</a:t>
            </a:r>
            <a:r>
              <a:rPr lang="en-US" dirty="0" smtClean="0"/>
              <a:t>) The ozone hole over Antarctica in 2014. A Dobson unit is a measure of the amount of ozone in the atmosphere; red is more, purple is less.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3935653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19.20a </a:t>
            </a:r>
            <a:r>
              <a:rPr lang="en-US" dirty="0" smtClean="0"/>
              <a:t> Consequences of adding pollutants to the atmosphere.</a:t>
            </a:r>
          </a:p>
          <a:p>
            <a:r>
              <a:rPr lang="en-US" dirty="0" smtClean="0"/>
              <a:t>(a) Photochemical smog hazes the view in Beijing, on an otherwise sunny day.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53445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19.20b </a:t>
            </a:r>
            <a:r>
              <a:rPr lang="en-US" dirty="0" smtClean="0"/>
              <a:t> Consequences of adding pollutants to the atmosphere.</a:t>
            </a:r>
          </a:p>
          <a:p>
            <a:r>
              <a:rPr lang="en-US" dirty="0" smtClean="0"/>
              <a:t>(</a:t>
            </a:r>
            <a:r>
              <a:rPr lang="en-US" dirty="0" err="1" smtClean="0"/>
              <a:t>b</a:t>
            </a:r>
            <a:r>
              <a:rPr lang="en-US" dirty="0" smtClean="0"/>
              <a:t>) The ozone hole over Antarctica in 2014. A Dobson unit is a measure of the amount of ozone in the atmosphere; red is more, purple is less.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3693838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19.21 </a:t>
            </a:r>
            <a:r>
              <a:rPr lang="en-US" dirty="0" smtClean="0"/>
              <a:t> In about 5 billion years, the Sun will become a red giant.</a:t>
            </a:r>
          </a:p>
          <a:p>
            <a:r>
              <a:rPr lang="en-US" dirty="0" smtClean="0"/>
              <a:t>(a) As the surface of the red giant approaches Earth, the planet will evaporate like a giant comet. (</a:t>
            </a:r>
            <a:r>
              <a:rPr lang="en-US" dirty="0" err="1" smtClean="0"/>
              <a:t>b</a:t>
            </a:r>
            <a:r>
              <a:rPr lang="en-US" dirty="0" smtClean="0"/>
              <a:t>) At full size, the red giant will have a diameter twice that of Earth’s orbit, so Earth’s atoms will become part of the star.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680978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19.21a </a:t>
            </a:r>
            <a:r>
              <a:rPr lang="en-US" dirty="0" smtClean="0"/>
              <a:t> In about 5 billion years, the Sun will become a red giant.</a:t>
            </a:r>
          </a:p>
          <a:p>
            <a:r>
              <a:rPr lang="en-US" dirty="0" smtClean="0"/>
              <a:t>(a) As the surface of the red giant approaches Earth, the planet will evaporate like a giant comet.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200674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19.21b </a:t>
            </a:r>
            <a:r>
              <a:rPr lang="en-US" dirty="0" smtClean="0"/>
              <a:t> In about 5 billion years, the Sun will become a red giant.</a:t>
            </a:r>
          </a:p>
          <a:p>
            <a:r>
              <a:rPr lang="en-US" dirty="0" smtClean="0"/>
              <a:t>(</a:t>
            </a:r>
            <a:r>
              <a:rPr lang="en-US" dirty="0" err="1" smtClean="0"/>
              <a:t>b</a:t>
            </a:r>
            <a:r>
              <a:rPr lang="en-US" dirty="0" smtClean="0"/>
              <a:t>) At full size, the red giant will have a diameter twice that of Earth’s orbit, so Earth’s atoms will become part of the star.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229214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19.3 </a:t>
            </a:r>
            <a:r>
              <a:rPr lang="en-US" dirty="0" smtClean="0"/>
              <a:t> Because of evolution, organisms inhabiting the Earth today are not the same as those that inhabited the planet in the past.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3682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19.3 </a:t>
            </a:r>
            <a:r>
              <a:rPr lang="en-US" dirty="0" smtClean="0"/>
              <a:t> Because of evolution, organisms inhabiting the Earth today are not the same as those that inhabited the planet in the past.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37403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19.4 </a:t>
            </a:r>
            <a:r>
              <a:rPr lang="en-US" dirty="0" smtClean="0"/>
              <a:t> This chart provides one interpretation of sea-level change during the past half billion years, based on the </a:t>
            </a:r>
            <a:r>
              <a:rPr lang="en-US" dirty="0" err="1" smtClean="0"/>
              <a:t>stratigraphic</a:t>
            </a:r>
            <a:r>
              <a:rPr lang="en-US" dirty="0" smtClean="0"/>
              <a:t> record.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132707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Earth System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72109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990600" y="4572000"/>
            <a:ext cx="7162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19</a:t>
            </a:r>
          </a:p>
          <a:p>
            <a:pPr algn="ctr"/>
            <a:r>
              <a:rPr lang="en-US" sz="2800" dirty="0" smtClean="0">
                <a:solidFill>
                  <a:schemeClr val="tx2"/>
                </a:solidFill>
                <a:latin typeface="Verdana" charset="0"/>
              </a:rPr>
              <a:t>Global Change in the Earth System</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the carbon cycle. Combustion, decay, and volcanic eruption are processes that release carbon dioxide into the atmosphere. Digestion is a process that releases methane into the atmosphere. Dissolution of organic shale is a process that releases bicarbonates. Carbon dioxide is absorbed by weathering, forests, coral reefs and the atmosphere. Sediments absorb calcium carbonate. Oceans absorb Methane. Carbon exchange in the Earth system is shown. Carbon is proved to be distributed between life, air, sea, and land."/>
          <p:cNvPicPr>
            <a:picLocks noChangeAspect="1"/>
          </p:cNvPicPr>
          <p:nvPr/>
        </p:nvPicPr>
        <p:blipFill>
          <a:blip r:embed="rId3"/>
          <a:stretch>
            <a:fillRect/>
          </a:stretch>
        </p:blipFill>
        <p:spPr>
          <a:xfrm>
            <a:off x="304800" y="1242060"/>
            <a:ext cx="8534400" cy="39928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two-columned diagram of temperature changes through the eras. The first column represents time periods, with current Quaternary on the top and ancient Archean on the bottom. The second column accounts for a global temperature during the according period using a curve. There is the vertical line in the middle of the second column. The more the curve deviates from the line to the right, the more related period were warmer. The more the curve deviates from the line to the left, the more similar period were colder. Besides that, the right column divided to orange and blue blocks, which represents Greenhouse and Icehouse periods accordingly. (Note: The greenhouse is the climate stage in which there are no continental glaciers whatsoever on the planet. The Icehouse is the climate stage in which there are continental glaciers whatsoever on the planet.) According to the diagram, there were five icehouse periods – first one and the shortest was in the Archean eon, then there were two icehouse periods at the beginning and ending of the Proterozoic eon. The fourth icehouse was at the crossroads of Carboniferous and Permian eras. Finally, the last icehouse has been starting at the beginning of the Quaternary period."/>
          <p:cNvPicPr>
            <a:picLocks noChangeAspect="1"/>
          </p:cNvPicPr>
          <p:nvPr/>
        </p:nvPicPr>
        <p:blipFill>
          <a:blip r:embed="rId3"/>
          <a:stretch>
            <a:fillRect/>
          </a:stretch>
        </p:blipFill>
        <p:spPr>
          <a:xfrm>
            <a:off x="3072383" y="318516"/>
            <a:ext cx="2999232"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he Earth’s surface with an atmosphere in outer space. The Sun sends solar radiation to Earth. Reflected light from Earth's surface, atmosphere and clouds escapes to outer space. There is a light that is reflected down from the clouds to the Earth's surface. Radiated heat from the surface passes through greenhouse gases and escapes with re-radiated heat. The re-radiated heat from clouds and re-radiated heat from interaction with greenhouse gas are trapped."/>
          <p:cNvPicPr>
            <a:picLocks noChangeAspect="1"/>
          </p:cNvPicPr>
          <p:nvPr/>
        </p:nvPicPr>
        <p:blipFill>
          <a:blip r:embed="rId3"/>
          <a:stretch>
            <a:fillRect/>
          </a:stretch>
        </p:blipFill>
        <p:spPr>
          <a:xfrm>
            <a:off x="304800" y="1662683"/>
            <a:ext cx="8534400" cy="315163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wo parts. Part (a) consists of two images and chart. The first image represents an example of the spruce pollen. The second image depicts a case of the grass pollen. The chart demonstrates the proportion of tree pollen about grass pollen in a sedimentary sequence through time. The curve separates chart’s area into two parts. The left part of the chart’s area represents spruce pollen, and right part represents grass pollen. The grass pollen dominates when it’s warmer, and the spruce pollen dominates when it’s cooler. Part (b) contains two maps of the East Coast of North America. The first map shows the location of spruce forest 12000 years before the Christian Era. Spruce forest covered north part of United States and almost the whole territory of Canada was covered by receding Pleistocene ice sheet. Today, the north of United States is covered by grass and almost the entire region of Canada was covered by spruce forest."/>
          <p:cNvPicPr>
            <a:picLocks noChangeAspect="1"/>
          </p:cNvPicPr>
          <p:nvPr/>
        </p:nvPicPr>
        <p:blipFill>
          <a:blip r:embed="rId3"/>
          <a:stretch>
            <a:fillRect/>
          </a:stretch>
        </p:blipFill>
        <p:spPr>
          <a:xfrm>
            <a:off x="542544" y="318516"/>
            <a:ext cx="8058912"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images and chart. The first image represents an example of the spruce pollen. The second image represents an example of the grass pollen. The chart demonstrates the proportion of tree pollen about grass pollen in a sedimentary sequence through time. The curve separates chart’s area into two parts. The left part of the chart’s area represents spruce pollen, and right part represents grass pollen. The grass pollen dominates when it’s warmer, and the spruce pollen dominates when it’s cooler."/>
          <p:cNvPicPr>
            <a:picLocks noChangeAspect="1"/>
          </p:cNvPicPr>
          <p:nvPr/>
        </p:nvPicPr>
        <p:blipFill>
          <a:blip r:embed="rId3"/>
          <a:stretch>
            <a:fillRect/>
          </a:stretch>
        </p:blipFill>
        <p:spPr>
          <a:xfrm>
            <a:off x="1542288" y="318516"/>
            <a:ext cx="6059424"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maps of the East Coast of North America. The first map shows the location of spruce forest 12000 years before the Christian Era. Spruce forest covered North part of United States and almost the whole territory of Canada was covered by receding Pleistocene ice sheet. Today the North part of United States is covered by grass and almost the whole territory of Canada was covered by spruce forest."/>
          <p:cNvPicPr>
            <a:picLocks noChangeAspect="1"/>
          </p:cNvPicPr>
          <p:nvPr/>
        </p:nvPicPr>
        <p:blipFill>
          <a:blip r:embed="rId3"/>
          <a:stretch>
            <a:fillRect/>
          </a:stretch>
        </p:blipFill>
        <p:spPr>
          <a:xfrm>
            <a:off x="3422903" y="318516"/>
            <a:ext cx="2298192"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Part (a) is a photo that demonstrates how a researcher examines an ice core in the field. Lab photos reveal annual layers. Part (b) contains the chart called Ice-Core Record. This chart shows that a warmer climate in the last 120,000 years occurs when there is a higher superscript 18 O / superscript 16 O ratio. Part (c) contains the chart called “Plankton in Marine-Core Record” shows the variation in a warmer climate and a colder climate in the last 2 million years."/>
          <p:cNvPicPr>
            <a:picLocks noChangeAspect="1"/>
          </p:cNvPicPr>
          <p:nvPr/>
        </p:nvPicPr>
        <p:blipFill>
          <a:blip r:embed="rId3"/>
          <a:stretch>
            <a:fillRect/>
          </a:stretch>
        </p:blipFill>
        <p:spPr>
          <a:xfrm>
            <a:off x="304800" y="397764"/>
            <a:ext cx="8534400" cy="56814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that demonstrates how a researcher examines an ice core in the field. Lab photos reveal annual layers."/>
          <p:cNvPicPr>
            <a:picLocks noChangeAspect="1"/>
          </p:cNvPicPr>
          <p:nvPr/>
        </p:nvPicPr>
        <p:blipFill>
          <a:blip r:embed="rId3"/>
          <a:stretch>
            <a:fillRect/>
          </a:stretch>
        </p:blipFill>
        <p:spPr>
          <a:xfrm>
            <a:off x="2843783" y="318516"/>
            <a:ext cx="3456432"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b) contains the chart called Ice-Core Record. This chart shows that a warmer climate in the last 120,000 years occurs when there is a higher superscript 18 O / superscript 16 O ratio. Part (c) contains the chart called “Plankton in Marine-Core Record” shows the variation in a warmer climate and a colder climate in the last 2 million years."/>
          <p:cNvPicPr>
            <a:picLocks noChangeAspect="1"/>
          </p:cNvPicPr>
          <p:nvPr/>
        </p:nvPicPr>
        <p:blipFill>
          <a:blip r:embed="rId3"/>
          <a:stretch>
            <a:fillRect/>
          </a:stretch>
        </p:blipFill>
        <p:spPr>
          <a:xfrm>
            <a:off x="1786127" y="318516"/>
            <a:ext cx="5571744"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Part (а) is a chart that represents a change in temperature in Celsius through 18 thousand years. There is dashed vertical line at the chart labeled “15 Celsius degrees”. The horizontal axis shows a deviation from 15 Celsius from -5 to 2. The vertical axis starts with a 0 thousand years on top and ends with 18 thousand years at the bottom. There is a red curve on the chart that shows a change of temperature during last 18 thousand years. Some time periods are labeled. Specifically, the time between about 15000 and 10500 before the Christian Era was a warming period, during which the last ice-age glaciers retreated. The younger Dryads followed this warming trend. Then, the climate warmed again, reaching a peak at 5000 to 6000 years ago, a period called the Holocene maximum, when average temperatures were about 2 degrees Celsius above temperatures of today. The temperature dipped to a low about 3000 years ago, before returning to a high during the Middle Ages, a time called the Medieval Warm Period. The temperature dropped again from 1500 to about 1800 the Christian Era, a period known as the Little Ice Age. Part (b) contains two images of Alpine glaciers. The first image illustrates Glaciers in Europe during the Little Ice Age. At the end of the Little Ice Age, this tributary glacier in France reached the main valley floor. The second image illustrates Glaciers in Europe today. Today, glaciers extend only part way down the side valleys. At the area, where the glacier was placed during the Little Ice age, the lateral moraine is placed now."/>
          <p:cNvPicPr>
            <a:picLocks noChangeAspect="1"/>
          </p:cNvPicPr>
          <p:nvPr/>
        </p:nvPicPr>
        <p:blipFill>
          <a:blip r:embed="rId3"/>
          <a:stretch>
            <a:fillRect/>
          </a:stretch>
        </p:blipFill>
        <p:spPr>
          <a:xfrm>
            <a:off x="304800" y="1114044"/>
            <a:ext cx="8534400" cy="424891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countryside in China. There are accumulations of houses and large paddies. A river flows in the center of the photo. Many small watercourses branch off from this river and flow between paddies."/>
          <p:cNvPicPr>
            <a:picLocks noChangeAspect="1"/>
          </p:cNvPicPr>
          <p:nvPr/>
        </p:nvPicPr>
        <p:blipFill>
          <a:blip r:embed="rId3"/>
          <a:stretch>
            <a:fillRect/>
          </a:stretch>
        </p:blipFill>
        <p:spPr>
          <a:xfrm>
            <a:off x="743711" y="318516"/>
            <a:ext cx="7656576"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hart that represents a change in temperature in Celsius through 18 thousand years. There is dashed vertical line at the chart labeled “15 Celsius degrees”. The horizontal axis shows a deviation from 15 Celsius from -5 to 2. The vertical axis starts with a 0 thousand years on top and ends with 18 thousands years at the bottom. There is a red curve on the chart that shows a change of temperature during last 18 thousand years. Some time periods are labeled. Specifically, the time between about 15000 and 10500 before the Christian Era was a warming period, during which the last ice-age glaciers retreated. The younger Dryas followed this warming trend. Then, the climate warmed again, reaching a peak at 5000 to 6000 years ago, a period called the Holocene maximum, when average temperatures were about 2 degrees Celsius above temperatures of today. The temperature dipped to a low about 3000 years ago, before returning to a high during the Middle Ages, a time called the Medieval Warm Period. The temperature dropped again from 1500 to about 1800 the Christian Era, a period known as the Little Ice Age."/>
          <p:cNvPicPr>
            <a:picLocks noChangeAspect="1"/>
          </p:cNvPicPr>
          <p:nvPr/>
        </p:nvPicPr>
        <p:blipFill>
          <a:blip r:embed="rId3"/>
          <a:stretch>
            <a:fillRect/>
          </a:stretch>
        </p:blipFill>
        <p:spPr>
          <a:xfrm>
            <a:off x="2795016" y="318516"/>
            <a:ext cx="3553968"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images of Alpine glaciers. The first image illustrates Glaciers in Europe during the Little Ice Age. At the end of the Little Ice Age, this tributary glacier in France reached the main valley floor. The second image illustrates Glaciers in Europe today. Today, glaciers extend only part way down the side valleys. At the area, where the glacier was placed during the Little Ice age, the lateral moraine is placed now."/>
          <p:cNvPicPr>
            <a:picLocks noChangeAspect="1"/>
          </p:cNvPicPr>
          <p:nvPr/>
        </p:nvPicPr>
        <p:blipFill>
          <a:blip r:embed="rId3"/>
          <a:stretch>
            <a:fillRect/>
          </a:stretch>
        </p:blipFill>
        <p:spPr>
          <a:xfrm>
            <a:off x="304800" y="906779"/>
            <a:ext cx="8534400" cy="46634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four charts. Part (a) is a chart that shows a change the concentration of carbon dioxide in the atmosphere from 1960 to 2015. Air samples for analyzing were collected every month at the summit of Mauna Kea volcano in Hawaii. The horizontal axis represents years. The vertical axis represents the concentration of carbon dioxide. There is a black curve with a red increasing trend line on the chart. The black curve shows the annual change and red curve shows yearly average concentration. Part (b) is a chart that shows a change the concentration of carbon dioxide in the atmosphere from 1750 to 2015. The horizontal axis represents years. The vertical axis represents the concentration of carbon dioxide. The data about concentration from 1750 to 1960 is taken from ice-core measurements, it is shown with red dots on the chart, and data about concentration from 1960 to 2015 is taken from direct measurements from part (a), it is shown with a blue line. Part (c) is a chart that shows a change the concentration of carbon dioxide in the atmosphere for last 800000 years. The data about concentration is taken from ice-core measurements. The horizontal axis represents years. The vertical axis represents the concentration of carbon dioxide. There is a black curve that shows the change of concentration. Researchers find that carbon dioxide concentration varied between 180 and 300 parts per million throughout glacial advances and retreats. The current value, 401 parts per million, is above this range. The concentration is continuously increasing, and it’s going to be from 550 to 900 parts per million in 2100. Part (d) is a chart that shows a change the concentration of methane in the atmosphere. The chart contains two graphs; the first one shows a change in the concentration from 1985 to 2010 and the second one shows a change over the past millennium. The horizontal axis represents years. The vertical axis represents the concentration of carbon dioxide. There is a black curve with a red increasing trend line on the first graph. The black curve shows the annual change and a red curve shows yearly average concentration."/>
          <p:cNvPicPr>
            <a:picLocks noChangeAspect="1"/>
          </p:cNvPicPr>
          <p:nvPr/>
        </p:nvPicPr>
        <p:blipFill>
          <a:blip r:embed="rId3"/>
          <a:stretch>
            <a:fillRect/>
          </a:stretch>
        </p:blipFill>
        <p:spPr>
          <a:xfrm>
            <a:off x="304800" y="480060"/>
            <a:ext cx="8534400" cy="551688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hart that shows a change the concentration of carbon dioxide in the atmosphere from 1960 to 2015. Air samples for analyzing were collected every month at the summit of Mauna Kea volcano in Hawaii. The horizontal axis represents years. The vertical axis represents the concentration of carbon dioxide. There is a black curve with a red increasing trend line on the chart. The black curve shows the annual change and red curve shows yearly average concentration."/>
          <p:cNvPicPr>
            <a:picLocks noChangeAspect="1"/>
          </p:cNvPicPr>
          <p:nvPr/>
        </p:nvPicPr>
        <p:blipFill>
          <a:blip r:embed="rId3"/>
          <a:stretch>
            <a:fillRect/>
          </a:stretch>
        </p:blipFill>
        <p:spPr>
          <a:xfrm>
            <a:off x="304800" y="458723"/>
            <a:ext cx="8534400" cy="555955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hart that shows a change the concentration of carbon dioxide in the atmosphere from 1750 to 2015. The horizontal axis represents years. The vertical axis represents concentration of carbon dioxide. The data about the concentration from 1750 to 1960 is taken from ice-core measurements, it is shown with red dots on the chart, and data about concentration from 1960 to 2015 is taken from direct measurements from part (a), it is shown with a blue line."/>
          <p:cNvPicPr>
            <a:picLocks noChangeAspect="1"/>
          </p:cNvPicPr>
          <p:nvPr/>
        </p:nvPicPr>
        <p:blipFill>
          <a:blip r:embed="rId3"/>
          <a:stretch>
            <a:fillRect/>
          </a:stretch>
        </p:blipFill>
        <p:spPr>
          <a:xfrm>
            <a:off x="304800" y="428244"/>
            <a:ext cx="8534400" cy="562051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hart that shows a change in the concentration of carbon dioxide in the atmosphere for the last 800,000 years. The data about the concentration is taken from ice-core measurements. The horizontal axis represents years. The vertical axis represents the concentration of carbon dioxide. There is a black curve that shows the change of concentration. Researchers find that carbon dioxide concentration varied between 180 and 300 parts per million throughout glacial advances and retreats. The current value, 401 parts per million, is above this range. The concentration is continuously increasing, and it’s going to be from 550 to 900 parts per million in 2100."/>
          <p:cNvPicPr>
            <a:picLocks noChangeAspect="1"/>
          </p:cNvPicPr>
          <p:nvPr/>
        </p:nvPicPr>
        <p:blipFill>
          <a:blip r:embed="rId3"/>
          <a:stretch>
            <a:fillRect/>
          </a:stretch>
        </p:blipFill>
        <p:spPr>
          <a:xfrm>
            <a:off x="304800" y="650748"/>
            <a:ext cx="8534400" cy="517550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hart that shows a change in the concentration of methane in the atmosphere. The chart contains two graphs; the first one shows a change in the concentration from 1985 to 2010 and the second one shows a change over the past millennium. The horizontal axis represents years. The vertical axis represents the concentration of carbon dioxide. There is a black curve with a red increasing trend line on the first graph. The black curve shows the annual change and red curve shows yearly average concentration."/>
          <p:cNvPicPr>
            <a:picLocks noChangeAspect="1"/>
          </p:cNvPicPr>
          <p:nvPr/>
        </p:nvPicPr>
        <p:blipFill>
          <a:blip r:embed="rId3"/>
          <a:stretch>
            <a:fillRect/>
          </a:stretch>
        </p:blipFill>
        <p:spPr>
          <a:xfrm>
            <a:off x="304800" y="992123"/>
            <a:ext cx="8534400" cy="449275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Part a shows two photos of some place of the thirty-first of January, two thousand and two years, and seventh of March, two thousand and two years. The first photo shows an ice coast at the base of a cliff. The second photo shows this cliff and a pure water with lumps of ice. Part b shows two images of some place of the march of one thousand nine hundred and eighty-eighth year and march of two thousand and thirteenth year. There are different colors corresponding to different sea ice ages in the areas between Russia, Europe, Alaska, Canada, Greenland, and the Arctic Ocean. The first photo shows large areas of ice of age of more than five years, small areas of ice of age from two to four years, and areas on the coasts of the continents of young ice. The second photo shows these places with a thin line of old ice near Canada and Greenland, reduced the twice amount of ice of age of from two to four years, and a large areas of the young ice. Part c shows two images of Greenland cumulative melt day’s annual average of from one thousand nine hundred seventy-ninth year to two thousand seventh year and from first January of two thousand twelfth year to thirty-first December of two thousand twelfth year. There are different color shades corresponding to different number of melt days. The white color corresponds to zero number of melt days. The vinous color corresponds to more thousand number of melt days. The first image shows a huge area of almost white color. There is a thin light blue line around the white area, thin lines of yellow and red colors in the southwest of Greenland and tiny spots of vinous color at the edges. The second photo shows a huge area of blue colors with the small light-blue spot. A perimeter of Greenland is red and yellow. There are vinous line in the south of Greenland and a few vinous spots in the north of Greenland. Part d shows two photos of some place of one thousand nine hundred and forty-first year and two thousand and fourth year. The first photo shows a large glacier between trees-less mountains. The second photo shows these mountains with forests and pure river on the site of the glacier. The glacier is seen far. "/>
          <p:cNvPicPr>
            <a:picLocks noChangeAspect="1"/>
          </p:cNvPicPr>
          <p:nvPr/>
        </p:nvPicPr>
        <p:blipFill>
          <a:blip r:embed="rId3"/>
          <a:stretch>
            <a:fillRect/>
          </a:stretch>
        </p:blipFill>
        <p:spPr>
          <a:xfrm>
            <a:off x="1898904" y="318516"/>
            <a:ext cx="5346192"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of some place of the thirty-first of January, of two thousand, second year, and seventh of March, of two thousand second year. The first photo shows an ice coast at the base of a cliff. The second photo shows this cliff and a pure water with lumps of ice."/>
          <p:cNvPicPr>
            <a:picLocks noChangeAspect="1"/>
          </p:cNvPicPr>
          <p:nvPr/>
        </p:nvPicPr>
        <p:blipFill>
          <a:blip r:embed="rId3"/>
          <a:stretch>
            <a:fillRect/>
          </a:stretch>
        </p:blipFill>
        <p:spPr>
          <a:xfrm>
            <a:off x="304800" y="915923"/>
            <a:ext cx="8534400" cy="464515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f some place of the march of one thousand nine hundred and eighty-eighth years, and March of two thousand thirteenth year. There are different colors corresponding to different sea ice ages in the area between Russia, Europe, Alaska, Canada, Greenland, and the Arctic Ocean. The first photo shows large areas of ice of age, more than five years, small areas of ice of age, from two to four years and areas on the coasts of the continents of young ice. The second photo shows these places with a thin line of old ice near Canada and Greenland, reduced twice the amount of ice, age ranging the from two to four years, and a large areas of the young ice."/>
          <p:cNvPicPr>
            <a:picLocks noChangeAspect="1"/>
          </p:cNvPicPr>
          <p:nvPr/>
        </p:nvPicPr>
        <p:blipFill>
          <a:blip r:embed="rId3"/>
          <a:stretch>
            <a:fillRect/>
          </a:stretch>
        </p:blipFill>
        <p:spPr>
          <a:xfrm>
            <a:off x="304800" y="955548"/>
            <a:ext cx="8534400" cy="456590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maps of the Earth’s surface. The lower map showed the face of the earth 200 million years ago. The supercontinent Pangaea is shown. On Pangaea, at 200 million years ago, a dinosaur could walk from New York to Cape town. Today an ocean lies between. The top map shows the Earth’s surface today. It can be seen that supercontinent has broken up to continents. "/>
          <p:cNvPicPr>
            <a:picLocks noChangeAspect="1"/>
          </p:cNvPicPr>
          <p:nvPr/>
        </p:nvPicPr>
        <p:blipFill>
          <a:blip r:embed="rId3"/>
          <a:stretch>
            <a:fillRect/>
          </a:stretch>
        </p:blipFill>
        <p:spPr>
          <a:xfrm>
            <a:off x="1207008" y="318516"/>
            <a:ext cx="6729984"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f Greenland cumulative melt day’s annual average of from one thousand nine hundred seventy-ninth years, to two thousand and seventh years, and from first January of two thousand and twelfth year to thirty-first December of two thousand and twelfth year. There are different color shades corresponding to different number of melt days. The white color corresponds to zero number of melt days. The vinous color corresponds to more thousand number of melt days. The first image shows a huge area of almost white color. There is a thin light blue line around the white area, thin lines of yellow and red colors in the southwest of Greenland and tiny spots of vinous color at the edges. The second photo shows a huge area of blue colors with the small light-blue spot. A perimeter of Greenland is red and yellow. There are vinous line in the south of Greenland and a few vinous spots in the north of Greenland."/>
          <p:cNvPicPr>
            <a:picLocks noChangeAspect="1"/>
          </p:cNvPicPr>
          <p:nvPr/>
        </p:nvPicPr>
        <p:blipFill>
          <a:blip r:embed="rId3"/>
          <a:stretch>
            <a:fillRect/>
          </a:stretch>
        </p:blipFill>
        <p:spPr>
          <a:xfrm>
            <a:off x="792479" y="318516"/>
            <a:ext cx="7559040"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of some place of one thousand nine hundred and forty-first years and two thousand fourth year. The first photo shows a large glacier between treeless mountains. The second photo shows these mountains with forests and pure river on the site of the glacier. The glacier is seen far."/>
          <p:cNvPicPr>
            <a:picLocks noChangeAspect="1"/>
          </p:cNvPicPr>
          <p:nvPr/>
        </p:nvPicPr>
        <p:blipFill>
          <a:blip r:embed="rId3"/>
          <a:stretch>
            <a:fillRect/>
          </a:stretch>
        </p:blipFill>
        <p:spPr>
          <a:xfrm>
            <a:off x="2340864" y="318516"/>
            <a:ext cx="4462272"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two maps of North America. The first map is from one thousand nine hundred ninetieth year. The second map is from two thousand twelfth year. These maps are divided into nine different zones. On the first map, the third zone of the dark blue color are located in the central north. They cover most of the four northern states and have spots in some other states. The fourth blue zone covers the same states, as the third zone, and states, which are located slightly south. The fifth and sixth zone of dark green and light green colors respectively cover northwest and central part of North America. The seventh yellow zone has a thin curved line on the northwest and considerable areas of the American South. The eight light orange and ninth dark orange zones cover southern and western part of North America. The tenth pink zone has tiny spots in the south of Florida and east of California. The zones on this map have clear-cut borders and smooth junctions. The second map has blurred point borders. The thirdzone went at the top of the map. The sixth zone replaced the fifth zone almost completely in the northwest."/>
          <p:cNvPicPr>
            <a:picLocks noChangeAspect="1"/>
          </p:cNvPicPr>
          <p:nvPr/>
        </p:nvPicPr>
        <p:blipFill>
          <a:blip r:embed="rId3"/>
          <a:stretch>
            <a:fillRect/>
          </a:stretch>
        </p:blipFill>
        <p:spPr>
          <a:xfrm>
            <a:off x="304800" y="1882139"/>
            <a:ext cx="8534400" cy="27127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hree-dimensional image of mountains. A distal portion of these mountains is covered by snow. This glacier melts and turns into a running river between snowless mountains. These mountains at the bottom are covered by mos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diagrams. The first diagram shows measurements of the temperature anomalies during the past two thousand years. It is four intermittent graphs of different colors. Each color represents the results of a study from a different location. A considearable growth of temperature anomalies is observed at the medieval warm period. This period lasted from nine hundredth to one thousand one hundredth years approximately. The temperature anomaly was about zero of Celsius degree. Considerable decrease of temperature anomalies is observed at little ice age from sixteenth to the nineteenth century approximately. The temperature anomaly was about minus nine tenths of Celsius degree. The second diagram shows the measurements of temperature anomalies from one thousand eight hundred and eightieth year. It is two growing intermittently graphs with scattered points along. The first graph of the northern hemisphere has five-year running mean. The second graph of southern hemisphere has five-year running mean. The running means show trends in the data."/>
          <p:cNvPicPr>
            <a:picLocks noChangeAspect="1"/>
          </p:cNvPicPr>
          <p:nvPr/>
        </p:nvPicPr>
        <p:blipFill>
          <a:blip r:embed="rId3"/>
          <a:stretch>
            <a:fillRect/>
          </a:stretch>
        </p:blipFill>
        <p:spPr>
          <a:xfrm>
            <a:off x="304800" y="1504188"/>
            <a:ext cx="8534400" cy="346862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of the changes of difference in temperature for the period from one thousand eight hundred and fiftieth year to two thousand-fifth years. It is an intermittent graph, which has small positive values at the end of one thousand eight-hundred-seventieth and one thousand nine hundred fortieth years. And, this graph starts positively to grow from one thousand nine hundred eightieth years."/>
          <p:cNvPicPr>
            <a:picLocks noChangeAspect="1"/>
          </p:cNvPicPr>
          <p:nvPr/>
        </p:nvPicPr>
        <p:blipFill>
          <a:blip r:embed="rId3"/>
          <a:stretch>
            <a:fillRect/>
          </a:stretch>
        </p:blipFill>
        <p:spPr>
          <a:xfrm>
            <a:off x="304800" y="1179575"/>
            <a:ext cx="8534400" cy="411784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diagram from one thousand nine hundredth year to two thousand one-hundredth year. This diagram shows two vertical axes. The first vertical axis has values from minus one to eight. The second vertical axis has values from five tenths approximately to four and a half of Celsius degree. This diagram has black intermittent growing graph. This graph represents observations. When it reaches the value of two thousand-twelfth years, it becomes three graphs. The highest graph having purple color is high emissions model. It reaches the value of four and a half of Celsius degree. The medium graph having red color is medium emissions model. It reaches the value of four of Celsius degree approximately. The lower graph having blue color is lower emissions model. It reaches the value of 2.2 degree Celsius. Part b shows an oval world map of different shades from daffodil to vinous color. The white color corresponds to 0 degrees Celsius. The Vinous color corresponds to 8 degrees Celsius. This map predicts a temperature of different locations from two thousand seventies years to two thousand one-hundredth year approximately. The ocean has a temperature from 1 to 3 degree Celsius approximately. The hottest areas are South America and the North Pole. Other places have a temperature of 4 or 5 degree Celsius approximately."/>
          <p:cNvPicPr>
            <a:picLocks noChangeAspect="1"/>
          </p:cNvPicPr>
          <p:nvPr/>
        </p:nvPicPr>
        <p:blipFill>
          <a:blip r:embed="rId3"/>
          <a:stretch>
            <a:fillRect/>
          </a:stretch>
        </p:blipFill>
        <p:spPr>
          <a:xfrm>
            <a:off x="304800" y="1382267"/>
            <a:ext cx="8534400" cy="371246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from one thousand nine hundredth year to two thousand one-hundredth year. This diagram shows two vertical axes. The first vertical axis has values from minus one to eight. The second vertical axis has values from five tenths approximately to four and a half degree Celsius. This diagram has black intermittent growing graph. This graph represents observations. When it reaches the value of two thousand-twelfth years, it becomes three graphs. The highest graph having purple color is high emissions model. It reaches the value of four and a half of Celsius degree. The medium graph having red color is medium emissions model. It reaches the value of four of Celsius degree approximately. The lower graph having blue color is lower emissions model. It reaches the value of two point two of Celsius degree."/>
          <p:cNvPicPr>
            <a:picLocks noChangeAspect="1"/>
          </p:cNvPicPr>
          <p:nvPr/>
        </p:nvPicPr>
        <p:blipFill>
          <a:blip r:embed="rId3"/>
          <a:stretch>
            <a:fillRect/>
          </a:stretch>
        </p:blipFill>
        <p:spPr>
          <a:xfrm>
            <a:off x="1121664" y="318516"/>
            <a:ext cx="6900672"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oval world map of different shades from daffodil to vinous color. White color corresponds to zero of Celsius degree. Vinous color corresponds to eight of Celsius degree. This map predicts a temperature of different locations from two thousand seventies year to two thousand one-hundredth years approximately. The ocean has a temperature from one to three degree Celcious approximately. The hottest locations are South America and the North Pole. Other locations have a temperature of four or five of Celsius degree approximately."/>
          <p:cNvPicPr>
            <a:picLocks noChangeAspect="1"/>
          </p:cNvPicPr>
          <p:nvPr/>
        </p:nvPicPr>
        <p:blipFill>
          <a:blip r:embed="rId3"/>
          <a:stretch>
            <a:fillRect/>
          </a:stretch>
        </p:blipFill>
        <p:spPr>
          <a:xfrm>
            <a:off x="304800" y="257555"/>
            <a:ext cx="8534400" cy="596188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diagram of sea-level rise from twenty thousands of years ago to nowadays. This is a cluster of points with different colors. The different symbols refer to different sampling localities. This graph has rapid growth until the eight thousands of years ago and slow growth until the nowadays. Part b shows the first diagram from one thousand eight hundred eightieth year to two thousand-tenth years. This is an intermittent growing graph based on 23 annual tide gauge records. The graph reaches a value of sea-level change of twenty centimeters. Part c shows a map of southeast of North America. It has predominantly green color corresponding to a height above sea level of from thirty-five meters. But, coasts have red and black color corresponding to a very low height above sea level. "/>
          <p:cNvPicPr>
            <a:picLocks noChangeAspect="1"/>
          </p:cNvPicPr>
          <p:nvPr/>
        </p:nvPicPr>
        <p:blipFill>
          <a:blip r:embed="rId3"/>
          <a:stretch>
            <a:fillRect/>
          </a:stretch>
        </p:blipFill>
        <p:spPr>
          <a:xfrm>
            <a:off x="1097279" y="318516"/>
            <a:ext cx="6949440"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three stages of the course of Moon formation. At the first stage, a massive protoplanet collides with the Earth. At the second stage, debris sprays into space. At the third stage, the debris coalesces to form the Moon."/>
          <p:cNvPicPr>
            <a:picLocks noChangeAspect="1"/>
          </p:cNvPicPr>
          <p:nvPr/>
        </p:nvPicPr>
        <p:blipFill>
          <a:blip r:embed="rId3"/>
          <a:stretch>
            <a:fillRect/>
          </a:stretch>
        </p:blipFill>
        <p:spPr>
          <a:xfrm>
            <a:off x="304800" y="2013203"/>
            <a:ext cx="8534400" cy="245059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diagram of sea-level rise from twenty thousands of years ago to nowadays. This is a cluster of points with different colors. The different symbols refer to different sampling localities. This graph has rapid growth until the eight thousands of years ago and slow growth until the nowadays. Part b shows the first diagram from one thousand eight hundred eightieth year to two thousand-tenth years. This is an intermittent growing graph based on 23 annual tide gauge records. The graph reaches a value of sea-level change of twenty centimeters."/>
          <p:cNvPicPr>
            <a:picLocks noChangeAspect="1"/>
          </p:cNvPicPr>
          <p:nvPr/>
        </p:nvPicPr>
        <p:blipFill>
          <a:blip r:embed="rId3"/>
          <a:stretch>
            <a:fillRect/>
          </a:stretch>
        </p:blipFill>
        <p:spPr>
          <a:xfrm>
            <a:off x="304800" y="1662683"/>
            <a:ext cx="8534400" cy="315163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southeast of North America. It has predominantly green color corresponding to a height above sea level, from thirty-five meters. But coasts have red and black color corresponding to very low height above sea level."/>
          <p:cNvPicPr>
            <a:picLocks noChangeAspect="1"/>
          </p:cNvPicPr>
          <p:nvPr/>
        </p:nvPicPr>
        <p:blipFill>
          <a:blip r:embed="rId3"/>
          <a:stretch>
            <a:fillRect/>
          </a:stretch>
        </p:blipFill>
        <p:spPr>
          <a:xfrm>
            <a:off x="1520951" y="318516"/>
            <a:ext cx="6102096"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against the background of a photo of the crowd. This diagram shows world population from zero years to two thousand-fifteenth years. This is a growing graph having an abrupt drop at the end of the fourteenth century for a few decades. The name of this period is Black Death. There is seven point three billion of people in two thousand-fifteenth years."/>
          <p:cNvPicPr>
            <a:picLocks noChangeAspect="1"/>
          </p:cNvPicPr>
          <p:nvPr/>
        </p:nvPicPr>
        <p:blipFill>
          <a:blip r:embed="rId3"/>
          <a:stretch>
            <a:fillRect/>
          </a:stretch>
        </p:blipFill>
        <p:spPr>
          <a:xfrm>
            <a:off x="475488" y="318516"/>
            <a:ext cx="8193024"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igure from above many fields, three villages, and a few roads.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footstool cliff. There are an excavator and a truck. They move vast amounts of rock. Part b shows huge fields. They are planted with different crops. Agriculture eliminates diverse ecosystems. Part c shows a view from above on populated city near desert fields. Urbanization changes the water table. "/>
          <p:cNvPicPr>
            <a:picLocks noChangeAspect="1"/>
          </p:cNvPicPr>
          <p:nvPr/>
        </p:nvPicPr>
        <p:blipFill>
          <a:blip r:embed="rId3"/>
          <a:stretch>
            <a:fillRect/>
          </a:stretch>
        </p:blipFill>
        <p:spPr>
          <a:xfrm>
            <a:off x="304800" y="1327404"/>
            <a:ext cx="8534400" cy="382219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footstool cliff. There are an excavator and a truck. They move vast amounts of rock."/>
          <p:cNvPicPr>
            <a:picLocks noChangeAspect="1"/>
          </p:cNvPicPr>
          <p:nvPr/>
        </p:nvPicPr>
        <p:blipFill>
          <a:blip r:embed="rId3"/>
          <a:stretch>
            <a:fillRect/>
          </a:stretch>
        </p:blipFill>
        <p:spPr>
          <a:xfrm>
            <a:off x="2404872" y="318516"/>
            <a:ext cx="4334256"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vast fields. They are planted with different crops. Agriculture eliminates diverse ecosystems."/>
          <p:cNvPicPr>
            <a:picLocks noChangeAspect="1"/>
          </p:cNvPicPr>
          <p:nvPr/>
        </p:nvPicPr>
        <p:blipFill>
          <a:blip r:embed="rId3"/>
          <a:stretch>
            <a:fillRect/>
          </a:stretch>
        </p:blipFill>
        <p:spPr>
          <a:xfrm>
            <a:off x="2407920" y="318516"/>
            <a:ext cx="4328160"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view from above on populated city near desert fields. Urbanization changes the water table."/>
          <p:cNvPicPr>
            <a:picLocks noChangeAspect="1"/>
          </p:cNvPicPr>
          <p:nvPr/>
        </p:nvPicPr>
        <p:blipFill>
          <a:blip r:embed="rId3"/>
          <a:stretch>
            <a:fillRect/>
          </a:stretch>
        </p:blipFill>
        <p:spPr>
          <a:xfrm>
            <a:off x="2401823" y="318516"/>
            <a:ext cx="4340352"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igure from above. The top of this figure is a populated city. The bottom of this figure is a field planted with different crops. There is a green patterned location with a few buildings on the left side. The rest of this figure occupying more fifty percent is covered by desert."/>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atellite imagery. There is a green surface with small roughness. There are a many patterns of light green color occupying more than half of the imagery surfac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shows two walking dinosaurs. The dinosaur was the largest Mesozoic land animal. The inset shows an elephant at the same scale. The elephant is approximately three times smaller than the closer dinosaur. The second part is a photo of an elephant, which is the largest land animal today."/>
          <p:cNvPicPr>
            <a:picLocks noChangeAspect="1"/>
          </p:cNvPicPr>
          <p:nvPr/>
        </p:nvPicPr>
        <p:blipFill>
          <a:blip r:embed="rId3"/>
          <a:stretch>
            <a:fillRect/>
          </a:stretch>
        </p:blipFill>
        <p:spPr>
          <a:xfrm>
            <a:off x="304800" y="1677923"/>
            <a:ext cx="8534400" cy="312115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world map. There are areas of green and yellow colors. The green color corresponds to existing forest. The yellow color corresponds to additional regions forested eight thousands of years ago. The green colors cover most of the Eurasia, North America, and South America, a small area in central Africa, island and peninsulas between Eurasia and Australia. The yellow colors cover small areas in North America and South America, all the rest of the Western Europe, areas around the green area in central Africa, almost whole Madagascar, all the rest of the South Eastern Eurasia, and areas of Middle East. Part b shows two satellite imagery. The first imagery of one thousand nine hundred and seventy-fifth year shows a green surface with small roughness. The second imagery of two-thousand-fourteenth years showsmany patterns of light green color occupying almost the whole surface. Part c shows a photo of a forest. There are burned leafless trees,many logs, and land covered by ash."/>
          <p:cNvPicPr>
            <a:picLocks noChangeAspect="1"/>
          </p:cNvPicPr>
          <p:nvPr/>
        </p:nvPicPr>
        <p:blipFill>
          <a:blip r:embed="rId3"/>
          <a:stretch>
            <a:fillRect/>
          </a:stretch>
        </p:blipFill>
        <p:spPr>
          <a:xfrm>
            <a:off x="304800" y="690372"/>
            <a:ext cx="8534400" cy="50962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world map. There are areas of green and yellow colors. Green color corresponds to existing forest. The yellow color corresponds to additional regions forested eight thousands of years ago. The green colors cover most of the Eurasia, the North America, and South America, a small area in central Africa, island and peninsulas between Eurasia and Australia. The yellow colors cover small areas in North America and South America, all the rest of the Western Europe, areas around the green area in central Africa, almost whole Madagascar, all the rest of the South Eastern Eurasia, and areas of Middle East."/>
          <p:cNvPicPr>
            <a:picLocks noChangeAspect="1"/>
          </p:cNvPicPr>
          <p:nvPr/>
        </p:nvPicPr>
        <p:blipFill>
          <a:blip r:embed="rId3"/>
          <a:stretch>
            <a:fillRect/>
          </a:stretch>
        </p:blipFill>
        <p:spPr>
          <a:xfrm>
            <a:off x="304800" y="1162811"/>
            <a:ext cx="8534400" cy="415137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satellite imagery. The first imagery of one thousand nine hundred and seventy-fifth years shows a green surface with small roughness. The second imagery of two thousand and fourteenth years shows many patterns of light green color occupying almost the whole surface."/>
          <p:cNvPicPr>
            <a:picLocks noChangeAspect="1"/>
          </p:cNvPicPr>
          <p:nvPr/>
        </p:nvPicPr>
        <p:blipFill>
          <a:blip r:embed="rId3"/>
          <a:stretch>
            <a:fillRect/>
          </a:stretch>
        </p:blipFill>
        <p:spPr>
          <a:xfrm>
            <a:off x="304800" y="1037844"/>
            <a:ext cx="8534400" cy="440131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forest. There are burned leafless trees, many logs, and land covered by ash."/>
          <p:cNvPicPr>
            <a:picLocks noChangeAspect="1"/>
          </p:cNvPicPr>
          <p:nvPr/>
        </p:nvPicPr>
        <p:blipFill>
          <a:blip r:embed="rId3"/>
          <a:stretch>
            <a:fillRect/>
          </a:stretch>
        </p:blipFill>
        <p:spPr>
          <a:xfrm>
            <a:off x="304800" y="562355"/>
            <a:ext cx="8534400" cy="535228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s in parts a, and b show images of the consequences of adding pollutants to the atmosphere. Part a is a photo of Beijing. There are cars on the road and dense smog hiding a sun. Part b shows the image of an earth globe from the Antarctica in different colors. The purple color corresponds to less amount of Dobson units. The red color corresponds to more amount of Dobson units. A Dobson unit is a measure of the amount of ozone in the atmosphere. The blue color covers the Antarctica. There are large areas of red and yellow colors below the Antarctica and small areas of yellow and orange colors on the right of the Antarctica. Other visible areas have a green color."/>
          <p:cNvPicPr>
            <a:picLocks noChangeAspect="1"/>
          </p:cNvPicPr>
          <p:nvPr/>
        </p:nvPicPr>
        <p:blipFill>
          <a:blip r:embed="rId3"/>
          <a:stretch>
            <a:fillRect/>
          </a:stretch>
        </p:blipFill>
        <p:spPr>
          <a:xfrm>
            <a:off x="304800" y="1528572"/>
            <a:ext cx="8534400" cy="3419856"/>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Beijing. There are cars on the road and a dense smog hiding the sun."/>
          <p:cNvPicPr>
            <a:picLocks noChangeAspect="1"/>
          </p:cNvPicPr>
          <p:nvPr/>
        </p:nvPicPr>
        <p:blipFill>
          <a:blip r:embed="rId3"/>
          <a:stretch>
            <a:fillRect/>
          </a:stretch>
        </p:blipFill>
        <p:spPr>
          <a:xfrm>
            <a:off x="429767" y="318516"/>
            <a:ext cx="8284464"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n earth globe from the Antarctica in different colors. The purple color corresponds to less amount of Dobson units. The red color corresponds to more amount of Dobson units. A Dobson unit is a measure of the amount of ozone in the atmosphere. The blue color covers the Antarctica. There are large areas of red and yellow colors below the Antarctica and a small area of yellow and orange colors on the right of the Antarctica. Other visible areas have a green color."/>
          <p:cNvPicPr>
            <a:picLocks noChangeAspect="1"/>
          </p:cNvPicPr>
          <p:nvPr/>
        </p:nvPicPr>
        <p:blipFill>
          <a:blip r:embed="rId3"/>
          <a:stretch>
            <a:fillRect/>
          </a:stretch>
        </p:blipFill>
        <p:spPr>
          <a:xfrm>
            <a:off x="914400" y="318516"/>
            <a:ext cx="7315200" cy="58399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part of a huge fireball in outer space. The Earth moves to this fireball. This fast movement forms some beams, which make the Earth like a comet. Part b shows a huge fireball. There is a diameter of this fireball, the diameter of some less twice circle inside this fireball and a tiny fireball in the center of the huge fireball. The diameter of this red giant is two distances from the Earth to the Sun. The diameter of the Earth’s orbit is one distance from the Earth to the Sun. The diameter of the present Sun is one hundredth distance from the Earth to the Sun."/>
          <p:cNvPicPr>
            <a:picLocks noChangeAspect="1"/>
          </p:cNvPicPr>
          <p:nvPr/>
        </p:nvPicPr>
        <p:blipFill>
          <a:blip r:embed="rId3"/>
          <a:stretch>
            <a:fillRect/>
          </a:stretch>
        </p:blipFill>
        <p:spPr>
          <a:xfrm>
            <a:off x="304800" y="1406651"/>
            <a:ext cx="8534400" cy="3663696"/>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part of a huge fireball in outer space. The Earth moves to this fireball. This fast movement forms some beams, which make the Earth like a comet."/>
          <p:cNvPicPr>
            <a:picLocks noChangeAspect="1"/>
          </p:cNvPicPr>
          <p:nvPr/>
        </p:nvPicPr>
        <p:blipFill>
          <a:blip r:embed="rId3"/>
          <a:stretch>
            <a:fillRect/>
          </a:stretch>
        </p:blipFill>
        <p:spPr>
          <a:xfrm>
            <a:off x="304800" y="864107"/>
            <a:ext cx="8534400" cy="474878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a huge fireball. There is a diameter of this fireball, the diameter of some less twice circle inside this fireball and a tiny fireball in the center of the huge fireball. The diameter of this red giant is two distances from the Earth to the Sun. The diameter of the Earth’s orbit is one distance from the Earth to the Sun. The diameter of the present Sun is one hundredth distance from the Earth to the Sun."/>
          <p:cNvPicPr>
            <a:picLocks noChangeAspect="1"/>
          </p:cNvPicPr>
          <p:nvPr/>
        </p:nvPicPr>
        <p:blipFill>
          <a:blip r:embed="rId3"/>
          <a:stretch>
            <a:fillRect/>
          </a:stretch>
        </p:blipFill>
        <p:spPr>
          <a:xfrm>
            <a:off x="1563623" y="318516"/>
            <a:ext cx="6016752"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alking dinosaurs are shown. The dinosaur was the largest Mesozoic land animal. The inset shows an elephant at the same scale. The elephant is approximately three times smaller than the closer dinosaur."/>
          <p:cNvPicPr>
            <a:picLocks noChangeAspect="1"/>
          </p:cNvPicPr>
          <p:nvPr/>
        </p:nvPicPr>
        <p:blipFill>
          <a:blip r:embed="rId3"/>
          <a:stretch>
            <a:fillRect/>
          </a:stretch>
        </p:blipFill>
        <p:spPr>
          <a:xfrm>
            <a:off x="463296" y="318516"/>
            <a:ext cx="8217408"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n elephant, which is the largest land animal today."/>
          <p:cNvPicPr>
            <a:picLocks noChangeAspect="1"/>
          </p:cNvPicPr>
          <p:nvPr/>
        </p:nvPicPr>
        <p:blipFill>
          <a:blip r:embed="rId3"/>
          <a:stretch>
            <a:fillRect/>
          </a:stretch>
        </p:blipFill>
        <p:spPr>
          <a:xfrm>
            <a:off x="304800" y="391667"/>
            <a:ext cx="8534400" cy="569366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hart shows the difference between sea level in the past and sea level today as a function of time. Time is measured from 500 million years ago to nowadays on the x-axis. The difference at sea levels is measured from -100 units to 300 units on the y-axis. The difference increases from approximately 50 units at the beginning of the Paleozoic 500 million years ago to approximately 150 units 450 million years ago. Then, it decreases to approximately -50 units at the end of the Paleozoic 250 million years ago and remains constant at this value until the early Mesozoic 200 million years ago. Then, the difference in sea levels increases to approximately 250 units in the late Mesozoic 100 million years ago and then decreases to 0 units by the end of Cenozoic. Sea level was the lowest in the early Mesozoic and the highest during the Cretaceous. "/>
          <p:cNvPicPr>
            <a:picLocks noChangeAspect="1"/>
          </p:cNvPicPr>
          <p:nvPr/>
        </p:nvPicPr>
        <p:blipFill>
          <a:blip r:embed="rId3"/>
          <a:stretch>
            <a:fillRect/>
          </a:stretch>
        </p:blipFill>
        <p:spPr>
          <a:xfrm>
            <a:off x="304800" y="1540764"/>
            <a:ext cx="8534400" cy="339547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image of the earth system. There is a patch of land with mountains, valley, forests, river, city, and ocean. The sun is shining over mountains and releases external energy. A mountain uplift is observed to the sun. Arid mountains is observed in the desert on the left of the figure. The next mountains are covered by a forest. There is mining, deciduous forest and lakes. A continental glacier is observed on the right of the figure. There is a city and a rocky coastline beneath the snowy mountains. The thunderhead, lightning, rain and snow causes cirrus clouds. A coniferous forest arises in these areas. An industrial pollution is shown there. An evaporation lifts in this place from the ocean. There are volcanic islands in the ocean. A jet stream and a wind system move from the snowy mountains. A cold surface current from there, a warm surface current from the volcano, and deep-sea current from surface waters move in the depths of the ocean. A tropical rainforest is located between the deciduous forest and an ocean. A coral reef, a shark, a whale, different bacteria and plankton, a giant squid, are shown in the ocean. A beach, a field pattern, swamps, and delta are located between rocky coastline and the tropical rainforest. An internal energy lifts from the center of the earth. They creates black smokers in ocean sometimes. A twilight zone, an abyssal zone, and a sea floor are shown on the right of the figure."/>
          <p:cNvPicPr>
            <a:picLocks noChangeAspect="1"/>
          </p:cNvPicPr>
          <p:nvPr/>
        </p:nvPicPr>
        <p:blipFill>
          <a:blip r:embed="rId3"/>
          <a:stretch>
            <a:fillRect/>
          </a:stretch>
        </p:blipFill>
        <p:spPr>
          <a:xfrm>
            <a:off x="600455" y="321361"/>
            <a:ext cx="7943088" cy="583427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129</TotalTime>
  <Words>2374</Words>
  <Application>Microsoft Office PowerPoint</Application>
  <PresentationFormat>On-screen Show (4:3)</PresentationFormat>
  <Paragraphs>165</Paragraphs>
  <Slides>59</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44</cp:revision>
  <dcterms:created xsi:type="dcterms:W3CDTF">2016-02-03T22:09:26Z</dcterms:created>
  <dcterms:modified xsi:type="dcterms:W3CDTF">2016-04-18T17:54:36Z</dcterms:modified>
  <cp:category/>
</cp:coreProperties>
</file>