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3" r:id="rId1"/>
  </p:sldMasterIdLst>
  <p:notesMasterIdLst>
    <p:notesMasterId r:id="rId34"/>
  </p:notesMasterIdLst>
  <p:sldIdLst>
    <p:sldId id="258" r:id="rId2"/>
    <p:sldId id="28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9" r:id="rId33"/>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457200" rtl="0" eaLnBrk="1" latinLnBrk="0" hangingPunct="1">
      <a:defRPr sz="2400" kern="1200">
        <a:solidFill>
          <a:schemeClr val="tx1"/>
        </a:solidFill>
        <a:latin typeface="Times" charset="0"/>
        <a:ea typeface="+mn-ea"/>
        <a:cs typeface="+mn-cs"/>
      </a:defRPr>
    </a:lvl6pPr>
    <a:lvl7pPr marL="2743200" algn="l" defTabSz="457200" rtl="0" eaLnBrk="1" latinLnBrk="0" hangingPunct="1">
      <a:defRPr sz="2400" kern="1200">
        <a:solidFill>
          <a:schemeClr val="tx1"/>
        </a:solidFill>
        <a:latin typeface="Times" charset="0"/>
        <a:ea typeface="+mn-ea"/>
        <a:cs typeface="+mn-cs"/>
      </a:defRPr>
    </a:lvl7pPr>
    <a:lvl8pPr marL="3200400" algn="l" defTabSz="457200" rtl="0" eaLnBrk="1" latinLnBrk="0" hangingPunct="1">
      <a:defRPr sz="2400" kern="1200">
        <a:solidFill>
          <a:schemeClr val="tx1"/>
        </a:solidFill>
        <a:latin typeface="Times" charset="0"/>
        <a:ea typeface="+mn-ea"/>
        <a:cs typeface="+mn-cs"/>
      </a:defRPr>
    </a:lvl8pPr>
    <a:lvl9pPr marL="3657600" algn="l" defTabSz="457200" rtl="0" eaLnBrk="1" latinLnBrk="0" hangingPunct="1">
      <a:defRPr sz="2400" kern="1200">
        <a:solidFill>
          <a:schemeClr val="tx1"/>
        </a:solidFill>
        <a:latin typeface="Times"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1AA"/>
    <a:srgbClr val="E88C2A"/>
    <a:srgbClr val="D63F22"/>
    <a:srgbClr val="D22F21"/>
    <a:srgbClr val="EEEFEE"/>
    <a:srgbClr val="006486"/>
    <a:srgbClr val="00688D"/>
    <a:srgbClr val="C14824"/>
    <a:srgbClr val="008B9F"/>
    <a:srgbClr val="504C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401" autoAdjust="0"/>
    <p:restoredTop sz="90929"/>
  </p:normalViewPr>
  <p:slideViewPr>
    <p:cSldViewPr>
      <p:cViewPr varScale="1">
        <p:scale>
          <a:sx n="100" d="100"/>
          <a:sy n="100" d="100"/>
        </p:scale>
        <p:origin x="684"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160" d="100"/>
          <a:sy n="160" d="100"/>
        </p:scale>
        <p:origin x="-5552" y="-11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75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107523"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1075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10752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752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10752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55C856FE-FC20-6448-904C-C4DA41A45E6B}" type="slidenum">
              <a:rPr lang="en-US"/>
              <a:pPr/>
              <a:t>‹#›</a:t>
            </a:fld>
            <a:endParaRPr lang="en-US"/>
          </a:p>
        </p:txBody>
      </p:sp>
    </p:spTree>
    <p:extLst>
      <p:ext uri="{BB962C8B-B14F-4D97-AF65-F5344CB8AC3E}">
        <p14:creationId xmlns:p14="http://schemas.microsoft.com/office/powerpoint/2010/main" val="349895039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charset="0"/>
        <a:ea typeface="+mn-ea"/>
        <a:cs typeface="+mn-cs"/>
      </a:defRPr>
    </a:lvl1pPr>
    <a:lvl2pPr marL="457200" algn="l" rtl="0" fontAlgn="base">
      <a:spcBef>
        <a:spcPct val="30000"/>
      </a:spcBef>
      <a:spcAft>
        <a:spcPct val="0"/>
      </a:spcAft>
      <a:defRPr sz="1200" kern="1200">
        <a:solidFill>
          <a:schemeClr val="tx1"/>
        </a:solidFill>
        <a:latin typeface="Times" charset="0"/>
        <a:ea typeface="ＭＳ Ｐゴシック" charset="-128"/>
        <a:cs typeface="+mn-cs"/>
      </a:defRPr>
    </a:lvl2pPr>
    <a:lvl3pPr marL="914400" algn="l" rtl="0" fontAlgn="base">
      <a:spcBef>
        <a:spcPct val="30000"/>
      </a:spcBef>
      <a:spcAft>
        <a:spcPct val="0"/>
      </a:spcAft>
      <a:defRPr sz="1200" kern="1200">
        <a:solidFill>
          <a:schemeClr val="tx1"/>
        </a:solidFill>
        <a:latin typeface="Times" charset="0"/>
        <a:ea typeface="ＭＳ Ｐゴシック" charset="-128"/>
        <a:cs typeface="+mn-cs"/>
      </a:defRPr>
    </a:lvl3pPr>
    <a:lvl4pPr marL="1371600" algn="l" rtl="0" fontAlgn="base">
      <a:spcBef>
        <a:spcPct val="30000"/>
      </a:spcBef>
      <a:spcAft>
        <a:spcPct val="0"/>
      </a:spcAft>
      <a:defRPr sz="1200" kern="1200">
        <a:solidFill>
          <a:schemeClr val="tx1"/>
        </a:solidFill>
        <a:latin typeface="Times" charset="0"/>
        <a:ea typeface="ＭＳ Ｐゴシック" charset="-128"/>
        <a:cs typeface="+mn-cs"/>
      </a:defRPr>
    </a:lvl4pPr>
    <a:lvl5pPr marL="1828800" algn="l" rtl="0" fontAlgn="base">
      <a:spcBef>
        <a:spcPct val="30000"/>
      </a:spcBef>
      <a:spcAft>
        <a:spcPct val="0"/>
      </a:spcAft>
      <a:defRPr sz="1200" kern="1200">
        <a:solidFill>
          <a:schemeClr val="tx1"/>
        </a:solidFill>
        <a:latin typeface="Times"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first railroad through the Sierra Nevada followed the Truckee River. Countless tons of rock had to be blasted and moved by laborers.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a:t>
            </a:fld>
            <a:endParaRPr lang="en-US"/>
          </a:p>
        </p:txBody>
      </p:sp>
    </p:spTree>
    <p:extLst>
      <p:ext uri="{BB962C8B-B14F-4D97-AF65-F5344CB8AC3E}">
        <p14:creationId xmlns:p14="http://schemas.microsoft.com/office/powerpoint/2010/main" val="31058176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A.3  </a:t>
            </a:r>
            <a:r>
              <a:rPr lang="en-US" dirty="0" smtClean="0"/>
              <a:t>Examples of the three major classes of rocks.</a:t>
            </a:r>
          </a:p>
          <a:p>
            <a:r>
              <a:rPr lang="en-US" dirty="0" smtClean="0"/>
              <a:t>(a) Lava (molten rock) freezes to form igneous rock. Here, the molten tip of a brand-new flow still glows red. Older flows are already solid. (</a:t>
            </a:r>
            <a:r>
              <a:rPr lang="en-US" dirty="0" err="1" smtClean="0"/>
              <a:t>b</a:t>
            </a:r>
            <a:r>
              <a:rPr lang="en-US" dirty="0" smtClean="0"/>
              <a:t>) Sand, formed from grains eroded off the rock cliffs, collects on the beach. If buried and turned to rock, it becomes layers of sandstone, such as those making up the cliffs. (</a:t>
            </a:r>
            <a:r>
              <a:rPr lang="en-US" dirty="0" err="1" smtClean="0"/>
              <a:t>c</a:t>
            </a:r>
            <a:r>
              <a:rPr lang="en-US" dirty="0" smtClean="0"/>
              <a:t>) Metamorphic rock forms when pre-existing rocks endure changes in temperature and pressure and/or are subjected to shearing, stretching, or shortening. New minerals and textures form.</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11</a:t>
            </a:fld>
            <a:endParaRPr lang="en-US"/>
          </a:p>
        </p:txBody>
      </p:sp>
    </p:spTree>
    <p:extLst>
      <p:ext uri="{BB962C8B-B14F-4D97-AF65-F5344CB8AC3E}">
        <p14:creationId xmlns:p14="http://schemas.microsoft.com/office/powerpoint/2010/main" val="7353921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A.3a  </a:t>
            </a:r>
            <a:r>
              <a:rPr lang="en-US" dirty="0" smtClean="0"/>
              <a:t>Examples of the three major classes of rocks.</a:t>
            </a:r>
          </a:p>
          <a:p>
            <a:r>
              <a:rPr lang="en-US" dirty="0" smtClean="0"/>
              <a:t>(a) Lava (molten rock) freezes to form igneous rock. Here, the molten tip of a brand-new flow still glows red. Older flows are already solid.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12</a:t>
            </a:fld>
            <a:endParaRPr lang="en-US"/>
          </a:p>
        </p:txBody>
      </p:sp>
    </p:spTree>
    <p:extLst>
      <p:ext uri="{BB962C8B-B14F-4D97-AF65-F5344CB8AC3E}">
        <p14:creationId xmlns:p14="http://schemas.microsoft.com/office/powerpoint/2010/main" val="12587957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A.3b  </a:t>
            </a:r>
            <a:r>
              <a:rPr lang="en-US" dirty="0" smtClean="0"/>
              <a:t>Examples of the three major classes of rocks.</a:t>
            </a:r>
          </a:p>
          <a:p>
            <a:r>
              <a:rPr lang="en-US" dirty="0" smtClean="0"/>
              <a:t>(</a:t>
            </a:r>
            <a:r>
              <a:rPr lang="en-US" dirty="0" err="1" smtClean="0"/>
              <a:t>b</a:t>
            </a:r>
            <a:r>
              <a:rPr lang="en-US" dirty="0" smtClean="0"/>
              <a:t>) Sand, formed from grains eroded off the rock cliffs, collects on the beach. If buried and turned to rock, it becomes layers of sandstone, such as those making up the cliffs.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13</a:t>
            </a:fld>
            <a:endParaRPr lang="en-US"/>
          </a:p>
        </p:txBody>
      </p:sp>
    </p:spTree>
    <p:extLst>
      <p:ext uri="{BB962C8B-B14F-4D97-AF65-F5344CB8AC3E}">
        <p14:creationId xmlns:p14="http://schemas.microsoft.com/office/powerpoint/2010/main" val="26458792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A.3c  </a:t>
            </a:r>
            <a:r>
              <a:rPr lang="en-US" dirty="0" smtClean="0"/>
              <a:t>Examples of the three major classes of rocks.</a:t>
            </a:r>
          </a:p>
          <a:p>
            <a:r>
              <a:rPr lang="en-US" dirty="0" smtClean="0"/>
              <a:t>(</a:t>
            </a:r>
            <a:r>
              <a:rPr lang="en-US" dirty="0" err="1" smtClean="0"/>
              <a:t>c</a:t>
            </a:r>
            <a:r>
              <a:rPr lang="en-US" dirty="0" smtClean="0"/>
              <a:t>) Metamorphic rock forms when pre-existing rocks endure changes in temperature and pressure and/or are subjected to shearing, stretching, or shortening. New minerals and textures form.</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14</a:t>
            </a:fld>
            <a:endParaRPr lang="en-US"/>
          </a:p>
        </p:txBody>
      </p:sp>
    </p:spTree>
    <p:extLst>
      <p:ext uri="{BB962C8B-B14F-4D97-AF65-F5344CB8AC3E}">
        <p14:creationId xmlns:p14="http://schemas.microsoft.com/office/powerpoint/2010/main" val="14908077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A.4  </a:t>
            </a:r>
            <a:r>
              <a:rPr lang="en-US" dirty="0" smtClean="0"/>
              <a:t>A cross section illustrating various geologic settings in which rocks form.</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15</a:t>
            </a:fld>
            <a:endParaRPr lang="en-US"/>
          </a:p>
        </p:txBody>
      </p:sp>
    </p:spTree>
    <p:extLst>
      <p:ext uri="{BB962C8B-B14F-4D97-AF65-F5344CB8AC3E}">
        <p14:creationId xmlns:p14="http://schemas.microsoft.com/office/powerpoint/2010/main" val="3175036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A.5 </a:t>
            </a:r>
            <a:r>
              <a:rPr lang="en-US" dirty="0" smtClean="0"/>
              <a:t> Describing grains in rock.</a:t>
            </a:r>
          </a:p>
          <a:p>
            <a:r>
              <a:rPr lang="en-US" dirty="0" smtClean="0"/>
              <a:t>(a) Geologists define grain size by using this comparison chart. (</a:t>
            </a:r>
            <a:r>
              <a:rPr lang="en-US" dirty="0" err="1" smtClean="0"/>
              <a:t>b</a:t>
            </a:r>
            <a:r>
              <a:rPr lang="en-US" dirty="0" smtClean="0"/>
              <a:t>) Grains in rock come in a variety of shapes. Some are </a:t>
            </a:r>
            <a:r>
              <a:rPr lang="en-US" dirty="0" err="1" smtClean="0"/>
              <a:t>equant</a:t>
            </a:r>
            <a:r>
              <a:rPr lang="en-US" dirty="0" smtClean="0"/>
              <a:t>, whereas some are </a:t>
            </a:r>
            <a:r>
              <a:rPr lang="en-US" dirty="0" err="1" smtClean="0"/>
              <a:t>inequant</a:t>
            </a:r>
            <a:r>
              <a:rPr lang="en-US" dirty="0" smtClean="0"/>
              <a:t>. In this example of metamorphic rock, </a:t>
            </a:r>
            <a:r>
              <a:rPr lang="en-US" dirty="0" err="1" smtClean="0"/>
              <a:t>inequant</a:t>
            </a:r>
            <a:r>
              <a:rPr lang="en-US" dirty="0" smtClean="0"/>
              <a:t> grains align to define a foliation.</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16</a:t>
            </a:fld>
            <a:endParaRPr lang="en-US"/>
          </a:p>
        </p:txBody>
      </p:sp>
    </p:spTree>
    <p:extLst>
      <p:ext uri="{BB962C8B-B14F-4D97-AF65-F5344CB8AC3E}">
        <p14:creationId xmlns:p14="http://schemas.microsoft.com/office/powerpoint/2010/main" val="41987150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A.5a </a:t>
            </a:r>
            <a:r>
              <a:rPr lang="en-US" dirty="0" smtClean="0"/>
              <a:t> Describing grains in rock.</a:t>
            </a:r>
          </a:p>
          <a:p>
            <a:r>
              <a:rPr lang="en-US" dirty="0" smtClean="0"/>
              <a:t>(a) Geologists define grain size by using this comparison chart.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17</a:t>
            </a:fld>
            <a:endParaRPr lang="en-US"/>
          </a:p>
        </p:txBody>
      </p:sp>
    </p:spTree>
    <p:extLst>
      <p:ext uri="{BB962C8B-B14F-4D97-AF65-F5344CB8AC3E}">
        <p14:creationId xmlns:p14="http://schemas.microsoft.com/office/powerpoint/2010/main" val="32988128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A.5b </a:t>
            </a:r>
            <a:r>
              <a:rPr lang="en-US" dirty="0" smtClean="0"/>
              <a:t> Describing grains in rock.</a:t>
            </a:r>
          </a:p>
          <a:p>
            <a:r>
              <a:rPr lang="en-US" dirty="0" smtClean="0"/>
              <a:t>(</a:t>
            </a:r>
            <a:r>
              <a:rPr lang="en-US" dirty="0" err="1" smtClean="0"/>
              <a:t>b</a:t>
            </a:r>
            <a:r>
              <a:rPr lang="en-US" dirty="0" smtClean="0"/>
              <a:t>) Grains in rock come in a variety of shapes. Some are </a:t>
            </a:r>
            <a:r>
              <a:rPr lang="en-US" dirty="0" err="1" smtClean="0"/>
              <a:t>equant</a:t>
            </a:r>
            <a:r>
              <a:rPr lang="en-US" dirty="0" smtClean="0"/>
              <a:t>, whereas some are </a:t>
            </a:r>
            <a:r>
              <a:rPr lang="en-US" dirty="0" err="1" smtClean="0"/>
              <a:t>inequant</a:t>
            </a:r>
            <a:r>
              <a:rPr lang="en-US" dirty="0" smtClean="0"/>
              <a:t>. In this example of metamorphic rock, </a:t>
            </a:r>
            <a:r>
              <a:rPr lang="en-US" dirty="0" err="1" smtClean="0"/>
              <a:t>inequant</a:t>
            </a:r>
            <a:r>
              <a:rPr lang="en-US" dirty="0" smtClean="0"/>
              <a:t> grains align to define a foliation.</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18</a:t>
            </a:fld>
            <a:endParaRPr lang="en-US"/>
          </a:p>
        </p:txBody>
      </p:sp>
    </p:spTree>
    <p:extLst>
      <p:ext uri="{BB962C8B-B14F-4D97-AF65-F5344CB8AC3E}">
        <p14:creationId xmlns:p14="http://schemas.microsoft.com/office/powerpoint/2010/main" val="17573384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A.6 </a:t>
            </a:r>
            <a:r>
              <a:rPr lang="en-US" dirty="0" smtClean="0"/>
              <a:t> Layering in rock.</a:t>
            </a:r>
          </a:p>
          <a:p>
            <a:r>
              <a:rPr lang="en-US" dirty="0" smtClean="0"/>
              <a:t>(a) Bedding in a sedimentary rock, here defined by alternating layers of coarser and finer grains, as exposed on a cliff along an Oregon beach. Older beds were tilted before younger ones were deposited. (</a:t>
            </a:r>
            <a:r>
              <a:rPr lang="en-US" dirty="0" err="1" smtClean="0"/>
              <a:t>b</a:t>
            </a:r>
            <a:r>
              <a:rPr lang="en-US" dirty="0" smtClean="0"/>
              <a:t>) Foliation in this outcrop of metamorphic rock near Mecca, California, is defined by alternating light and dark layers. The color of the layers depends on the minerals comprising the layers.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19</a:t>
            </a:fld>
            <a:endParaRPr lang="en-US"/>
          </a:p>
        </p:txBody>
      </p:sp>
    </p:spTree>
    <p:extLst>
      <p:ext uri="{BB962C8B-B14F-4D97-AF65-F5344CB8AC3E}">
        <p14:creationId xmlns:p14="http://schemas.microsoft.com/office/powerpoint/2010/main" val="3097442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A.6a </a:t>
            </a:r>
            <a:r>
              <a:rPr lang="en-US" dirty="0" smtClean="0"/>
              <a:t> Layering in rock.</a:t>
            </a:r>
          </a:p>
          <a:p>
            <a:r>
              <a:rPr lang="en-US" dirty="0" smtClean="0"/>
              <a:t>(a) Bedding in a sedimentary rock, here defined by alternating layers of coarser and finer grains, as exposed on a cliff along an Oregon beach. Older beds were tilted before younger ones were deposited.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20</a:t>
            </a:fld>
            <a:endParaRPr lang="en-US"/>
          </a:p>
        </p:txBody>
      </p:sp>
    </p:spTree>
    <p:extLst>
      <p:ext uri="{BB962C8B-B14F-4D97-AF65-F5344CB8AC3E}">
        <p14:creationId xmlns:p14="http://schemas.microsoft.com/office/powerpoint/2010/main" val="34528226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A.1 </a:t>
            </a:r>
            <a:r>
              <a:rPr lang="en-US" dirty="0" smtClean="0"/>
              <a:t> Rocks, aggregates of mineral grains and/or crystals, can be </a:t>
            </a:r>
            <a:r>
              <a:rPr lang="en-US" dirty="0" err="1" smtClean="0"/>
              <a:t>clastic</a:t>
            </a:r>
            <a:r>
              <a:rPr lang="en-US" dirty="0" smtClean="0"/>
              <a:t> or crystalline.</a:t>
            </a:r>
          </a:p>
          <a:p>
            <a:r>
              <a:rPr lang="en-US" dirty="0" smtClean="0"/>
              <a:t>(a) Clastic texture is illustrated by the grains and cement in a sandstone. (</a:t>
            </a:r>
            <a:r>
              <a:rPr lang="en-US" dirty="0" err="1" smtClean="0"/>
              <a:t>b</a:t>
            </a:r>
            <a:r>
              <a:rPr lang="en-US" dirty="0" smtClean="0"/>
              <a:t>) Crystalline texture is illustrated by the interlocking crystals in a granite.</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a:t>
            </a:fld>
            <a:endParaRPr lang="en-US"/>
          </a:p>
        </p:txBody>
      </p:sp>
    </p:spTree>
    <p:extLst>
      <p:ext uri="{BB962C8B-B14F-4D97-AF65-F5344CB8AC3E}">
        <p14:creationId xmlns:p14="http://schemas.microsoft.com/office/powerpoint/2010/main" val="21314756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A.6b </a:t>
            </a:r>
            <a:r>
              <a:rPr lang="en-US" dirty="0" smtClean="0"/>
              <a:t> Layering in rock.</a:t>
            </a:r>
          </a:p>
          <a:p>
            <a:r>
              <a:rPr lang="en-US" dirty="0" smtClean="0"/>
              <a:t>(</a:t>
            </a:r>
            <a:r>
              <a:rPr lang="en-US" dirty="0" err="1" smtClean="0"/>
              <a:t>b</a:t>
            </a:r>
            <a:r>
              <a:rPr lang="en-US" dirty="0" smtClean="0"/>
              <a:t>) Foliation in this outcrop of metamorphic rock near Mecca, California, is defined by alternating light and dark layers. The color of the layers depends on the minerals comprising the layers.</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21</a:t>
            </a:fld>
            <a:endParaRPr lang="en-US"/>
          </a:p>
        </p:txBody>
      </p:sp>
    </p:spTree>
    <p:extLst>
      <p:ext uri="{BB962C8B-B14F-4D97-AF65-F5344CB8AC3E}">
        <p14:creationId xmlns:p14="http://schemas.microsoft.com/office/powerpoint/2010/main" val="28335241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A.7 </a:t>
            </a:r>
            <a:r>
              <a:rPr lang="en-US" dirty="0" smtClean="0"/>
              <a:t> Two basic tools used for studying rocks in the field.</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22</a:t>
            </a:fld>
            <a:endParaRPr lang="en-US"/>
          </a:p>
        </p:txBody>
      </p:sp>
    </p:spTree>
    <p:extLst>
      <p:ext uri="{BB962C8B-B14F-4D97-AF65-F5344CB8AC3E}">
        <p14:creationId xmlns:p14="http://schemas.microsoft.com/office/powerpoint/2010/main" val="2272773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A.7 </a:t>
            </a:r>
            <a:r>
              <a:rPr lang="en-US" dirty="0" smtClean="0"/>
              <a:t> Two basic tools used for studying rocks in the field.</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23</a:t>
            </a:fld>
            <a:endParaRPr lang="en-US"/>
          </a:p>
        </p:txBody>
      </p:sp>
    </p:spTree>
    <p:extLst>
      <p:ext uri="{BB962C8B-B14F-4D97-AF65-F5344CB8AC3E}">
        <p14:creationId xmlns:p14="http://schemas.microsoft.com/office/powerpoint/2010/main" val="8507147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A.7 </a:t>
            </a:r>
            <a:r>
              <a:rPr lang="en-US" dirty="0" smtClean="0"/>
              <a:t> Two basic tools used for studying rocks in the field.</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24</a:t>
            </a:fld>
            <a:endParaRPr lang="en-US"/>
          </a:p>
        </p:txBody>
      </p:sp>
    </p:spTree>
    <p:extLst>
      <p:ext uri="{BB962C8B-B14F-4D97-AF65-F5344CB8AC3E}">
        <p14:creationId xmlns:p14="http://schemas.microsoft.com/office/powerpoint/2010/main" val="17035197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A.7 </a:t>
            </a:r>
            <a:r>
              <a:rPr lang="en-US" dirty="0" smtClean="0"/>
              <a:t> Two basic tools used for studying rocks in the field.</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25</a:t>
            </a:fld>
            <a:endParaRPr lang="en-US"/>
          </a:p>
        </p:txBody>
      </p:sp>
    </p:spTree>
    <p:extLst>
      <p:ext uri="{BB962C8B-B14F-4D97-AF65-F5344CB8AC3E}">
        <p14:creationId xmlns:p14="http://schemas.microsoft.com/office/powerpoint/2010/main" val="27057653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A.8  </a:t>
            </a:r>
            <a:r>
              <a:rPr lang="en-US" dirty="0" smtClean="0"/>
              <a:t>Studying rocks in thin section.</a:t>
            </a:r>
          </a:p>
          <a:p>
            <a:r>
              <a:rPr lang="en-US" dirty="0" smtClean="0"/>
              <a:t>(a) Using a special saw, a geologist cuts a thin chip of a rock specimen. (</a:t>
            </a:r>
            <a:r>
              <a:rPr lang="en-US" dirty="0" err="1" smtClean="0"/>
              <a:t>b</a:t>
            </a:r>
            <a:r>
              <a:rPr lang="en-US" dirty="0" smtClean="0"/>
              <a:t>) The geologist glues the chip to a glass slide and grinds it down until it is so thin that light can pass through it. (</a:t>
            </a:r>
            <a:r>
              <a:rPr lang="en-US" dirty="0" err="1" smtClean="0"/>
              <a:t>c</a:t>
            </a:r>
            <a:r>
              <a:rPr lang="en-US" dirty="0" smtClean="0"/>
              <a:t>) With a </a:t>
            </a:r>
            <a:r>
              <a:rPr lang="en-US" dirty="0" err="1" smtClean="0"/>
              <a:t>petrographic</a:t>
            </a:r>
            <a:r>
              <a:rPr lang="en-US" dirty="0" smtClean="0"/>
              <a:t> microscope, it’s possible to view thin sections with light that shines through the sample from below. (</a:t>
            </a:r>
            <a:r>
              <a:rPr lang="en-US" dirty="0" err="1" smtClean="0"/>
              <a:t>d</a:t>
            </a:r>
            <a:r>
              <a:rPr lang="en-US" dirty="0" smtClean="0"/>
              <a:t>) If the light is polarized, different minerals display different colors when viewed through the microscope.</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26</a:t>
            </a:fld>
            <a:endParaRPr lang="en-US"/>
          </a:p>
        </p:txBody>
      </p:sp>
    </p:spTree>
    <p:extLst>
      <p:ext uri="{BB962C8B-B14F-4D97-AF65-F5344CB8AC3E}">
        <p14:creationId xmlns:p14="http://schemas.microsoft.com/office/powerpoint/2010/main" val="36946887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A.8a  </a:t>
            </a:r>
            <a:r>
              <a:rPr lang="en-US" dirty="0" smtClean="0"/>
              <a:t>Studying rocks in thin section.</a:t>
            </a:r>
          </a:p>
          <a:p>
            <a:r>
              <a:rPr lang="en-US" dirty="0" smtClean="0"/>
              <a:t>(a) Using a special saw, a geologist cuts a thin chip of a rock specimen.</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27</a:t>
            </a:fld>
            <a:endParaRPr lang="en-US"/>
          </a:p>
        </p:txBody>
      </p:sp>
    </p:spTree>
    <p:extLst>
      <p:ext uri="{BB962C8B-B14F-4D97-AF65-F5344CB8AC3E}">
        <p14:creationId xmlns:p14="http://schemas.microsoft.com/office/powerpoint/2010/main" val="4682381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A.8b  </a:t>
            </a:r>
            <a:r>
              <a:rPr lang="en-US" dirty="0" smtClean="0"/>
              <a:t>Studying rocks in thin section.</a:t>
            </a:r>
          </a:p>
          <a:p>
            <a:r>
              <a:rPr lang="en-US" dirty="0" smtClean="0"/>
              <a:t>(</a:t>
            </a:r>
            <a:r>
              <a:rPr lang="en-US" dirty="0" err="1" smtClean="0"/>
              <a:t>b</a:t>
            </a:r>
            <a:r>
              <a:rPr lang="en-US" dirty="0" smtClean="0"/>
              <a:t>) The geologist glues the chip to a glass slide and grinds it down until it is so thin that light can pass through it.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28</a:t>
            </a:fld>
            <a:endParaRPr lang="en-US"/>
          </a:p>
        </p:txBody>
      </p:sp>
    </p:spTree>
    <p:extLst>
      <p:ext uri="{BB962C8B-B14F-4D97-AF65-F5344CB8AC3E}">
        <p14:creationId xmlns:p14="http://schemas.microsoft.com/office/powerpoint/2010/main" val="41825103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A.8c  </a:t>
            </a:r>
            <a:r>
              <a:rPr lang="en-US" dirty="0" smtClean="0"/>
              <a:t>Studying rocks in thin section.</a:t>
            </a:r>
          </a:p>
          <a:p>
            <a:r>
              <a:rPr lang="en-US" dirty="0" smtClean="0"/>
              <a:t>(</a:t>
            </a:r>
            <a:r>
              <a:rPr lang="en-US" dirty="0" err="1" smtClean="0"/>
              <a:t>c</a:t>
            </a:r>
            <a:r>
              <a:rPr lang="en-US" dirty="0" smtClean="0"/>
              <a:t>) With a </a:t>
            </a:r>
            <a:r>
              <a:rPr lang="en-US" dirty="0" err="1" smtClean="0"/>
              <a:t>petrographic</a:t>
            </a:r>
            <a:r>
              <a:rPr lang="en-US" dirty="0" smtClean="0"/>
              <a:t> microscope, it’s possible to view thin sections with light that shines through the sample from below.</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29</a:t>
            </a:fld>
            <a:endParaRPr lang="en-US"/>
          </a:p>
        </p:txBody>
      </p:sp>
    </p:spTree>
    <p:extLst>
      <p:ext uri="{BB962C8B-B14F-4D97-AF65-F5344CB8AC3E}">
        <p14:creationId xmlns:p14="http://schemas.microsoft.com/office/powerpoint/2010/main" val="40995304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A.8d  </a:t>
            </a:r>
            <a:r>
              <a:rPr lang="en-US" dirty="0" smtClean="0"/>
              <a:t>Studying rocks in thin section.</a:t>
            </a:r>
          </a:p>
          <a:p>
            <a:r>
              <a:rPr lang="en-US" dirty="0" smtClean="0"/>
              <a:t>(</a:t>
            </a:r>
            <a:r>
              <a:rPr lang="en-US" dirty="0" err="1" smtClean="0"/>
              <a:t>d</a:t>
            </a:r>
            <a:r>
              <a:rPr lang="en-US" dirty="0" smtClean="0"/>
              <a:t>) If the light is polarized, different minerals display different colors when viewed through the microscope.</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30</a:t>
            </a:fld>
            <a:endParaRPr lang="en-US"/>
          </a:p>
        </p:txBody>
      </p:sp>
    </p:spTree>
    <p:extLst>
      <p:ext uri="{BB962C8B-B14F-4D97-AF65-F5344CB8AC3E}">
        <p14:creationId xmlns:p14="http://schemas.microsoft.com/office/powerpoint/2010/main" val="35019035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A.1a </a:t>
            </a:r>
            <a:r>
              <a:rPr lang="en-US" dirty="0" smtClean="0"/>
              <a:t> Rocks, aggregates of mineral grains and/or crystals, can be </a:t>
            </a:r>
            <a:r>
              <a:rPr lang="en-US" dirty="0" err="1" smtClean="0"/>
              <a:t>clastic</a:t>
            </a:r>
            <a:r>
              <a:rPr lang="en-US" dirty="0" smtClean="0"/>
              <a:t> or crystalline.</a:t>
            </a:r>
          </a:p>
          <a:p>
            <a:r>
              <a:rPr lang="en-US" dirty="0" smtClean="0"/>
              <a:t>(a) Clastic texture is illustrated by the grains and cement in a sandstone.</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a:t>
            </a:fld>
            <a:endParaRPr lang="en-US"/>
          </a:p>
        </p:txBody>
      </p:sp>
    </p:spTree>
    <p:extLst>
      <p:ext uri="{BB962C8B-B14F-4D97-AF65-F5344CB8AC3E}">
        <p14:creationId xmlns:p14="http://schemas.microsoft.com/office/powerpoint/2010/main" val="28946647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A.9</a:t>
            </a:r>
            <a:r>
              <a:rPr lang="en-US" dirty="0" smtClean="0"/>
              <a:t>  An electron microprobe uses a beam of electrons to analyze the chemical composition of minerals.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31</a:t>
            </a:fld>
            <a:endParaRPr lang="en-US"/>
          </a:p>
        </p:txBody>
      </p:sp>
    </p:spTree>
    <p:extLst>
      <p:ext uri="{BB962C8B-B14F-4D97-AF65-F5344CB8AC3E}">
        <p14:creationId xmlns:p14="http://schemas.microsoft.com/office/powerpoint/2010/main" val="2355265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Another View </a:t>
            </a:r>
            <a:r>
              <a:rPr lang="en-US" dirty="0" smtClean="0"/>
              <a:t> Rocks can be beautiful! Here, we see an outcrop of granite in Joshua Tree National Monument, in the Mojave Desert, California. These rocks formed deep underground, about 85 million years ago. Subsequent erosion removed the rocks that once lay above, and exposed the granite. Weathering of the granite has formed rounded blocks, which resemble shapes in modern sculpture.</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32</a:t>
            </a:fld>
            <a:endParaRPr lang="en-US"/>
          </a:p>
        </p:txBody>
      </p:sp>
    </p:spTree>
    <p:extLst>
      <p:ext uri="{BB962C8B-B14F-4D97-AF65-F5344CB8AC3E}">
        <p14:creationId xmlns:p14="http://schemas.microsoft.com/office/powerpoint/2010/main" val="14708090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A.1b </a:t>
            </a:r>
            <a:r>
              <a:rPr lang="en-US" dirty="0" smtClean="0"/>
              <a:t> Rocks, aggregates of mineral grains and/or crystals, can be </a:t>
            </a:r>
            <a:r>
              <a:rPr lang="en-US" dirty="0" err="1" smtClean="0"/>
              <a:t>clastic</a:t>
            </a:r>
            <a:r>
              <a:rPr lang="en-US" dirty="0" smtClean="0"/>
              <a:t> or crystalline.</a:t>
            </a:r>
          </a:p>
          <a:p>
            <a:r>
              <a:rPr lang="en-US" dirty="0" smtClean="0"/>
              <a:t>(</a:t>
            </a:r>
            <a:r>
              <a:rPr lang="en-US" dirty="0" err="1" smtClean="0"/>
              <a:t>b</a:t>
            </a:r>
            <a:r>
              <a:rPr lang="en-US" dirty="0" smtClean="0"/>
              <a:t>) Crystalline texture is illustrated by the interlocking crystals in a granite.</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a:t>
            </a:fld>
            <a:endParaRPr lang="en-US"/>
          </a:p>
        </p:txBody>
      </p:sp>
    </p:spTree>
    <p:extLst>
      <p:ext uri="{BB962C8B-B14F-4D97-AF65-F5344CB8AC3E}">
        <p14:creationId xmlns:p14="http://schemas.microsoft.com/office/powerpoint/2010/main" val="41656856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A.2</a:t>
            </a:r>
            <a:r>
              <a:rPr lang="en-US" dirty="0" smtClean="0"/>
              <a:t>  Examples of rock exposures.</a:t>
            </a:r>
          </a:p>
          <a:p>
            <a:r>
              <a:rPr lang="en-US" dirty="0" smtClean="0"/>
              <a:t>(a) This outcrop in arid New Mexico consists of large cliffs. (</a:t>
            </a:r>
            <a:r>
              <a:rPr lang="en-US" dirty="0" err="1" smtClean="0"/>
              <a:t>b</a:t>
            </a:r>
            <a:r>
              <a:rPr lang="en-US" dirty="0" smtClean="0"/>
              <a:t>) A small outcrop, mostly hidden by trees, in Illinois. (</a:t>
            </a:r>
            <a:r>
              <a:rPr lang="en-US" dirty="0" err="1" smtClean="0"/>
              <a:t>c</a:t>
            </a:r>
            <a:r>
              <a:rPr lang="en-US" dirty="0" smtClean="0"/>
              <a:t>) A stream cut in New York where water stripped away soil and vegetation. (</a:t>
            </a:r>
            <a:r>
              <a:rPr lang="en-US" dirty="0" err="1" smtClean="0"/>
              <a:t>d</a:t>
            </a:r>
            <a:r>
              <a:rPr lang="en-US" dirty="0" smtClean="0"/>
              <a:t>) To produce a level grade for a highway in Maryland, engineers excavated this road cut.</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a:t>
            </a:fld>
            <a:endParaRPr lang="en-US"/>
          </a:p>
        </p:txBody>
      </p:sp>
    </p:spTree>
    <p:extLst>
      <p:ext uri="{BB962C8B-B14F-4D97-AF65-F5344CB8AC3E}">
        <p14:creationId xmlns:p14="http://schemas.microsoft.com/office/powerpoint/2010/main" val="17518015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A.2a</a:t>
            </a:r>
            <a:r>
              <a:rPr lang="en-US" dirty="0" smtClean="0"/>
              <a:t>  Examples of rock exposures.</a:t>
            </a:r>
          </a:p>
          <a:p>
            <a:r>
              <a:rPr lang="en-US" dirty="0" smtClean="0"/>
              <a:t>(a) This outcrop in arid New Mexico consists of large cliffs.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7</a:t>
            </a:fld>
            <a:endParaRPr lang="en-US"/>
          </a:p>
        </p:txBody>
      </p:sp>
    </p:spTree>
    <p:extLst>
      <p:ext uri="{BB962C8B-B14F-4D97-AF65-F5344CB8AC3E}">
        <p14:creationId xmlns:p14="http://schemas.microsoft.com/office/powerpoint/2010/main" val="11581681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A.2b</a:t>
            </a:r>
            <a:r>
              <a:rPr lang="en-US" dirty="0" smtClean="0"/>
              <a:t>  Examples of rock exposures.</a:t>
            </a:r>
          </a:p>
          <a:p>
            <a:r>
              <a:rPr lang="en-US" dirty="0" smtClean="0"/>
              <a:t>(</a:t>
            </a:r>
            <a:r>
              <a:rPr lang="en-US" dirty="0" err="1" smtClean="0"/>
              <a:t>b</a:t>
            </a:r>
            <a:r>
              <a:rPr lang="en-US" dirty="0" smtClean="0"/>
              <a:t>) A small outcrop, mostly hidden by trees, in Illinois.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8</a:t>
            </a:fld>
            <a:endParaRPr lang="en-US"/>
          </a:p>
        </p:txBody>
      </p:sp>
    </p:spTree>
    <p:extLst>
      <p:ext uri="{BB962C8B-B14F-4D97-AF65-F5344CB8AC3E}">
        <p14:creationId xmlns:p14="http://schemas.microsoft.com/office/powerpoint/2010/main" val="27262742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A.2c</a:t>
            </a:r>
            <a:r>
              <a:rPr lang="en-US" dirty="0" smtClean="0"/>
              <a:t>  Examples of rock exposures.</a:t>
            </a:r>
          </a:p>
          <a:p>
            <a:r>
              <a:rPr lang="en-US" dirty="0" smtClean="0"/>
              <a:t>(</a:t>
            </a:r>
            <a:r>
              <a:rPr lang="en-US" dirty="0" err="1" smtClean="0"/>
              <a:t>c</a:t>
            </a:r>
            <a:r>
              <a:rPr lang="en-US" dirty="0" smtClean="0"/>
              <a:t>) A stream cut in New York where water stripped away soil and vegetation.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9</a:t>
            </a:fld>
            <a:endParaRPr lang="en-US"/>
          </a:p>
        </p:txBody>
      </p:sp>
    </p:spTree>
    <p:extLst>
      <p:ext uri="{BB962C8B-B14F-4D97-AF65-F5344CB8AC3E}">
        <p14:creationId xmlns:p14="http://schemas.microsoft.com/office/powerpoint/2010/main" val="26337120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A.2d</a:t>
            </a:r>
            <a:r>
              <a:rPr lang="en-US" dirty="0" smtClean="0"/>
              <a:t>  Examples of rock exposures.</a:t>
            </a:r>
          </a:p>
          <a:p>
            <a:r>
              <a:rPr lang="en-US" dirty="0" smtClean="0"/>
              <a:t>(</a:t>
            </a:r>
            <a:r>
              <a:rPr lang="en-US" dirty="0" err="1" smtClean="0"/>
              <a:t>d</a:t>
            </a:r>
            <a:r>
              <a:rPr lang="en-US" dirty="0" smtClean="0"/>
              <a:t>) To produce a level grade for a highway in Maryland, engineers excavated this road cut.</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10</a:t>
            </a:fld>
            <a:endParaRPr lang="en-US"/>
          </a:p>
        </p:txBody>
      </p:sp>
    </p:spTree>
    <p:extLst>
      <p:ext uri="{BB962C8B-B14F-4D97-AF65-F5344CB8AC3E}">
        <p14:creationId xmlns:p14="http://schemas.microsoft.com/office/powerpoint/2010/main" val="3687247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p:cNvSpPr txBox="1"/>
          <p:nvPr userDrawn="1"/>
        </p:nvSpPr>
        <p:spPr>
          <a:xfrm>
            <a:off x="5029200" y="6396335"/>
            <a:ext cx="4114800" cy="461665"/>
          </a:xfrm>
          <a:prstGeom prst="rect">
            <a:avLst/>
          </a:prstGeom>
          <a:noFill/>
        </p:spPr>
        <p:txBody>
          <a:bodyPr wrap="square" rtlCol="0" anchor="b">
            <a:spAutoFit/>
          </a:bodyPr>
          <a:lstStyle/>
          <a:p>
            <a:pPr algn="r"/>
            <a:r>
              <a:rPr lang="en-US" sz="1200" i="1" dirty="0" smtClean="0">
                <a:latin typeface="Arial"/>
                <a:cs typeface="Arial"/>
              </a:rPr>
              <a:t>Essentials of Geology,</a:t>
            </a:r>
            <a:r>
              <a:rPr lang="en-US" sz="1200" i="1" baseline="0" dirty="0" smtClean="0">
                <a:latin typeface="Arial"/>
                <a:cs typeface="Arial"/>
              </a:rPr>
              <a:t> </a:t>
            </a:r>
            <a:r>
              <a:rPr lang="en-US" sz="1200" dirty="0" smtClean="0">
                <a:latin typeface="Arial"/>
                <a:cs typeface="Arial"/>
              </a:rPr>
              <a:t>Fifth </a:t>
            </a:r>
            <a:r>
              <a:rPr lang="en-US" sz="1200" dirty="0">
                <a:latin typeface="Arial"/>
                <a:cs typeface="Arial"/>
              </a:rPr>
              <a:t>Edition </a:t>
            </a:r>
          </a:p>
          <a:p>
            <a:pPr algn="r"/>
            <a:r>
              <a:rPr lang="en-US" sz="1200" dirty="0">
                <a:latin typeface="Arial"/>
                <a:cs typeface="Arial"/>
              </a:rPr>
              <a:t>Copyright © </a:t>
            </a:r>
            <a:r>
              <a:rPr lang="en-US" sz="1200" dirty="0" smtClean="0">
                <a:latin typeface="Arial"/>
                <a:cs typeface="Arial"/>
              </a:rPr>
              <a:t>2016 </a:t>
            </a:r>
            <a:r>
              <a:rPr lang="en-US" sz="1200" dirty="0">
                <a:latin typeface="Arial"/>
                <a:cs typeface="Arial"/>
              </a:rPr>
              <a:t>W. W. Norton &amp; Company</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Box 7"/>
          <p:cNvSpPr txBox="1"/>
          <p:nvPr userDrawn="1"/>
        </p:nvSpPr>
        <p:spPr>
          <a:xfrm>
            <a:off x="5029200" y="6396335"/>
            <a:ext cx="4114800" cy="461665"/>
          </a:xfrm>
          <a:prstGeom prst="rect">
            <a:avLst/>
          </a:prstGeom>
          <a:noFill/>
        </p:spPr>
        <p:txBody>
          <a:bodyPr wrap="square" rtlCol="0" anchor="b">
            <a:spAutoFit/>
          </a:bodyPr>
          <a:lstStyle/>
          <a:p>
            <a:pPr algn="r"/>
            <a:r>
              <a:rPr lang="en-US" sz="1200" i="1" dirty="0" smtClean="0">
                <a:latin typeface="Arial"/>
                <a:cs typeface="Arial"/>
              </a:rPr>
              <a:t>Essentials of Geology,</a:t>
            </a:r>
            <a:r>
              <a:rPr lang="en-US" sz="1200" i="1" baseline="0" dirty="0" smtClean="0">
                <a:latin typeface="Arial"/>
                <a:cs typeface="Arial"/>
              </a:rPr>
              <a:t> </a:t>
            </a:r>
            <a:r>
              <a:rPr lang="en-US" sz="1200" dirty="0" smtClean="0">
                <a:latin typeface="Arial"/>
                <a:cs typeface="Arial"/>
              </a:rPr>
              <a:t>Fifth Edition </a:t>
            </a:r>
          </a:p>
          <a:p>
            <a:pPr algn="r"/>
            <a:r>
              <a:rPr lang="en-US" sz="1200" dirty="0" smtClean="0">
                <a:latin typeface="Arial"/>
                <a:cs typeface="Arial"/>
              </a:rPr>
              <a:t>Copyright © 2016 W. W. Norton &amp; Company</a:t>
            </a:r>
            <a:endParaRPr lang="en-US" sz="1200" dirty="0">
              <a:latin typeface="Arial"/>
              <a:cs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p:cNvSpPr txBox="1"/>
          <p:nvPr userDrawn="1"/>
        </p:nvSpPr>
        <p:spPr>
          <a:xfrm>
            <a:off x="5029200" y="6396335"/>
            <a:ext cx="4114800" cy="461665"/>
          </a:xfrm>
          <a:prstGeom prst="rect">
            <a:avLst/>
          </a:prstGeom>
          <a:noFill/>
        </p:spPr>
        <p:txBody>
          <a:bodyPr wrap="square" rtlCol="0" anchor="b">
            <a:spAutoFit/>
          </a:bodyPr>
          <a:lstStyle/>
          <a:p>
            <a:pPr algn="r"/>
            <a:r>
              <a:rPr lang="en-US" sz="1200" i="1" dirty="0" smtClean="0">
                <a:latin typeface="Arial"/>
                <a:cs typeface="Arial"/>
              </a:rPr>
              <a:t>Essentials of Geology,</a:t>
            </a:r>
            <a:r>
              <a:rPr lang="en-US" sz="1200" i="1" baseline="0" dirty="0" smtClean="0">
                <a:latin typeface="Arial"/>
                <a:cs typeface="Arial"/>
              </a:rPr>
              <a:t> </a:t>
            </a:r>
            <a:r>
              <a:rPr lang="en-US" sz="1200" dirty="0" smtClean="0">
                <a:latin typeface="Arial"/>
                <a:cs typeface="Arial"/>
              </a:rPr>
              <a:t>Fifth Edition </a:t>
            </a:r>
          </a:p>
          <a:p>
            <a:pPr algn="r"/>
            <a:r>
              <a:rPr lang="en-US" sz="1200" dirty="0" smtClean="0">
                <a:latin typeface="Arial"/>
                <a:cs typeface="Arial"/>
              </a:rPr>
              <a:t>Copyright © 2016 W. W. Norton &amp; Company</a:t>
            </a:r>
            <a:endParaRPr lang="en-US" sz="1200" dirty="0">
              <a:latin typeface="Arial"/>
              <a:cs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Box 5"/>
          <p:cNvSpPr txBox="1"/>
          <p:nvPr userDrawn="1"/>
        </p:nvSpPr>
        <p:spPr>
          <a:xfrm>
            <a:off x="5029200" y="6396335"/>
            <a:ext cx="4114800" cy="461665"/>
          </a:xfrm>
          <a:prstGeom prst="rect">
            <a:avLst/>
          </a:prstGeom>
          <a:noFill/>
        </p:spPr>
        <p:txBody>
          <a:bodyPr wrap="square" rtlCol="0" anchor="b">
            <a:spAutoFit/>
          </a:bodyPr>
          <a:lstStyle/>
          <a:p>
            <a:pPr algn="r"/>
            <a:r>
              <a:rPr lang="en-US" sz="1200" i="1" dirty="0" smtClean="0">
                <a:latin typeface="Arial"/>
                <a:cs typeface="Arial"/>
              </a:rPr>
              <a:t>Essentials of Geology,</a:t>
            </a:r>
            <a:r>
              <a:rPr lang="en-US" sz="1200" i="1" baseline="0" dirty="0" smtClean="0">
                <a:latin typeface="Arial"/>
                <a:cs typeface="Arial"/>
              </a:rPr>
              <a:t> </a:t>
            </a:r>
            <a:r>
              <a:rPr lang="en-US" sz="1200" dirty="0" smtClean="0">
                <a:latin typeface="Arial"/>
                <a:cs typeface="Arial"/>
              </a:rPr>
              <a:t>Fifth Edition </a:t>
            </a:r>
          </a:p>
          <a:p>
            <a:pPr algn="r"/>
            <a:r>
              <a:rPr lang="en-US" sz="1200" dirty="0" smtClean="0">
                <a:latin typeface="Arial"/>
                <a:cs typeface="Arial"/>
              </a:rPr>
              <a:t>Copyright © 2016 W. W. Norton &amp; Company</a:t>
            </a:r>
            <a:endParaRPr lang="en-US" sz="1200" dirty="0">
              <a:latin typeface="Arial"/>
              <a:cs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TextBox 4"/>
          <p:cNvSpPr txBox="1"/>
          <p:nvPr userDrawn="1"/>
        </p:nvSpPr>
        <p:spPr>
          <a:xfrm>
            <a:off x="5029200" y="6396335"/>
            <a:ext cx="4114800" cy="461665"/>
          </a:xfrm>
          <a:prstGeom prst="rect">
            <a:avLst/>
          </a:prstGeom>
          <a:noFill/>
        </p:spPr>
        <p:txBody>
          <a:bodyPr wrap="square" rtlCol="0" anchor="b">
            <a:spAutoFit/>
          </a:bodyPr>
          <a:lstStyle/>
          <a:p>
            <a:pPr algn="r"/>
            <a:r>
              <a:rPr lang="en-US" sz="1200" i="1" dirty="0" smtClean="0">
                <a:latin typeface="Arial"/>
                <a:cs typeface="Arial"/>
              </a:rPr>
              <a:t>Essentials of Geology,</a:t>
            </a:r>
            <a:r>
              <a:rPr lang="en-US" sz="1200" i="1" baseline="0" dirty="0" smtClean="0">
                <a:latin typeface="Arial"/>
                <a:cs typeface="Arial"/>
              </a:rPr>
              <a:t> </a:t>
            </a:r>
            <a:r>
              <a:rPr lang="en-US" sz="1200" dirty="0" smtClean="0">
                <a:latin typeface="Arial"/>
                <a:cs typeface="Arial"/>
              </a:rPr>
              <a:t>Fifth Edition </a:t>
            </a:r>
          </a:p>
          <a:p>
            <a:pPr algn="r"/>
            <a:r>
              <a:rPr lang="en-US" sz="1200" dirty="0" smtClean="0">
                <a:latin typeface="Arial"/>
                <a:cs typeface="Arial"/>
              </a:rPr>
              <a:t>Copyright © 2016 W. W. Norton &amp; Company</a:t>
            </a:r>
            <a:endParaRPr lang="en-US" sz="1200" dirty="0">
              <a:latin typeface="Arial"/>
              <a:cs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bwMode="auto">
          <a:xfrm>
            <a:off x="685800" y="228600"/>
            <a:ext cx="7772400" cy="1524000"/>
          </a:xfrm>
          <a:prstGeom prst="rect">
            <a:avLst/>
          </a:prstGeom>
          <a:noFill/>
          <a:ln w="9525">
            <a:noFill/>
            <a:miter lim="800000"/>
            <a:headEnd/>
            <a:tailEnd/>
          </a:ln>
          <a:effectLst>
            <a:outerShdw blurRad="12700" dist="12699" dir="10200039"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5715" name="Rectangle 3"/>
          <p:cNvSpPr>
            <a:spLocks noGrp="1" noChangeArrowheads="1"/>
          </p:cNvSpPr>
          <p:nvPr>
            <p:ph type="body" idx="1"/>
          </p:nvPr>
        </p:nvSpPr>
        <p:spPr bwMode="auto">
          <a:xfrm>
            <a:off x="685800" y="1905000"/>
            <a:ext cx="7772400" cy="4191000"/>
          </a:xfrm>
          <a:prstGeom prst="rect">
            <a:avLst/>
          </a:prstGeom>
          <a:noFill/>
          <a:ln w="9525">
            <a:noFill/>
            <a:miter lim="800000"/>
            <a:headEnd/>
            <a:tailEnd/>
          </a:ln>
          <a:effectLst>
            <a:outerShdw blurRad="12700" dist="12699" dir="10200039"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5717" name="Rectangle 5"/>
          <p:cNvSpPr>
            <a:spLocks noGrp="1" noChangeArrowheads="1"/>
          </p:cNvSpPr>
          <p:nvPr>
            <p:ph type="ftr" sz="quarter" idx="3"/>
          </p:nvPr>
        </p:nvSpPr>
        <p:spPr bwMode="auto">
          <a:xfrm>
            <a:off x="6858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mn-lt"/>
                <a:ea typeface="+mn-ea"/>
                <a:cs typeface="+mn-cs"/>
              </a:defRPr>
            </a:lvl1pPr>
          </a:lstStyle>
          <a:p>
            <a:endParaRPr lang="en-US"/>
          </a:p>
        </p:txBody>
      </p:sp>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2pPr>
      <a:lvl3pPr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3pPr>
      <a:lvl4pPr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4pPr>
      <a:lvl5pPr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5pPr>
      <a:lvl6pPr marL="457200"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6pPr>
      <a:lvl7pPr marL="914400"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7pPr>
      <a:lvl8pPr marL="1371600"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8pPr>
      <a:lvl9pPr marL="1828800"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9pPr>
    </p:titleStyle>
    <p:bodyStyle>
      <a:lvl1pPr marL="342900" indent="-342900" algn="l" rtl="0" fontAlgn="base">
        <a:spcBef>
          <a:spcPct val="20000"/>
        </a:spcBef>
        <a:spcAft>
          <a:spcPct val="0"/>
        </a:spcAft>
        <a:buFont typeface="Wingdings" charset="2"/>
        <a:buChar char="s"/>
        <a:defRPr sz="3200">
          <a:solidFill>
            <a:schemeClr val="tx1"/>
          </a:solidFill>
          <a:latin typeface="+mn-lt"/>
          <a:ea typeface="+mn-ea"/>
          <a:cs typeface="+mn-cs"/>
        </a:defRPr>
      </a:lvl1pPr>
      <a:lvl2pPr marL="742950" indent="-285750" algn="l" rtl="0" fontAlgn="base">
        <a:spcBef>
          <a:spcPct val="20000"/>
        </a:spcBef>
        <a:spcAft>
          <a:spcPct val="0"/>
        </a:spcAft>
        <a:buFont typeface="Wingdings" charset="2"/>
        <a:buChar char="s"/>
        <a:defRPr sz="2800">
          <a:solidFill>
            <a:schemeClr val="tx1"/>
          </a:solidFill>
          <a:latin typeface="+mn-lt"/>
          <a:ea typeface="+mn-ea"/>
          <a:cs typeface="+mn-cs"/>
        </a:defRPr>
      </a:lvl2pPr>
      <a:lvl3pPr marL="1143000" indent="-228600" algn="l" rtl="0" fontAlgn="base">
        <a:spcBef>
          <a:spcPct val="20000"/>
        </a:spcBef>
        <a:spcAft>
          <a:spcPct val="0"/>
        </a:spcAft>
        <a:buFont typeface="Wingdings" charset="2"/>
        <a:buChar char="s"/>
        <a:defRPr sz="2400">
          <a:solidFill>
            <a:schemeClr val="tx1"/>
          </a:solidFill>
          <a:latin typeface="+mn-lt"/>
          <a:ea typeface="+mn-ea"/>
          <a:cs typeface="+mn-cs"/>
        </a:defRPr>
      </a:lvl3pPr>
      <a:lvl4pPr marL="1600200" indent="-228600" algn="l" rtl="0" fontAlgn="base">
        <a:spcBef>
          <a:spcPct val="20000"/>
        </a:spcBef>
        <a:spcAft>
          <a:spcPct val="0"/>
        </a:spcAft>
        <a:buFont typeface="Wingdings" charset="2"/>
        <a:buChar char="s"/>
        <a:defRPr sz="2000">
          <a:solidFill>
            <a:schemeClr val="tx1"/>
          </a:solidFill>
          <a:latin typeface="+mn-lt"/>
          <a:ea typeface="+mn-ea"/>
          <a:cs typeface="+mn-cs"/>
        </a:defRPr>
      </a:lvl4pPr>
      <a:lvl5pPr marL="2057400" indent="-228600" algn="l" rtl="0" fontAlgn="base">
        <a:spcBef>
          <a:spcPct val="20000"/>
        </a:spcBef>
        <a:spcAft>
          <a:spcPct val="0"/>
        </a:spcAft>
        <a:buFont typeface="Wingdings" charset="2"/>
        <a:buChar char="s"/>
        <a:defRPr sz="2000">
          <a:solidFill>
            <a:schemeClr val="tx1"/>
          </a:solidFill>
          <a:latin typeface="+mn-lt"/>
          <a:ea typeface="+mn-ea"/>
          <a:cs typeface="+mn-cs"/>
        </a:defRPr>
      </a:lvl5pPr>
      <a:lvl6pPr marL="2514600" indent="-228600" algn="l" rtl="0" fontAlgn="base">
        <a:spcBef>
          <a:spcPct val="20000"/>
        </a:spcBef>
        <a:spcAft>
          <a:spcPct val="0"/>
        </a:spcAft>
        <a:buFont typeface="Wingdings" charset="2"/>
        <a:buChar char="s"/>
        <a:defRPr sz="2000">
          <a:solidFill>
            <a:schemeClr val="tx1"/>
          </a:solidFill>
          <a:latin typeface="+mn-lt"/>
          <a:ea typeface="+mn-ea"/>
          <a:cs typeface="+mn-cs"/>
        </a:defRPr>
      </a:lvl6pPr>
      <a:lvl7pPr marL="2971800" indent="-228600" algn="l" rtl="0" fontAlgn="base">
        <a:spcBef>
          <a:spcPct val="20000"/>
        </a:spcBef>
        <a:spcAft>
          <a:spcPct val="0"/>
        </a:spcAft>
        <a:buFont typeface="Wingdings" charset="2"/>
        <a:buChar char="s"/>
        <a:defRPr sz="2000">
          <a:solidFill>
            <a:schemeClr val="tx1"/>
          </a:solidFill>
          <a:latin typeface="+mn-lt"/>
          <a:ea typeface="+mn-ea"/>
          <a:cs typeface="+mn-cs"/>
        </a:defRPr>
      </a:lvl7pPr>
      <a:lvl8pPr marL="3429000" indent="-228600" algn="l" rtl="0" fontAlgn="base">
        <a:spcBef>
          <a:spcPct val="20000"/>
        </a:spcBef>
        <a:spcAft>
          <a:spcPct val="0"/>
        </a:spcAft>
        <a:buFont typeface="Wingdings" charset="2"/>
        <a:buChar char="s"/>
        <a:defRPr sz="2000">
          <a:solidFill>
            <a:schemeClr val="tx1"/>
          </a:solidFill>
          <a:latin typeface="+mn-lt"/>
          <a:ea typeface="+mn-ea"/>
          <a:cs typeface="+mn-cs"/>
        </a:defRPr>
      </a:lvl8pPr>
      <a:lvl9pPr marL="3886200" indent="-228600" algn="l" rtl="0" fontAlgn="base">
        <a:spcBef>
          <a:spcPct val="20000"/>
        </a:spcBef>
        <a:spcAft>
          <a:spcPct val="0"/>
        </a:spcAft>
        <a:buFont typeface="Wingdings" charset="2"/>
        <a:buChar char="s"/>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5" name="Rectangle 25"/>
          <p:cNvSpPr>
            <a:spLocks noGrp="1" noChangeArrowheads="1"/>
          </p:cNvSpPr>
          <p:nvPr/>
        </p:nvSpPr>
        <p:spPr bwMode="auto">
          <a:xfrm>
            <a:off x="1371600" y="4572000"/>
            <a:ext cx="6400800" cy="1524000"/>
          </a:xfrm>
          <a:prstGeom prst="rect">
            <a:avLst/>
          </a:prstGeom>
          <a:noFill/>
          <a:ln w="9525">
            <a:noFill/>
            <a:miter lim="800000"/>
            <a:headEnd/>
            <a:tailEnd/>
          </a:ln>
          <a:effectLst/>
        </p:spPr>
        <p:txBody>
          <a:bodyPr>
            <a:prstTxWarp prst="textNoShape">
              <a:avLst/>
            </a:prstTxWarp>
          </a:bodyPr>
          <a:lstStyle/>
          <a:p>
            <a:pPr algn="ctr"/>
            <a:r>
              <a:rPr lang="en-US" sz="2800" b="1" dirty="0" smtClean="0">
                <a:solidFill>
                  <a:schemeClr val="tx2"/>
                </a:solidFill>
                <a:latin typeface="Verdana" charset="0"/>
              </a:rPr>
              <a:t>Interlude A</a:t>
            </a:r>
          </a:p>
          <a:p>
            <a:pPr algn="ctr"/>
            <a:r>
              <a:rPr lang="en-US" sz="2800" dirty="0" smtClean="0">
                <a:solidFill>
                  <a:schemeClr val="tx2"/>
                </a:solidFill>
                <a:latin typeface="Verdana" charset="0"/>
              </a:rPr>
              <a:t>Rock Groups</a:t>
            </a:r>
            <a:endParaRPr lang="en-US" sz="2800" dirty="0">
              <a:solidFill>
                <a:schemeClr val="tx2"/>
              </a:solidFill>
              <a:latin typeface="Verdana" charset="0"/>
            </a:endParaRPr>
          </a:p>
        </p:txBody>
      </p:sp>
      <p:sp>
        <p:nvSpPr>
          <p:cNvPr id="102426" name="Text Box 26"/>
          <p:cNvSpPr txBox="1">
            <a:spLocks noChangeArrowheads="1"/>
          </p:cNvSpPr>
          <p:nvPr/>
        </p:nvSpPr>
        <p:spPr bwMode="auto">
          <a:xfrm>
            <a:off x="0" y="6477000"/>
            <a:ext cx="9144000" cy="274638"/>
          </a:xfrm>
          <a:prstGeom prst="rect">
            <a:avLst/>
          </a:prstGeom>
          <a:noFill/>
          <a:ln w="9525">
            <a:noFill/>
            <a:miter lim="800000"/>
            <a:headEnd/>
            <a:tailEnd/>
          </a:ln>
          <a:effectLst/>
        </p:spPr>
        <p:txBody>
          <a:bodyPr>
            <a:prstTxWarp prst="textNoShape">
              <a:avLst/>
            </a:prstTxWarp>
            <a:spAutoFit/>
          </a:bodyPr>
          <a:lstStyle/>
          <a:p>
            <a:pPr algn="ctr"/>
            <a:r>
              <a:rPr lang="en-US" sz="1200" b="1" dirty="0">
                <a:solidFill>
                  <a:schemeClr val="tx2"/>
                </a:solidFill>
                <a:latin typeface="Verdana" charset="0"/>
              </a:rPr>
              <a:t>©</a:t>
            </a:r>
            <a:r>
              <a:rPr lang="en-US" sz="1200" b="1" dirty="0" smtClean="0">
                <a:solidFill>
                  <a:schemeClr val="tx2"/>
                </a:solidFill>
                <a:latin typeface="Verdana" charset="0"/>
              </a:rPr>
              <a:t>2016 </a:t>
            </a:r>
            <a:r>
              <a:rPr lang="en-US" sz="1200" b="1" dirty="0">
                <a:solidFill>
                  <a:schemeClr val="tx2"/>
                </a:solidFill>
                <a:latin typeface="Verdana" charset="0"/>
              </a:rPr>
              <a:t>W. W. Norton &amp; Company, Inc.</a:t>
            </a:r>
          </a:p>
        </p:txBody>
      </p:sp>
      <p:sp>
        <p:nvSpPr>
          <p:cNvPr id="102427" name="Text Box 27"/>
          <p:cNvSpPr txBox="1">
            <a:spLocks noChangeArrowheads="1"/>
          </p:cNvSpPr>
          <p:nvPr/>
        </p:nvSpPr>
        <p:spPr bwMode="auto">
          <a:xfrm>
            <a:off x="933450" y="914400"/>
            <a:ext cx="7277100" cy="457200"/>
          </a:xfrm>
          <a:prstGeom prst="rect">
            <a:avLst/>
          </a:prstGeom>
          <a:noFill/>
          <a:ln w="9525">
            <a:noFill/>
            <a:miter lim="800000"/>
            <a:headEnd/>
            <a:tailEnd/>
          </a:ln>
          <a:effectLst/>
        </p:spPr>
        <p:txBody>
          <a:bodyPr>
            <a:prstTxWarp prst="textNoShape">
              <a:avLst/>
            </a:prstTxWarp>
            <a:spAutoFit/>
          </a:bodyPr>
          <a:lstStyle/>
          <a:p>
            <a:pPr algn="ctr"/>
            <a:r>
              <a:rPr lang="en-US">
                <a:solidFill>
                  <a:schemeClr val="tx2"/>
                </a:solidFill>
                <a:latin typeface="Verdana" charset="0"/>
              </a:rPr>
              <a:t>Stephen Marshak</a:t>
            </a:r>
          </a:p>
        </p:txBody>
      </p:sp>
      <p:sp>
        <p:nvSpPr>
          <p:cNvPr id="102428" name="Text Box 28"/>
          <p:cNvSpPr txBox="1">
            <a:spLocks noChangeArrowheads="1"/>
          </p:cNvSpPr>
          <p:nvPr/>
        </p:nvSpPr>
        <p:spPr bwMode="auto">
          <a:xfrm>
            <a:off x="3213894" y="3413125"/>
            <a:ext cx="2716212" cy="396875"/>
          </a:xfrm>
          <a:prstGeom prst="rect">
            <a:avLst/>
          </a:prstGeom>
          <a:noFill/>
          <a:ln w="9525">
            <a:noFill/>
            <a:miter lim="800000"/>
            <a:headEnd/>
            <a:tailEnd/>
          </a:ln>
          <a:effectLst/>
        </p:spPr>
        <p:txBody>
          <a:bodyPr>
            <a:prstTxWarp prst="textNoShape">
              <a:avLst/>
            </a:prstTxWarp>
            <a:spAutoFit/>
          </a:bodyPr>
          <a:lstStyle/>
          <a:p>
            <a:pPr algn="ctr"/>
            <a:r>
              <a:rPr lang="en-US" sz="2000" b="1">
                <a:solidFill>
                  <a:schemeClr val="tx2"/>
                </a:solidFill>
                <a:latin typeface="Verdana" charset="0"/>
              </a:rPr>
              <a:t>FIFTH EDITION</a:t>
            </a:r>
            <a:endParaRPr lang="en-US">
              <a:solidFill>
                <a:schemeClr val="tx2"/>
              </a:solidFill>
              <a:ea typeface="ＭＳ Ｐゴシック" charset="-128"/>
              <a:cs typeface="ＭＳ Ｐゴシック" charset="-128"/>
            </a:endParaRPr>
          </a:p>
        </p:txBody>
      </p:sp>
      <p:sp>
        <p:nvSpPr>
          <p:cNvPr id="102429" name="Line 29"/>
          <p:cNvSpPr>
            <a:spLocks noChangeShapeType="1"/>
          </p:cNvSpPr>
          <p:nvPr/>
        </p:nvSpPr>
        <p:spPr bwMode="auto">
          <a:xfrm>
            <a:off x="0" y="762000"/>
            <a:ext cx="9144000" cy="0"/>
          </a:xfrm>
          <a:prstGeom prst="line">
            <a:avLst/>
          </a:prstGeom>
          <a:noFill/>
          <a:ln w="25400" cap="flat" cmpd="sng" algn="ctr">
            <a:solidFill>
              <a:srgbClr val="E88C2A"/>
            </a:solidFill>
            <a:prstDash val="solid"/>
            <a:round/>
            <a:headEnd type="none" w="med" len="med"/>
            <a:tailEnd type="none" w="med" len="med"/>
          </a:ln>
          <a:effectLst/>
        </p:spPr>
        <p:txBody>
          <a:bodyPr wrap="none" anchor="ctr">
            <a:prstTxWarp prst="textNoShape">
              <a:avLst/>
            </a:prstTxWarp>
          </a:bodyPr>
          <a:lstStyle/>
          <a:p>
            <a:endParaRPr lang="en-US"/>
          </a:p>
        </p:txBody>
      </p:sp>
      <p:sp>
        <p:nvSpPr>
          <p:cNvPr id="102430" name="Line 30"/>
          <p:cNvSpPr>
            <a:spLocks noChangeShapeType="1"/>
          </p:cNvSpPr>
          <p:nvPr/>
        </p:nvSpPr>
        <p:spPr bwMode="auto">
          <a:xfrm>
            <a:off x="0" y="3962400"/>
            <a:ext cx="9144000" cy="0"/>
          </a:xfrm>
          <a:prstGeom prst="line">
            <a:avLst/>
          </a:prstGeom>
          <a:noFill/>
          <a:ln w="25400" cap="flat" cmpd="sng" algn="ctr">
            <a:solidFill>
              <a:srgbClr val="E88C2A"/>
            </a:solidFill>
            <a:prstDash val="solid"/>
            <a:round/>
            <a:headEnd type="none" w="med" len="med"/>
            <a:tailEnd type="none" w="med" len="med"/>
          </a:ln>
          <a:effectLst/>
        </p:spPr>
        <p:txBody>
          <a:bodyPr wrap="none" anchor="ctr">
            <a:prstTxWarp prst="textNoShape">
              <a:avLst/>
            </a:prstTxWarp>
          </a:bodyPr>
          <a:lstStyle/>
          <a:p>
            <a:endParaRPr lang="en-US"/>
          </a:p>
        </p:txBody>
      </p:sp>
      <p:sp>
        <p:nvSpPr>
          <p:cNvPr id="102431" name="Rectangle 31"/>
          <p:cNvSpPr>
            <a:spLocks noGrp="1" noChangeArrowheads="1"/>
          </p:cNvSpPr>
          <p:nvPr/>
        </p:nvSpPr>
        <p:spPr bwMode="auto">
          <a:xfrm>
            <a:off x="0" y="1447800"/>
            <a:ext cx="9144000" cy="1905000"/>
          </a:xfrm>
          <a:prstGeom prst="rect">
            <a:avLst/>
          </a:prstGeom>
          <a:noFill/>
          <a:ln w="9525">
            <a:noFill/>
            <a:miter lim="800000"/>
            <a:headEnd/>
            <a:tailEnd/>
          </a:ln>
          <a:effectLst/>
        </p:spPr>
        <p:txBody>
          <a:bodyPr anchor="ctr">
            <a:prstTxWarp prst="textNoShape">
              <a:avLst/>
            </a:prstTxWarp>
          </a:bodyPr>
          <a:lstStyle/>
          <a:p>
            <a:pPr algn="ctr"/>
            <a:r>
              <a:rPr lang="en-US" sz="4400" b="1" dirty="0" smtClean="0">
                <a:solidFill>
                  <a:schemeClr val="tx2"/>
                </a:solidFill>
                <a:latin typeface="Verdana" charset="0"/>
              </a:rPr>
              <a:t>ESSENTIALS OF</a:t>
            </a:r>
          </a:p>
          <a:p>
            <a:pPr algn="ctr"/>
            <a:r>
              <a:rPr lang="en-US" sz="6800" b="1" dirty="0" smtClean="0">
                <a:solidFill>
                  <a:srgbClr val="E88C2A"/>
                </a:solidFill>
                <a:latin typeface="Verdana" charset="0"/>
              </a:rPr>
              <a:t>Geology</a:t>
            </a:r>
            <a:endParaRPr lang="en-US" sz="6800" b="1" dirty="0">
              <a:solidFill>
                <a:srgbClr val="E88C2A"/>
              </a:solidFill>
              <a:latin typeface="Verdana"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is a large almost vertical wall of stone near a highway on the photo."/>
          <p:cNvPicPr>
            <a:picLocks noChangeAspect="1"/>
          </p:cNvPicPr>
          <p:nvPr/>
        </p:nvPicPr>
        <p:blipFill>
          <a:blip r:embed="rId3"/>
          <a:stretch>
            <a:fillRect/>
          </a:stretch>
        </p:blipFill>
        <p:spPr>
          <a:xfrm>
            <a:off x="304800" y="477011"/>
            <a:ext cx="8534400" cy="5522976"/>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three images in the figure, labeled a to c. Image a shows a man poking a grey solidified lava flow with a stick. The lava flow is spread above the other one, darker and older. The title of the image is “Igneous”. Image b represents a large yellow cliff at the seaside. The cliff overhangs a flat sand beach. The title of the image is “Sedimentary”. Image c shows a rock structure with a stains pattern of two different species. The species are grey and orange. The title of the image is “Metamorphic”."/>
          <p:cNvPicPr>
            <a:picLocks noChangeAspect="1"/>
          </p:cNvPicPr>
          <p:nvPr/>
        </p:nvPicPr>
        <p:blipFill>
          <a:blip r:embed="rId3"/>
          <a:stretch>
            <a:fillRect/>
          </a:stretch>
        </p:blipFill>
        <p:spPr>
          <a:xfrm>
            <a:off x="304800" y="580644"/>
            <a:ext cx="8534400" cy="5315712"/>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image shows a man poking a grey solidified lava flow with a stick. The lava flow is spread above the other one, darker and older. The title of the image is “Igneous”."/>
          <p:cNvPicPr>
            <a:picLocks noChangeAspect="1"/>
          </p:cNvPicPr>
          <p:nvPr/>
        </p:nvPicPr>
        <p:blipFill>
          <a:blip r:embed="rId3"/>
          <a:stretch>
            <a:fillRect/>
          </a:stretch>
        </p:blipFill>
        <p:spPr>
          <a:xfrm>
            <a:off x="304800" y="891539"/>
            <a:ext cx="8534400" cy="4693920"/>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image represents a large yellow cliff at the seaside. The cliff overhangs a flat sand beach. The title of the image is “Sedimentary”."/>
          <p:cNvPicPr>
            <a:picLocks noChangeAspect="1"/>
          </p:cNvPicPr>
          <p:nvPr/>
        </p:nvPicPr>
        <p:blipFill>
          <a:blip r:embed="rId3"/>
          <a:stretch>
            <a:fillRect/>
          </a:stretch>
        </p:blipFill>
        <p:spPr>
          <a:xfrm>
            <a:off x="304800" y="790955"/>
            <a:ext cx="8534400" cy="4895088"/>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image shows a rock structure with a stains pattern of two different species. The species are grey and orange. The title of the image is “Metamorphic”."/>
          <p:cNvPicPr>
            <a:picLocks noChangeAspect="1"/>
          </p:cNvPicPr>
          <p:nvPr/>
        </p:nvPicPr>
        <p:blipFill>
          <a:blip r:embed="rId3"/>
          <a:stretch>
            <a:fillRect/>
          </a:stretch>
        </p:blipFill>
        <p:spPr>
          <a:xfrm>
            <a:off x="304800" y="882395"/>
            <a:ext cx="8534400" cy="4712208"/>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is a cross section illustrating various geologic settings in which rocks form. Geologists recognize three basic groups: igneous rocks, sedimentary rocks, and metamorphic rocks. Different rock types form in different geologic settings. The Deep ocean, the Passive Margin, the Rift, the Mountain belt, the Volcanic arc, the Subduction zone, the Mid-ocean ridge are following each other. Sedimentary rock formation is labeled under the Deep ocean, between the Rift and Mountain belt, between the Mountain belt, and under the Subduction zone. Sediment deposition is labeled under the Passive Margin. Metamorphic rock formation and Erosion is labeled under the Mountain belt, between the Volcanic arc and the Subduction zone. Igneous rock formation is labeled under the Volcanic arc and the Mid-ocean ridge."/>
          <p:cNvPicPr>
            <a:picLocks noChangeAspect="1"/>
          </p:cNvPicPr>
          <p:nvPr/>
        </p:nvPicPr>
        <p:blipFill>
          <a:blip r:embed="rId3"/>
          <a:stretch>
            <a:fillRect/>
          </a:stretch>
        </p:blipFill>
        <p:spPr>
          <a:xfrm>
            <a:off x="304800" y="2540508"/>
            <a:ext cx="8534400" cy="1395984"/>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parts a and b. Part a shows the dimensions of individual “grains” (fragments or crystals) in a rock. Geologists define grain size by using this comparison chart. There are four types of grain sizes from Fine to Coarse: 0.25 millimeters, 1.0 millimeter, 3.0 millimeters, 7.0 millimeters. Grains in rock come in a variety of shapes. Some grains are equant, meaning that they have the same dimensions in all directions; some are inequant, meaning that the dimensions are not the same in all directions. There is an example of metamorphic rock in part b. This rock is an aggregate of mineral grains. Magnification reveals a variety of grains. Inequant grains align and form a foliation."/>
          <p:cNvPicPr>
            <a:picLocks noChangeAspect="1"/>
          </p:cNvPicPr>
          <p:nvPr/>
        </p:nvPicPr>
        <p:blipFill>
          <a:blip r:embed="rId3"/>
          <a:stretch>
            <a:fillRect/>
          </a:stretch>
        </p:blipFill>
        <p:spPr>
          <a:xfrm>
            <a:off x="1395983" y="318516"/>
            <a:ext cx="6352032" cy="5839968"/>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dimensions of individual “grains” (fragments or crystals) in a rock are shown. Geologists define grain size by using this comparison chart. There are four types of grain sizes from Fine to Coarse: 0.25 millimeters, 1.0 millimeter, 3.0 millimeters, 7.0 millimeters."/>
          <p:cNvPicPr>
            <a:picLocks noChangeAspect="1"/>
          </p:cNvPicPr>
          <p:nvPr/>
        </p:nvPicPr>
        <p:blipFill>
          <a:blip r:embed="rId3"/>
          <a:stretch>
            <a:fillRect/>
          </a:stretch>
        </p:blipFill>
        <p:spPr>
          <a:xfrm>
            <a:off x="304800" y="2287523"/>
            <a:ext cx="8534400" cy="1901952"/>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ins in rock come in a variety of shapes. Some grains are equant, meaning that they have the same dimensions in all directions; some are inequant, meaning that the dimensions are not the same in all directions. There is an example of metamorphic rock. This rock is an aggregate of mineral grains. Magnification reveals a variety of grains. Inequant grains align and form a foliation."/>
          <p:cNvPicPr>
            <a:picLocks noChangeAspect="1"/>
          </p:cNvPicPr>
          <p:nvPr/>
        </p:nvPicPr>
        <p:blipFill>
          <a:blip r:embed="rId3"/>
          <a:stretch>
            <a:fillRect/>
          </a:stretch>
        </p:blipFill>
        <p:spPr>
          <a:xfrm>
            <a:off x="304800" y="681227"/>
            <a:ext cx="8534400" cy="5114544"/>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fferent types of layering occur in different kinds of rocks. There are two parts a and b where the layering in sedimentary rocks (bedding) and the layering in metamorphic rocks (metamorphic foliation) are shown. The picture depicts bedding in a sedimentary rock, here defined by alternating layers of coarser and finer grains, as exposed on a cliff along an Oregon beach. Older beds were tilted before younger ones were deposited. Younger beds, Older beds, Tilted bedding, Horizontal bedding are marked on the photo. Foliation in this outcrop of metamorphic rock near Mecca, California, is defined by alternating light and dark layers. The color of the layers depends on the minerals comprising the layers. Foliation plane is shown."/>
          <p:cNvPicPr>
            <a:picLocks noChangeAspect="1"/>
          </p:cNvPicPr>
          <p:nvPr/>
        </p:nvPicPr>
        <p:blipFill>
          <a:blip r:embed="rId3"/>
          <a:stretch>
            <a:fillRect/>
          </a:stretch>
        </p:blipFill>
        <p:spPr>
          <a:xfrm>
            <a:off x="304800" y="1632203"/>
            <a:ext cx="8534400" cy="3212592"/>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rst railroad through the Sierra Nevada followed the Truckee River. Countless tons of rock had to be blasted and moved by laborers."/>
          <p:cNvPicPr>
            <a:picLocks noChangeAspect="1"/>
          </p:cNvPicPr>
          <p:nvPr/>
        </p:nvPicPr>
        <p:blipFill>
          <a:blip r:embed="rId3"/>
          <a:stretch>
            <a:fillRect/>
          </a:stretch>
        </p:blipFill>
        <p:spPr>
          <a:xfrm>
            <a:off x="304800" y="815339"/>
            <a:ext cx="8534400" cy="4846320"/>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picture depicts bedding in a sedimentary rock, here defined by alternating layers of coarser and finer grains, as exposed on a cliff along an Oregon beach. Older beds were tilted before younger ones were deposited. Younger beds, Older beds, Tilted bedding, Horizontal bedding are marked on the photo."/>
          <p:cNvPicPr>
            <a:picLocks noChangeAspect="1"/>
          </p:cNvPicPr>
          <p:nvPr/>
        </p:nvPicPr>
        <p:blipFill>
          <a:blip r:embed="rId3"/>
          <a:stretch>
            <a:fillRect/>
          </a:stretch>
        </p:blipFill>
        <p:spPr>
          <a:xfrm>
            <a:off x="374903" y="318516"/>
            <a:ext cx="8394192" cy="5839968"/>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oliation in this outcrop of metamorphic rock near Mecca, California, is defined by alternating light and dark layers. The color of the layers depends on the minerals comprising the layers. Foliation plane is shown."/>
          <p:cNvPicPr>
            <a:picLocks noChangeAspect="1"/>
          </p:cNvPicPr>
          <p:nvPr/>
        </p:nvPicPr>
        <p:blipFill>
          <a:blip r:embed="rId3"/>
          <a:stretch>
            <a:fillRect/>
          </a:stretch>
        </p:blipFill>
        <p:spPr>
          <a:xfrm>
            <a:off x="332232" y="318516"/>
            <a:ext cx="8479536" cy="5839968"/>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photos of a rock hammer, a hand specimen, and a hand lens. Geologists break off a hand specimen, a fist-sized piece, which they can examine more closely with a hand lens (magnifying glass). Observation with a hand lens enables geologists to identify sand-sized or larger grains, and may enable them to describe the texture of the rock."/>
          <p:cNvPicPr>
            <a:picLocks noChangeAspect="1"/>
          </p:cNvPicPr>
          <p:nvPr/>
        </p:nvPicPr>
        <p:blipFill>
          <a:blip r:embed="rId3"/>
          <a:stretch>
            <a:fillRect/>
          </a:stretch>
        </p:blipFill>
        <p:spPr>
          <a:xfrm>
            <a:off x="304800" y="1851660"/>
            <a:ext cx="8534400" cy="2773680"/>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is a photo of a rock hammer."/>
          <p:cNvPicPr>
            <a:picLocks noChangeAspect="1"/>
          </p:cNvPicPr>
          <p:nvPr/>
        </p:nvPicPr>
        <p:blipFill>
          <a:blip r:embed="rId3"/>
          <a:stretch>
            <a:fillRect/>
          </a:stretch>
        </p:blipFill>
        <p:spPr>
          <a:xfrm>
            <a:off x="1362455" y="318516"/>
            <a:ext cx="6419088" cy="5839968"/>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is a photo of a hand specimen. Geologists break off a hand specimen, a fist-sized piece, which they can examine more closely."/>
          <p:cNvPicPr>
            <a:picLocks noChangeAspect="1"/>
          </p:cNvPicPr>
          <p:nvPr/>
        </p:nvPicPr>
        <p:blipFill>
          <a:blip r:embed="rId3"/>
          <a:stretch>
            <a:fillRect/>
          </a:stretch>
        </p:blipFill>
        <p:spPr>
          <a:xfrm>
            <a:off x="1728216" y="318516"/>
            <a:ext cx="5687568" cy="5839968"/>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is a photo of a hand lens. Geologists break off a hand specimen, a fist-sized piece, which they can examine more closely with a hand lens (magnifying glass). Observation with a hand lens enables geologists to identify sand-sized or larger grains, and may enable them to describe the texture of the rock."/>
          <p:cNvPicPr>
            <a:picLocks noChangeAspect="1"/>
          </p:cNvPicPr>
          <p:nvPr/>
        </p:nvPicPr>
        <p:blipFill>
          <a:blip r:embed="rId3"/>
          <a:stretch>
            <a:fillRect/>
          </a:stretch>
        </p:blipFill>
        <p:spPr>
          <a:xfrm>
            <a:off x="1734311" y="318516"/>
            <a:ext cx="5675376" cy="5839968"/>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eologists examine rock composition and texture in minute detail. There are parts a, b, c, and d describing that. Part a shows a special saw with a saw blade and a diamond rim. The blade is cooled by a water jet. It helps a geologist to cut a thin chip of a rock specimen. The hand specimen of rock with marked place for slicing is shown. In part b the geologist glues the chip to a glass slide and grinds it down until it is so thin that light can pass through it. The rock “chip” on the glass slide before and after the grinding down is shown. Part c shows a petrographic microscope. It’s possible to view thin sections with light that shines through the sample from below. If the light is polarized, different minerals display different colors when viewed through the microscope. Part d shows a magnification of the sample with the characteristic dimension of 500 micrometers."/>
          <p:cNvPicPr>
            <a:picLocks noChangeAspect="1"/>
          </p:cNvPicPr>
          <p:nvPr/>
        </p:nvPicPr>
        <p:blipFill>
          <a:blip r:embed="rId3"/>
          <a:stretch>
            <a:fillRect/>
          </a:stretch>
        </p:blipFill>
        <p:spPr>
          <a:xfrm>
            <a:off x="304800" y="608076"/>
            <a:ext cx="8534400" cy="5260848"/>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is a special saw with a saw blade and a diamond rim. The blade is cooled by a water jet. It helps a geologist to cut a thin chip of a rock specimen. The hand specimen of rock with marked place for slicing is shown."/>
          <p:cNvPicPr>
            <a:picLocks noChangeAspect="1"/>
          </p:cNvPicPr>
          <p:nvPr/>
        </p:nvPicPr>
        <p:blipFill>
          <a:blip r:embed="rId3"/>
          <a:stretch>
            <a:fillRect/>
          </a:stretch>
        </p:blipFill>
        <p:spPr>
          <a:xfrm>
            <a:off x="304800" y="876300"/>
            <a:ext cx="8534400" cy="4724400"/>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geologist glues the chip to a glass slide and grinds it down until it is so thin that light can pass through it. The rock “chip” on the glass slide before and after the grinding down is shown."/>
          <p:cNvPicPr>
            <a:picLocks noChangeAspect="1"/>
          </p:cNvPicPr>
          <p:nvPr/>
        </p:nvPicPr>
        <p:blipFill>
          <a:blip r:embed="rId3"/>
          <a:stretch>
            <a:fillRect/>
          </a:stretch>
        </p:blipFill>
        <p:spPr>
          <a:xfrm>
            <a:off x="304800" y="1043939"/>
            <a:ext cx="8534400" cy="4389120"/>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ith a petrographic microscope, it’s possible to view thin sections with light that shines through the sample from below."/>
          <p:cNvPicPr>
            <a:picLocks noChangeAspect="1"/>
          </p:cNvPicPr>
          <p:nvPr/>
        </p:nvPicPr>
        <p:blipFill>
          <a:blip r:embed="rId3"/>
          <a:stretch>
            <a:fillRect/>
          </a:stretch>
        </p:blipFill>
        <p:spPr>
          <a:xfrm>
            <a:off x="2895600" y="257555"/>
            <a:ext cx="3352800" cy="5961888"/>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two parts in the figure, labeled as a and b. Part a is a picture of a hand specimen of sandstone, with a part of it zoomed by a photomicrograph, and an exploded sketch. The photomicrograph shows a clastic structure consisting of sand grains held together by cement. The sketch distinguishes the grains from the cement. Part b is a picture of a hand specimen of granite, with a part of it zoomed by a photomicrograph, and an exploded sketch. The photomicrograph shows a crystalline structure consisting of interlocking crystals. The sketch emphasizes the irregular grains."/>
          <p:cNvPicPr>
            <a:picLocks noChangeAspect="1"/>
          </p:cNvPicPr>
          <p:nvPr/>
        </p:nvPicPr>
        <p:blipFill>
          <a:blip r:embed="rId3"/>
          <a:stretch>
            <a:fillRect/>
          </a:stretch>
        </p:blipFill>
        <p:spPr>
          <a:xfrm>
            <a:off x="524255" y="318516"/>
            <a:ext cx="8095488" cy="5839968"/>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f the light is polarized, different minerals display different colors when viewed through the microscope. There is a magnification of the sample with the characteristic dimension of 500 micrometers."/>
          <p:cNvPicPr>
            <a:picLocks noChangeAspect="1"/>
          </p:cNvPicPr>
          <p:nvPr/>
        </p:nvPicPr>
        <p:blipFill>
          <a:blip r:embed="rId3"/>
          <a:stretch>
            <a:fillRect/>
          </a:stretch>
        </p:blipFill>
        <p:spPr>
          <a:xfrm>
            <a:off x="2029967" y="318516"/>
            <a:ext cx="5084064" cy="5839968"/>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igh-tech electronic instruments allow to examine rocks on an even finer scale than is possible with a petrographic microscope. An electron microprobe uses a beam of electrons to analyze the chemical composition of minerals. It can focus a beam of electrons on a small part of a grain to create a signal that defines the chemical composition of the mineral."/>
          <p:cNvPicPr>
            <a:picLocks noChangeAspect="1"/>
          </p:cNvPicPr>
          <p:nvPr/>
        </p:nvPicPr>
        <p:blipFill>
          <a:blip r:embed="rId3"/>
          <a:stretch>
            <a:fillRect/>
          </a:stretch>
        </p:blipFill>
        <p:spPr>
          <a:xfrm>
            <a:off x="1350264" y="318516"/>
            <a:ext cx="6443472" cy="5839968"/>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ocks can be beautiful! Here, we see an outcrop of granite in Joshua Tree National Monument, in the Mojave Desert, California. These rocks formed deep underground, about 85 million years ago. Subsequent erosion removed the rocks that once lay above, and exposed the granite. Weathering of the granite has formed rounded blocks, which resemble shapes in modern sculpture."/>
          <p:cNvPicPr>
            <a:picLocks noChangeAspect="1"/>
          </p:cNvPicPr>
          <p:nvPr/>
        </p:nvPicPr>
        <p:blipFill>
          <a:blip r:embed="rId3"/>
          <a:stretch>
            <a:fillRect/>
          </a:stretch>
        </p:blipFill>
        <p:spPr>
          <a:xfrm>
            <a:off x="2383535" y="318516"/>
            <a:ext cx="4376928" cy="5839968"/>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is a picture of a hand specimen of sandstone, with a part of it zoomed by a photomicrograph, and an exploded sketch. The photomicrograph shows a clastic structure consisting of sand grains held together by cement. The sketch distinguishes the grains from the cement."/>
          <p:cNvPicPr>
            <a:picLocks noChangeAspect="1"/>
          </p:cNvPicPr>
          <p:nvPr/>
        </p:nvPicPr>
        <p:blipFill>
          <a:blip r:embed="rId3"/>
          <a:stretch>
            <a:fillRect/>
          </a:stretch>
        </p:blipFill>
        <p:spPr>
          <a:xfrm>
            <a:off x="304800" y="1616963"/>
            <a:ext cx="8534400" cy="3243072"/>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is a picture of a hand specimen of granite, with a part of it zoomed by a photomicrograph, and an exploded sketch. The photomicrograph shows a crystalline structure consisting of interlocking crystals. The sketch emphasizes the irregular grains."/>
          <p:cNvPicPr>
            <a:picLocks noChangeAspect="1"/>
          </p:cNvPicPr>
          <p:nvPr/>
        </p:nvPicPr>
        <p:blipFill>
          <a:blip r:embed="rId3"/>
          <a:stretch>
            <a:fillRect/>
          </a:stretch>
        </p:blipFill>
        <p:spPr>
          <a:xfrm>
            <a:off x="304800" y="1677923"/>
            <a:ext cx="8534400" cy="3121152"/>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4 photos in the figure, labeled a to d. Photo a represents an outcrop on the plane. The outcrop consists of large cliffs. Photo b shows a small outcrop in a wood, mostly hidden by trees. Photo c represents a stream cut, where water stripped away soil and vegetation. One of the banks is a flat stone plane. There is a large almost vertical stone wall near a highway on photo d."/>
          <p:cNvPicPr>
            <a:picLocks noChangeAspect="1"/>
          </p:cNvPicPr>
          <p:nvPr/>
        </p:nvPicPr>
        <p:blipFill>
          <a:blip r:embed="rId3"/>
          <a:stretch>
            <a:fillRect/>
          </a:stretch>
        </p:blipFill>
        <p:spPr>
          <a:xfrm>
            <a:off x="417576" y="318516"/>
            <a:ext cx="8308848" cy="5839968"/>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is a photo representing an outcrop on the plane. The outcrop consists of large cliffs."/>
          <p:cNvPicPr>
            <a:picLocks noChangeAspect="1"/>
          </p:cNvPicPr>
          <p:nvPr/>
        </p:nvPicPr>
        <p:blipFill>
          <a:blip r:embed="rId3"/>
          <a:stretch>
            <a:fillRect/>
          </a:stretch>
        </p:blipFill>
        <p:spPr>
          <a:xfrm>
            <a:off x="304800" y="733044"/>
            <a:ext cx="8534400" cy="5010912"/>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is a photo showing a small outcrop in a wood, mostly hidden by trees."/>
          <p:cNvPicPr>
            <a:picLocks noChangeAspect="1"/>
          </p:cNvPicPr>
          <p:nvPr/>
        </p:nvPicPr>
        <p:blipFill>
          <a:blip r:embed="rId3"/>
          <a:stretch>
            <a:fillRect/>
          </a:stretch>
        </p:blipFill>
        <p:spPr>
          <a:xfrm>
            <a:off x="304800" y="477011"/>
            <a:ext cx="8534400" cy="5522976"/>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is a photo representing a stream cut, where water stripped away soil and vegetation. One of the banks is a flat stone plane."/>
          <p:cNvPicPr>
            <a:picLocks noChangeAspect="1"/>
          </p:cNvPicPr>
          <p:nvPr/>
        </p:nvPicPr>
        <p:blipFill>
          <a:blip r:embed="rId3"/>
          <a:stretch>
            <a:fillRect/>
          </a:stretch>
        </p:blipFill>
        <p:spPr>
          <a:xfrm>
            <a:off x="304800" y="477011"/>
            <a:ext cx="8534400" cy="5522976"/>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Borealis">
  <a:themeElements>
    <a:clrScheme name="Borealis 1">
      <a:dk1>
        <a:srgbClr val="000000"/>
      </a:dk1>
      <a:lt1>
        <a:srgbClr val="D480A4"/>
      </a:lt1>
      <a:dk2>
        <a:srgbClr val="000000"/>
      </a:dk2>
      <a:lt2>
        <a:srgbClr val="808080"/>
      </a:lt2>
      <a:accent1>
        <a:srgbClr val="99CCFF"/>
      </a:accent1>
      <a:accent2>
        <a:srgbClr val="CCCCFF"/>
      </a:accent2>
      <a:accent3>
        <a:srgbClr val="E6C0CF"/>
      </a:accent3>
      <a:accent4>
        <a:srgbClr val="000000"/>
      </a:accent4>
      <a:accent5>
        <a:srgbClr val="CAE2FF"/>
      </a:accent5>
      <a:accent6>
        <a:srgbClr val="B9B9E7"/>
      </a:accent6>
      <a:hlink>
        <a:srgbClr val="3333CC"/>
      </a:hlink>
      <a:folHlink>
        <a:srgbClr val="AF67FF"/>
      </a:folHlink>
    </a:clrScheme>
    <a:fontScheme name="Borealis">
      <a:majorFont>
        <a:latin typeface="Trebuchet MS"/>
        <a:ea typeface="ヒラギノ角ゴ Pro W3"/>
        <a:cs typeface="ヒラギノ角ゴ Pro W3"/>
      </a:majorFont>
      <a:minorFont>
        <a:latin typeface="Trebuchet MS"/>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orealis 1">
        <a:dk1>
          <a:srgbClr val="000000"/>
        </a:dk1>
        <a:lt1>
          <a:srgbClr val="D480A4"/>
        </a:lt1>
        <a:dk2>
          <a:srgbClr val="000000"/>
        </a:dk2>
        <a:lt2>
          <a:srgbClr val="808080"/>
        </a:lt2>
        <a:accent1>
          <a:srgbClr val="99CCFF"/>
        </a:accent1>
        <a:accent2>
          <a:srgbClr val="CCCCFF"/>
        </a:accent2>
        <a:accent3>
          <a:srgbClr val="E6C0C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orealis 2">
        <a:dk1>
          <a:srgbClr val="000000"/>
        </a:dk1>
        <a:lt1>
          <a:srgbClr val="D480A4"/>
        </a:lt1>
        <a:dk2>
          <a:srgbClr val="000000"/>
        </a:dk2>
        <a:lt2>
          <a:srgbClr val="3E3E5C"/>
        </a:lt2>
        <a:accent1>
          <a:srgbClr val="60597B"/>
        </a:accent1>
        <a:accent2>
          <a:srgbClr val="6666FF"/>
        </a:accent2>
        <a:accent3>
          <a:srgbClr val="E6C0CF"/>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 2004:Templates:Presentations:Designs:Borealis</Template>
  <TotalTime>121</TotalTime>
  <Words>1283</Words>
  <Application>Microsoft Office PowerPoint</Application>
  <PresentationFormat>On-screen Show (4:3)</PresentationFormat>
  <Paragraphs>92</Paragraphs>
  <Slides>32</Slides>
  <Notes>31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32</vt:i4>
      </vt:variant>
    </vt:vector>
  </HeadingPairs>
  <TitlesOfParts>
    <vt:vector size="40" baseType="lpstr">
      <vt:lpstr>ＭＳ Ｐゴシック</vt:lpstr>
      <vt:lpstr>Arial</vt:lpstr>
      <vt:lpstr>Times</vt:lpstr>
      <vt:lpstr>Trebuchet MS</vt:lpstr>
      <vt:lpstr>Verdana</vt:lpstr>
      <vt:lpstr>Wingdings</vt:lpstr>
      <vt:lpstr>ヒラギノ角ゴ Pro W3</vt:lpstr>
      <vt:lpstr>Borealis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Sumanas, Inc.</Manager>
  <Company>© W. W. Norton &amp; Company, Inc.</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Essentials of Geology</dc:title>
  <dc:subject/>
  <dc:creator>Stephen Marshak</dc:creator>
  <cp:keywords/>
  <dc:description/>
  <cp:lastModifiedBy>Anna Mekhanova</cp:lastModifiedBy>
  <cp:revision>43</cp:revision>
  <dcterms:created xsi:type="dcterms:W3CDTF">2016-01-26T05:30:34Z</dcterms:created>
  <dcterms:modified xsi:type="dcterms:W3CDTF">2016-04-18T18:05:21Z</dcterms:modified>
  <cp:category/>
</cp:coreProperties>
</file>