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3" r:id="rId1"/>
  </p:sldMasterIdLst>
  <p:notesMasterIdLst>
    <p:notesMasterId r:id="rId43"/>
  </p:notesMasterIdLst>
  <p:sldIdLst>
    <p:sldId id="258" r:id="rId2"/>
    <p:sldId id="294" r:id="rId3"/>
    <p:sldId id="259" r:id="rId4"/>
    <p:sldId id="260" r:id="rId5"/>
    <p:sldId id="261" r:id="rId6"/>
    <p:sldId id="295" r:id="rId7"/>
    <p:sldId id="262" r:id="rId8"/>
    <p:sldId id="263" r:id="rId9"/>
    <p:sldId id="264" r:id="rId10"/>
    <p:sldId id="265" r:id="rId11"/>
    <p:sldId id="266" r:id="rId12"/>
    <p:sldId id="267" r:id="rId13"/>
    <p:sldId id="268" r:id="rId14"/>
    <p:sldId id="269" r:id="rId15"/>
    <p:sldId id="270" r:id="rId16"/>
    <p:sldId id="271" r:id="rId17"/>
    <p:sldId id="297"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96" r:id="rId33"/>
    <p:sldId id="286" r:id="rId34"/>
    <p:sldId id="287" r:id="rId35"/>
    <p:sldId id="288" r:id="rId36"/>
    <p:sldId id="289" r:id="rId37"/>
    <p:sldId id="290" r:id="rId38"/>
    <p:sldId id="291" r:id="rId39"/>
    <p:sldId id="292" r:id="rId40"/>
    <p:sldId id="293" r:id="rId41"/>
    <p:sldId id="298" r:id="rId42"/>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457200" rtl="0" eaLnBrk="1" latinLnBrk="0" hangingPunct="1">
      <a:defRPr sz="2400" kern="1200">
        <a:solidFill>
          <a:schemeClr val="tx1"/>
        </a:solidFill>
        <a:latin typeface="Times" charset="0"/>
        <a:ea typeface="+mn-ea"/>
        <a:cs typeface="+mn-cs"/>
      </a:defRPr>
    </a:lvl6pPr>
    <a:lvl7pPr marL="2743200" algn="l" defTabSz="457200" rtl="0" eaLnBrk="1" latinLnBrk="0" hangingPunct="1">
      <a:defRPr sz="2400" kern="1200">
        <a:solidFill>
          <a:schemeClr val="tx1"/>
        </a:solidFill>
        <a:latin typeface="Times" charset="0"/>
        <a:ea typeface="+mn-ea"/>
        <a:cs typeface="+mn-cs"/>
      </a:defRPr>
    </a:lvl7pPr>
    <a:lvl8pPr marL="3200400" algn="l" defTabSz="457200" rtl="0" eaLnBrk="1" latinLnBrk="0" hangingPunct="1">
      <a:defRPr sz="2400" kern="1200">
        <a:solidFill>
          <a:schemeClr val="tx1"/>
        </a:solidFill>
        <a:latin typeface="Times" charset="0"/>
        <a:ea typeface="+mn-ea"/>
        <a:cs typeface="+mn-cs"/>
      </a:defRPr>
    </a:lvl8pPr>
    <a:lvl9pPr marL="3657600" algn="l" defTabSz="457200" rtl="0" eaLnBrk="1" latinLnBrk="0" hangingPunct="1">
      <a:defRPr sz="2400" kern="1200">
        <a:solidFill>
          <a:schemeClr val="tx1"/>
        </a:solidFill>
        <a:latin typeface="Times"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1AA"/>
    <a:srgbClr val="E88C2A"/>
    <a:srgbClr val="D63F22"/>
    <a:srgbClr val="D22F21"/>
    <a:srgbClr val="EEEFEE"/>
    <a:srgbClr val="006486"/>
    <a:srgbClr val="00688D"/>
    <a:srgbClr val="C14824"/>
    <a:srgbClr val="008B9F"/>
    <a:srgbClr val="504C2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401" autoAdjust="0"/>
    <p:restoredTop sz="90929"/>
  </p:normalViewPr>
  <p:slideViewPr>
    <p:cSldViewPr>
      <p:cViewPr varScale="1">
        <p:scale>
          <a:sx n="100" d="100"/>
          <a:sy n="100" d="100"/>
        </p:scale>
        <p:origin x="684"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160" d="100"/>
          <a:sy n="160" d="100"/>
        </p:scale>
        <p:origin x="-5552" y="-11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752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107523"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10752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107525"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7526"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107527"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55C856FE-FC20-6448-904C-C4DA41A45E6B}" type="slidenum">
              <a:rPr lang="en-US"/>
              <a:pPr/>
              <a:t>‹#›</a:t>
            </a:fld>
            <a:endParaRPr lang="en-US"/>
          </a:p>
        </p:txBody>
      </p:sp>
    </p:spTree>
    <p:extLst>
      <p:ext uri="{BB962C8B-B14F-4D97-AF65-F5344CB8AC3E}">
        <p14:creationId xmlns:p14="http://schemas.microsoft.com/office/powerpoint/2010/main" val="3193768430"/>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charset="0"/>
        <a:ea typeface="+mn-ea"/>
        <a:cs typeface="+mn-cs"/>
      </a:defRPr>
    </a:lvl1pPr>
    <a:lvl2pPr marL="457200" algn="l" rtl="0" fontAlgn="base">
      <a:spcBef>
        <a:spcPct val="30000"/>
      </a:spcBef>
      <a:spcAft>
        <a:spcPct val="0"/>
      </a:spcAft>
      <a:defRPr sz="1200" kern="1200">
        <a:solidFill>
          <a:schemeClr val="tx1"/>
        </a:solidFill>
        <a:latin typeface="Times" charset="0"/>
        <a:ea typeface="ＭＳ Ｐゴシック" charset="-128"/>
        <a:cs typeface="+mn-cs"/>
      </a:defRPr>
    </a:lvl2pPr>
    <a:lvl3pPr marL="914400" algn="l" rtl="0" fontAlgn="base">
      <a:spcBef>
        <a:spcPct val="30000"/>
      </a:spcBef>
      <a:spcAft>
        <a:spcPct val="0"/>
      </a:spcAft>
      <a:defRPr sz="1200" kern="1200">
        <a:solidFill>
          <a:schemeClr val="tx1"/>
        </a:solidFill>
        <a:latin typeface="Times" charset="0"/>
        <a:ea typeface="ＭＳ Ｐゴシック" charset="-128"/>
        <a:cs typeface="+mn-cs"/>
      </a:defRPr>
    </a:lvl3pPr>
    <a:lvl4pPr marL="1371600" algn="l" rtl="0" fontAlgn="base">
      <a:spcBef>
        <a:spcPct val="30000"/>
      </a:spcBef>
      <a:spcAft>
        <a:spcPct val="0"/>
      </a:spcAft>
      <a:defRPr sz="1200" kern="1200">
        <a:solidFill>
          <a:schemeClr val="tx1"/>
        </a:solidFill>
        <a:latin typeface="Times" charset="0"/>
        <a:ea typeface="ＭＳ Ｐゴシック" charset="-128"/>
        <a:cs typeface="+mn-cs"/>
      </a:defRPr>
    </a:lvl4pPr>
    <a:lvl5pPr marL="1828800" algn="l" rtl="0" fontAlgn="base">
      <a:spcBef>
        <a:spcPct val="30000"/>
      </a:spcBef>
      <a:spcAft>
        <a:spcPct val="0"/>
      </a:spcAft>
      <a:defRPr sz="1200" kern="1200">
        <a:solidFill>
          <a:schemeClr val="tx1"/>
        </a:solidFill>
        <a:latin typeface="Times"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 at the Earth’s surface, in a small canyon in Indiana, a layer of sediment and soil covers bedrock. In stream cuts, bedrock peeks out from under this layer.</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2</a:t>
            </a:fld>
            <a:endParaRPr lang="en-US"/>
          </a:p>
        </p:txBody>
      </p:sp>
    </p:spTree>
    <p:extLst>
      <p:ext uri="{BB962C8B-B14F-4D97-AF65-F5344CB8AC3E}">
        <p14:creationId xmlns:p14="http://schemas.microsoft.com/office/powerpoint/2010/main" val="6217623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B.5a  </a:t>
            </a:r>
            <a:r>
              <a:rPr lang="en-US" dirty="0" smtClean="0"/>
              <a:t>Wedging is one type of physical (mechanical) weathering.</a:t>
            </a:r>
          </a:p>
          <a:p>
            <a:r>
              <a:rPr lang="en-US" dirty="0" smtClean="0"/>
              <a:t>(a) When the water that fills cracks freezes, it expands and wedges the cracks open.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11</a:t>
            </a:fld>
            <a:endParaRPr lang="en-US"/>
          </a:p>
        </p:txBody>
      </p:sp>
    </p:spTree>
    <p:extLst>
      <p:ext uri="{BB962C8B-B14F-4D97-AF65-F5344CB8AC3E}">
        <p14:creationId xmlns:p14="http://schemas.microsoft.com/office/powerpoint/2010/main" val="37526807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B.5b  </a:t>
            </a:r>
            <a:r>
              <a:rPr lang="en-US" dirty="0" smtClean="0"/>
              <a:t>Wedging is one type of physical (mechanical) weathering.</a:t>
            </a:r>
          </a:p>
          <a:p>
            <a:r>
              <a:rPr lang="en-US" dirty="0" smtClean="0"/>
              <a:t>(</a:t>
            </a:r>
            <a:r>
              <a:rPr lang="en-US" dirty="0" err="1" smtClean="0"/>
              <a:t>b</a:t>
            </a:r>
            <a:r>
              <a:rPr lang="en-US" dirty="0" smtClean="0"/>
              <a:t>) Salt wedging led to disintegration of gravestones in </a:t>
            </a:r>
            <a:r>
              <a:rPr lang="en-US" dirty="0" err="1" smtClean="0"/>
              <a:t>Whitby</a:t>
            </a:r>
            <a:r>
              <a:rPr lang="en-US" dirty="0" smtClean="0"/>
              <a:t>, England.</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12</a:t>
            </a:fld>
            <a:endParaRPr lang="en-US"/>
          </a:p>
        </p:txBody>
      </p:sp>
    </p:spTree>
    <p:extLst>
      <p:ext uri="{BB962C8B-B14F-4D97-AF65-F5344CB8AC3E}">
        <p14:creationId xmlns:p14="http://schemas.microsoft.com/office/powerpoint/2010/main" val="300795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B.5c  </a:t>
            </a:r>
            <a:r>
              <a:rPr lang="en-US" dirty="0" smtClean="0"/>
              <a:t>Wedging is one type of physical (mechanical) weathering.</a:t>
            </a:r>
          </a:p>
          <a:p>
            <a:r>
              <a:rPr lang="en-US" dirty="0" smtClean="0"/>
              <a:t>(</a:t>
            </a:r>
            <a:r>
              <a:rPr lang="en-US" dirty="0" err="1" smtClean="0"/>
              <a:t>c</a:t>
            </a:r>
            <a:r>
              <a:rPr lang="en-US" dirty="0" smtClean="0"/>
              <a:t>) Root wedging pushes open a joint, slowly separating a block from the cliff.</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13</a:t>
            </a:fld>
            <a:endParaRPr lang="en-US"/>
          </a:p>
        </p:txBody>
      </p:sp>
    </p:spTree>
    <p:extLst>
      <p:ext uri="{BB962C8B-B14F-4D97-AF65-F5344CB8AC3E}">
        <p14:creationId xmlns:p14="http://schemas.microsoft.com/office/powerpoint/2010/main" val="13365432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B.6  </a:t>
            </a:r>
            <a:r>
              <a:rPr lang="en-US" dirty="0" smtClean="0"/>
              <a:t>Dissolution is one type of chemical weathering.</a:t>
            </a:r>
          </a:p>
          <a:p>
            <a:r>
              <a:rPr lang="en-US" dirty="0" smtClean="0"/>
              <a:t>(a) Dissolution occurs when water molecules pluck ions off of grain surfaces. (</a:t>
            </a:r>
            <a:r>
              <a:rPr lang="en-US" dirty="0" err="1" smtClean="0"/>
              <a:t>b</a:t>
            </a:r>
            <a:r>
              <a:rPr lang="en-US" dirty="0" smtClean="0"/>
              <a:t>) Dissolution of limestone on an outcrop surface in Ireland.</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14</a:t>
            </a:fld>
            <a:endParaRPr lang="en-US"/>
          </a:p>
        </p:txBody>
      </p:sp>
    </p:spTree>
    <p:extLst>
      <p:ext uri="{BB962C8B-B14F-4D97-AF65-F5344CB8AC3E}">
        <p14:creationId xmlns:p14="http://schemas.microsoft.com/office/powerpoint/2010/main" val="39688306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B.6a  </a:t>
            </a:r>
            <a:r>
              <a:rPr lang="en-US" dirty="0" smtClean="0"/>
              <a:t>Dissolution is one type of chemical weathering.</a:t>
            </a:r>
          </a:p>
          <a:p>
            <a:r>
              <a:rPr lang="en-US" dirty="0" smtClean="0"/>
              <a:t>(a) Dissolution occurs when water molecules pluck ions off of grain surfaces.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15</a:t>
            </a:fld>
            <a:endParaRPr lang="en-US"/>
          </a:p>
        </p:txBody>
      </p:sp>
    </p:spTree>
    <p:extLst>
      <p:ext uri="{BB962C8B-B14F-4D97-AF65-F5344CB8AC3E}">
        <p14:creationId xmlns:p14="http://schemas.microsoft.com/office/powerpoint/2010/main" val="30184668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B.6b  </a:t>
            </a:r>
            <a:r>
              <a:rPr lang="en-US" dirty="0" smtClean="0"/>
              <a:t>Dissolution is one type of chemical weathering.</a:t>
            </a:r>
          </a:p>
          <a:p>
            <a:r>
              <a:rPr lang="en-US" dirty="0" smtClean="0"/>
              <a:t>(</a:t>
            </a:r>
            <a:r>
              <a:rPr lang="en-US" dirty="0" err="1" smtClean="0"/>
              <a:t>b</a:t>
            </a:r>
            <a:r>
              <a:rPr lang="en-US" dirty="0" smtClean="0"/>
              <a:t>) Dissolution of limestone on an outcrop surface in Ireland.</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16</a:t>
            </a:fld>
            <a:endParaRPr lang="en-US"/>
          </a:p>
        </p:txBody>
      </p:sp>
    </p:spTree>
    <p:extLst>
      <p:ext uri="{BB962C8B-B14F-4D97-AF65-F5344CB8AC3E}">
        <p14:creationId xmlns:p14="http://schemas.microsoft.com/office/powerpoint/2010/main" val="21842424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GEOLOGY AT A GLANCE</a:t>
            </a:r>
          </a:p>
          <a:p>
            <a:r>
              <a:rPr lang="en-US" dirty="0" smtClean="0"/>
              <a:t>Weathering, Sediment, and Soil Production</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17</a:t>
            </a:fld>
            <a:endParaRPr lang="en-US"/>
          </a:p>
        </p:txBody>
      </p:sp>
    </p:spTree>
    <p:extLst>
      <p:ext uri="{BB962C8B-B14F-4D97-AF65-F5344CB8AC3E}">
        <p14:creationId xmlns:p14="http://schemas.microsoft.com/office/powerpoint/2010/main" val="32426423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B.7 </a:t>
            </a:r>
            <a:r>
              <a:rPr lang="en-US" dirty="0" smtClean="0"/>
              <a:t> Physical and chemical processes work together during the weathering process.</a:t>
            </a:r>
          </a:p>
          <a:p>
            <a:r>
              <a:rPr lang="en-US" dirty="0" smtClean="0"/>
              <a:t>(a) As rock breaks apart due to physical weathering, the surface area increases relative to volume. (</a:t>
            </a:r>
            <a:r>
              <a:rPr lang="en-US" dirty="0" err="1" smtClean="0"/>
              <a:t>b</a:t>
            </a:r>
            <a:r>
              <a:rPr lang="en-US" dirty="0" smtClean="0"/>
              <a:t>) Chemical weathering weakens rock, so it breaks apart. As this happens, the surface area increases, so chemical weathering happens still faster. Eventually, the rock completely disaggregates to form sediment. Weathering of granite produces quartz sand and clay.</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18</a:t>
            </a:fld>
            <a:endParaRPr lang="en-US"/>
          </a:p>
        </p:txBody>
      </p:sp>
    </p:spTree>
    <p:extLst>
      <p:ext uri="{BB962C8B-B14F-4D97-AF65-F5344CB8AC3E}">
        <p14:creationId xmlns:p14="http://schemas.microsoft.com/office/powerpoint/2010/main" val="1851777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B.7a </a:t>
            </a:r>
            <a:r>
              <a:rPr lang="en-US" dirty="0" smtClean="0"/>
              <a:t> Physical and chemical processes work together during the weathering process.</a:t>
            </a:r>
          </a:p>
          <a:p>
            <a:r>
              <a:rPr lang="en-US" dirty="0" smtClean="0"/>
              <a:t>(a) As rock breaks apart due to physical weathering, the surface area increases relative to volume.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19</a:t>
            </a:fld>
            <a:endParaRPr lang="en-US"/>
          </a:p>
        </p:txBody>
      </p:sp>
    </p:spTree>
    <p:extLst>
      <p:ext uri="{BB962C8B-B14F-4D97-AF65-F5344CB8AC3E}">
        <p14:creationId xmlns:p14="http://schemas.microsoft.com/office/powerpoint/2010/main" val="31827023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B.7b </a:t>
            </a:r>
            <a:r>
              <a:rPr lang="en-US" dirty="0" smtClean="0"/>
              <a:t> Physical and chemical processes work together during the weathering process.</a:t>
            </a:r>
          </a:p>
          <a:p>
            <a:r>
              <a:rPr lang="en-US" dirty="0" smtClean="0"/>
              <a:t>(</a:t>
            </a:r>
            <a:r>
              <a:rPr lang="en-US" dirty="0" err="1" smtClean="0"/>
              <a:t>b</a:t>
            </a:r>
            <a:r>
              <a:rPr lang="en-US" dirty="0" smtClean="0"/>
              <a:t>) Chemical weathering weakens rock, so it breaks apart. As this happens, the surface area increases, so chemical weathering happens still faster. Eventually, the rock completely disaggregates to form sediment. Weathering of granite produces quartz sand and clay.</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20</a:t>
            </a:fld>
            <a:endParaRPr lang="en-US"/>
          </a:p>
        </p:txBody>
      </p:sp>
    </p:spTree>
    <p:extLst>
      <p:ext uri="{BB962C8B-B14F-4D97-AF65-F5344CB8AC3E}">
        <p14:creationId xmlns:p14="http://schemas.microsoft.com/office/powerpoint/2010/main" val="31034231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B.1</a:t>
            </a:r>
            <a:r>
              <a:rPr lang="en-US" dirty="0" smtClean="0"/>
              <a:t>  The present Nile River flows on sediment that filled a deep canyon. This canyon was formed when the Mediterranean Basin was dry.</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3</a:t>
            </a:fld>
            <a:endParaRPr lang="en-US"/>
          </a:p>
        </p:txBody>
      </p:sp>
    </p:spTree>
    <p:extLst>
      <p:ext uri="{BB962C8B-B14F-4D97-AF65-F5344CB8AC3E}">
        <p14:creationId xmlns:p14="http://schemas.microsoft.com/office/powerpoint/2010/main" val="15495381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B.8a</a:t>
            </a:r>
            <a:r>
              <a:rPr lang="en-US" dirty="0" smtClean="0"/>
              <a:t>  </a:t>
            </a:r>
            <a:r>
              <a:rPr lang="en-US" dirty="0" err="1" smtClean="0"/>
              <a:t>Spheroidal</a:t>
            </a:r>
            <a:r>
              <a:rPr lang="en-US" dirty="0" smtClean="0"/>
              <a:t> weathering and differential weathering.</a:t>
            </a:r>
          </a:p>
          <a:p>
            <a:r>
              <a:rPr lang="en-US" dirty="0" smtClean="0"/>
              <a:t>(a) Weathering attacks more vigorously at the edges of a block and most vigorously at the corners. Thus, homogeneous rocks tend to weather into rounded blocks.</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21</a:t>
            </a:fld>
            <a:endParaRPr lang="en-US"/>
          </a:p>
        </p:txBody>
      </p:sp>
    </p:spTree>
    <p:extLst>
      <p:ext uri="{BB962C8B-B14F-4D97-AF65-F5344CB8AC3E}">
        <p14:creationId xmlns:p14="http://schemas.microsoft.com/office/powerpoint/2010/main" val="41470866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B.8b </a:t>
            </a:r>
            <a:r>
              <a:rPr lang="en-US" dirty="0" smtClean="0"/>
              <a:t> </a:t>
            </a:r>
            <a:r>
              <a:rPr lang="en-US" dirty="0" err="1" smtClean="0"/>
              <a:t>Spheroidal</a:t>
            </a:r>
            <a:r>
              <a:rPr lang="en-US" dirty="0" smtClean="0"/>
              <a:t> weathering and differential weathering.</a:t>
            </a:r>
          </a:p>
          <a:p>
            <a:r>
              <a:rPr lang="en-US" dirty="0" smtClean="0"/>
              <a:t>(</a:t>
            </a:r>
            <a:r>
              <a:rPr lang="en-US" dirty="0" err="1" smtClean="0"/>
              <a:t>b</a:t>
            </a:r>
            <a:r>
              <a:rPr lang="en-US" dirty="0" smtClean="0"/>
              <a:t>) Weathering along cracks in granite of the Mojave Desert led to the formation of rounded blocks. This style is called </a:t>
            </a:r>
            <a:r>
              <a:rPr lang="en-US" dirty="0" err="1" smtClean="0"/>
              <a:t>spheroidal</a:t>
            </a:r>
            <a:r>
              <a:rPr lang="en-US" dirty="0" smtClean="0"/>
              <a:t> weathering.</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22</a:t>
            </a:fld>
            <a:endParaRPr lang="en-US"/>
          </a:p>
        </p:txBody>
      </p:sp>
    </p:spTree>
    <p:extLst>
      <p:ext uri="{BB962C8B-B14F-4D97-AF65-F5344CB8AC3E}">
        <p14:creationId xmlns:p14="http://schemas.microsoft.com/office/powerpoint/2010/main" val="9707603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B.8c </a:t>
            </a:r>
            <a:r>
              <a:rPr lang="en-US" dirty="0" smtClean="0"/>
              <a:t> </a:t>
            </a:r>
            <a:r>
              <a:rPr lang="en-US" dirty="0" err="1" smtClean="0"/>
              <a:t>Spheroidal</a:t>
            </a:r>
            <a:r>
              <a:rPr lang="en-US" dirty="0" smtClean="0"/>
              <a:t> weathering and differential weathering.</a:t>
            </a:r>
          </a:p>
          <a:p>
            <a:r>
              <a:rPr lang="en-US" dirty="0" smtClean="0"/>
              <a:t>(</a:t>
            </a:r>
            <a:r>
              <a:rPr lang="en-US" dirty="0" err="1" smtClean="0"/>
              <a:t>c</a:t>
            </a:r>
            <a:r>
              <a:rPr lang="en-US" dirty="0" smtClean="0"/>
              <a:t>) Inscriptions on a granite headstone (left) last for centuries, but those on a marble headstone (right) may weather away in decades. These gravestones are in the same cemetery and are about the same age.</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23</a:t>
            </a:fld>
            <a:endParaRPr lang="en-US"/>
          </a:p>
        </p:txBody>
      </p:sp>
    </p:spTree>
    <p:extLst>
      <p:ext uri="{BB962C8B-B14F-4D97-AF65-F5344CB8AC3E}">
        <p14:creationId xmlns:p14="http://schemas.microsoft.com/office/powerpoint/2010/main" val="12329432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B.8d </a:t>
            </a:r>
            <a:r>
              <a:rPr lang="en-US" dirty="0" smtClean="0"/>
              <a:t> </a:t>
            </a:r>
            <a:r>
              <a:rPr lang="en-US" dirty="0" err="1" smtClean="0"/>
              <a:t>Spheroidal</a:t>
            </a:r>
            <a:r>
              <a:rPr lang="en-US" dirty="0" smtClean="0"/>
              <a:t> weathering and differential weathering.</a:t>
            </a:r>
          </a:p>
          <a:p>
            <a:r>
              <a:rPr lang="en-US" dirty="0" smtClean="0"/>
              <a:t>(</a:t>
            </a:r>
            <a:r>
              <a:rPr lang="en-US" dirty="0" err="1" smtClean="0"/>
              <a:t>d</a:t>
            </a:r>
            <a:r>
              <a:rPr lang="en-US" dirty="0" smtClean="0"/>
              <a:t>) </a:t>
            </a:r>
            <a:r>
              <a:rPr lang="en-US" dirty="0" err="1" smtClean="0"/>
              <a:t>Sawtooth</a:t>
            </a:r>
            <a:r>
              <a:rPr lang="en-US" dirty="0" smtClean="0"/>
              <a:t> weathering profiles develop in sequences of alternating strong and weak layers on this exposure in New Mexico. Weak layers are indented, whereas strong (resistant) layers protrude.</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24</a:t>
            </a:fld>
            <a:endParaRPr lang="en-US"/>
          </a:p>
        </p:txBody>
      </p:sp>
    </p:spTree>
    <p:extLst>
      <p:ext uri="{BB962C8B-B14F-4D97-AF65-F5344CB8AC3E}">
        <p14:creationId xmlns:p14="http://schemas.microsoft.com/office/powerpoint/2010/main" val="1736086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B.9 </a:t>
            </a:r>
            <a:r>
              <a:rPr lang="en-US" dirty="0" smtClean="0"/>
              <a:t> Formation of soil horizons.</a:t>
            </a:r>
          </a:p>
          <a:p>
            <a:r>
              <a:rPr lang="en-US" dirty="0" smtClean="0"/>
              <a:t>(a) Soil horizons form as water percolates downward, carrying ions and clay with it, and as organisms interact with the soil. (</a:t>
            </a:r>
            <a:r>
              <a:rPr lang="en-US" dirty="0" err="1" smtClean="0"/>
              <a:t>b</a:t>
            </a:r>
            <a:r>
              <a:rPr lang="en-US" dirty="0" smtClean="0"/>
              <a:t>) Distinct soil horizons develop, each with a characteristic composition and texture. (</a:t>
            </a:r>
            <a:r>
              <a:rPr lang="en-US" dirty="0" err="1" smtClean="0"/>
              <a:t>c</a:t>
            </a:r>
            <a:r>
              <a:rPr lang="en-US" dirty="0" smtClean="0"/>
              <a:t>) Soil horizons exposed on the wall of a gully in eastern Brazil.</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25</a:t>
            </a:fld>
            <a:endParaRPr lang="en-US"/>
          </a:p>
        </p:txBody>
      </p:sp>
    </p:spTree>
    <p:extLst>
      <p:ext uri="{BB962C8B-B14F-4D97-AF65-F5344CB8AC3E}">
        <p14:creationId xmlns:p14="http://schemas.microsoft.com/office/powerpoint/2010/main" val="41201129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B.9a </a:t>
            </a:r>
            <a:r>
              <a:rPr lang="en-US" dirty="0" smtClean="0"/>
              <a:t> Formation of soil horizons.</a:t>
            </a:r>
          </a:p>
          <a:p>
            <a:r>
              <a:rPr lang="en-US" dirty="0" smtClean="0"/>
              <a:t>(a) Soil horizons form as water percolates downward, carrying ions and clay with it, and as organisms interact with the soil.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26</a:t>
            </a:fld>
            <a:endParaRPr lang="en-US"/>
          </a:p>
        </p:txBody>
      </p:sp>
    </p:spTree>
    <p:extLst>
      <p:ext uri="{BB962C8B-B14F-4D97-AF65-F5344CB8AC3E}">
        <p14:creationId xmlns:p14="http://schemas.microsoft.com/office/powerpoint/2010/main" val="5827346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B.9b </a:t>
            </a:r>
            <a:r>
              <a:rPr lang="en-US" dirty="0" smtClean="0"/>
              <a:t> Formation of soil horizons.</a:t>
            </a:r>
          </a:p>
          <a:p>
            <a:r>
              <a:rPr lang="en-US" dirty="0" smtClean="0"/>
              <a:t>(</a:t>
            </a:r>
            <a:r>
              <a:rPr lang="en-US" dirty="0" err="1" smtClean="0"/>
              <a:t>b</a:t>
            </a:r>
            <a:r>
              <a:rPr lang="en-US" dirty="0" smtClean="0"/>
              <a:t>) Distinct soil horizons develop, each with a characteristic composition and texture.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27</a:t>
            </a:fld>
            <a:endParaRPr lang="en-US"/>
          </a:p>
        </p:txBody>
      </p:sp>
    </p:spTree>
    <p:extLst>
      <p:ext uri="{BB962C8B-B14F-4D97-AF65-F5344CB8AC3E}">
        <p14:creationId xmlns:p14="http://schemas.microsoft.com/office/powerpoint/2010/main" val="31365572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B.9c </a:t>
            </a:r>
            <a:r>
              <a:rPr lang="en-US" dirty="0" smtClean="0"/>
              <a:t> Formation of soil horizons.</a:t>
            </a:r>
          </a:p>
          <a:p>
            <a:r>
              <a:rPr lang="en-US" dirty="0" smtClean="0"/>
              <a:t>(</a:t>
            </a:r>
            <a:r>
              <a:rPr lang="en-US" dirty="0" err="1" smtClean="0"/>
              <a:t>c</a:t>
            </a:r>
            <a:r>
              <a:rPr lang="en-US" dirty="0" smtClean="0"/>
              <a:t>) Soil horizons exposed on the wall of a gully in eastern Brazil.</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28</a:t>
            </a:fld>
            <a:endParaRPr lang="en-US"/>
          </a:p>
        </p:txBody>
      </p:sp>
    </p:spTree>
    <p:extLst>
      <p:ext uri="{BB962C8B-B14F-4D97-AF65-F5344CB8AC3E}">
        <p14:creationId xmlns:p14="http://schemas.microsoft.com/office/powerpoint/2010/main" val="33428846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B.10  </a:t>
            </a:r>
            <a:r>
              <a:rPr lang="en-US" dirty="0" smtClean="0"/>
              <a:t>Factors that control the character of soil.</a:t>
            </a:r>
          </a:p>
          <a:p>
            <a:r>
              <a:rPr lang="en-US" dirty="0" smtClean="0"/>
              <a:t>(a) Soil character depends on climate, for climate affects rainfall and vegetation. (</a:t>
            </a:r>
            <a:r>
              <a:rPr lang="en-US" dirty="0" err="1" smtClean="0"/>
              <a:t>b</a:t>
            </a:r>
            <a:r>
              <a:rPr lang="en-US" dirty="0" smtClean="0"/>
              <a:t>) Soil character also depends on the strength of the substrate, the steepness of the slope, and the length of time soil has been forming.</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29</a:t>
            </a:fld>
            <a:endParaRPr lang="en-US"/>
          </a:p>
        </p:txBody>
      </p:sp>
    </p:spTree>
    <p:extLst>
      <p:ext uri="{BB962C8B-B14F-4D97-AF65-F5344CB8AC3E}">
        <p14:creationId xmlns:p14="http://schemas.microsoft.com/office/powerpoint/2010/main" val="40972992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B.10a  </a:t>
            </a:r>
            <a:r>
              <a:rPr lang="en-US" dirty="0" smtClean="0"/>
              <a:t>Factors that control the character of soil.</a:t>
            </a:r>
          </a:p>
          <a:p>
            <a:r>
              <a:rPr lang="en-US" dirty="0" smtClean="0"/>
              <a:t>(a) Soil character depends on climate, for climate affects rainfall and vegetation.</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30</a:t>
            </a:fld>
            <a:endParaRPr lang="en-US"/>
          </a:p>
        </p:txBody>
      </p:sp>
    </p:spTree>
    <p:extLst>
      <p:ext uri="{BB962C8B-B14F-4D97-AF65-F5344CB8AC3E}">
        <p14:creationId xmlns:p14="http://schemas.microsoft.com/office/powerpoint/2010/main" val="23940217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B.2 </a:t>
            </a:r>
            <a:r>
              <a:rPr lang="en-US" dirty="0" smtClean="0"/>
              <a:t> A layer of unconsolidated sediment (sand, clay, and cobbles), topped by dark soil, overlies bedrock in this outcrop along the coast of western Ireland.</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4</a:t>
            </a:fld>
            <a:endParaRPr lang="en-US"/>
          </a:p>
        </p:txBody>
      </p:sp>
    </p:spTree>
    <p:extLst>
      <p:ext uri="{BB962C8B-B14F-4D97-AF65-F5344CB8AC3E}">
        <p14:creationId xmlns:p14="http://schemas.microsoft.com/office/powerpoint/2010/main" val="11644235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B.10b  </a:t>
            </a:r>
            <a:r>
              <a:rPr lang="en-US" dirty="0" smtClean="0"/>
              <a:t>Factors that control the character of soil.</a:t>
            </a:r>
          </a:p>
          <a:p>
            <a:r>
              <a:rPr lang="en-US" dirty="0" smtClean="0"/>
              <a:t>(</a:t>
            </a:r>
            <a:r>
              <a:rPr lang="en-US" dirty="0" err="1" smtClean="0"/>
              <a:t>b</a:t>
            </a:r>
            <a:r>
              <a:rPr lang="en-US" dirty="0" smtClean="0"/>
              <a:t>) Soil character also depends on the strength of the substrate, the steepness of the slope, and the length of time soil has been forming.</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31</a:t>
            </a:fld>
            <a:endParaRPr lang="en-US"/>
          </a:p>
        </p:txBody>
      </p:sp>
    </p:spTree>
    <p:extLst>
      <p:ext uri="{BB962C8B-B14F-4D97-AF65-F5344CB8AC3E}">
        <p14:creationId xmlns:p14="http://schemas.microsoft.com/office/powerpoint/2010/main" val="352477222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TABLE B.2</a:t>
            </a:r>
            <a:r>
              <a:rPr lang="en-US" dirty="0" smtClean="0"/>
              <a:t>  Soil Orders: U.S. Comprehensive Soil Classification System (see also Fig. B.11)</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32</a:t>
            </a:fld>
            <a:endParaRPr lang="en-US"/>
          </a:p>
        </p:txBody>
      </p:sp>
    </p:spTree>
    <p:extLst>
      <p:ext uri="{BB962C8B-B14F-4D97-AF65-F5344CB8AC3E}">
        <p14:creationId xmlns:p14="http://schemas.microsoft.com/office/powerpoint/2010/main" val="251087606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B.11 </a:t>
            </a:r>
            <a:r>
              <a:rPr lang="en-US" dirty="0" smtClean="0"/>
              <a:t> U.S. Department of Agriculture map of soil types around the world.</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33</a:t>
            </a:fld>
            <a:endParaRPr lang="en-US"/>
          </a:p>
        </p:txBody>
      </p:sp>
    </p:spTree>
    <p:extLst>
      <p:ext uri="{BB962C8B-B14F-4D97-AF65-F5344CB8AC3E}">
        <p14:creationId xmlns:p14="http://schemas.microsoft.com/office/powerpoint/2010/main" val="11793429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B.12  </a:t>
            </a:r>
            <a:r>
              <a:rPr lang="en-US" dirty="0" smtClean="0"/>
              <a:t>Examples of soil classification.</a:t>
            </a:r>
          </a:p>
          <a:p>
            <a:r>
              <a:rPr lang="en-US" dirty="0" smtClean="0"/>
              <a:t>(a) </a:t>
            </a:r>
            <a:r>
              <a:rPr lang="en-US" dirty="0" err="1" smtClean="0"/>
              <a:t>Aridisol</a:t>
            </a:r>
            <a:r>
              <a:rPr lang="en-US" dirty="0" smtClean="0"/>
              <a:t> forms in deserts. Rainfall is so low that no O-horizon forms, and soluble minerals accumulate in the B-horizon. (</a:t>
            </a:r>
            <a:r>
              <a:rPr lang="en-US" dirty="0" err="1" smtClean="0"/>
              <a:t>b</a:t>
            </a:r>
            <a:r>
              <a:rPr lang="en-US" dirty="0" smtClean="0"/>
              <a:t>) </a:t>
            </a:r>
            <a:r>
              <a:rPr lang="en-US" dirty="0" err="1" smtClean="0"/>
              <a:t>Alfisol</a:t>
            </a:r>
            <a:r>
              <a:rPr lang="en-US" dirty="0" smtClean="0"/>
              <a:t> forms in temperate climates. An O-horizon forms, and less-soluble materials accumulate in the B-horizon. (</a:t>
            </a:r>
            <a:r>
              <a:rPr lang="en-US" dirty="0" err="1" smtClean="0"/>
              <a:t>c</a:t>
            </a:r>
            <a:r>
              <a:rPr lang="en-US" dirty="0" smtClean="0"/>
              <a:t>) </a:t>
            </a:r>
            <a:r>
              <a:rPr lang="en-US" dirty="0" err="1" smtClean="0"/>
              <a:t>Oxisol</a:t>
            </a:r>
            <a:r>
              <a:rPr lang="en-US" dirty="0" smtClean="0"/>
              <a:t> forms in tropical climates where percolating rainwater leaches all soluble minerals, leaving only iron- and aluminum-rich residues.</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34</a:t>
            </a:fld>
            <a:endParaRPr lang="en-US"/>
          </a:p>
        </p:txBody>
      </p:sp>
    </p:spTree>
    <p:extLst>
      <p:ext uri="{BB962C8B-B14F-4D97-AF65-F5344CB8AC3E}">
        <p14:creationId xmlns:p14="http://schemas.microsoft.com/office/powerpoint/2010/main" val="279836051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B.12a  </a:t>
            </a:r>
            <a:r>
              <a:rPr lang="en-US" dirty="0" smtClean="0"/>
              <a:t>Examples of soil classification.</a:t>
            </a:r>
          </a:p>
          <a:p>
            <a:r>
              <a:rPr lang="en-US" dirty="0" smtClean="0"/>
              <a:t>(a) </a:t>
            </a:r>
            <a:r>
              <a:rPr lang="en-US" dirty="0" err="1" smtClean="0"/>
              <a:t>Aridisol</a:t>
            </a:r>
            <a:r>
              <a:rPr lang="en-US" dirty="0" smtClean="0"/>
              <a:t> forms in deserts. Rainfall is so low that no O-horizon forms, and soluble minerals accumulate in the B-horizon.</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35</a:t>
            </a:fld>
            <a:endParaRPr lang="en-US"/>
          </a:p>
        </p:txBody>
      </p:sp>
    </p:spTree>
    <p:extLst>
      <p:ext uri="{BB962C8B-B14F-4D97-AF65-F5344CB8AC3E}">
        <p14:creationId xmlns:p14="http://schemas.microsoft.com/office/powerpoint/2010/main" val="418540591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B.12b  </a:t>
            </a:r>
            <a:r>
              <a:rPr lang="en-US" dirty="0" smtClean="0"/>
              <a:t>Examples of soil classification.</a:t>
            </a:r>
          </a:p>
          <a:p>
            <a:r>
              <a:rPr lang="en-US" dirty="0" smtClean="0"/>
              <a:t>(</a:t>
            </a:r>
            <a:r>
              <a:rPr lang="en-US" dirty="0" err="1" smtClean="0"/>
              <a:t>b</a:t>
            </a:r>
            <a:r>
              <a:rPr lang="en-US" dirty="0" smtClean="0"/>
              <a:t>) </a:t>
            </a:r>
            <a:r>
              <a:rPr lang="en-US" dirty="0" err="1" smtClean="0"/>
              <a:t>Alfisol</a:t>
            </a:r>
            <a:r>
              <a:rPr lang="en-US" dirty="0" smtClean="0"/>
              <a:t> forms in temperate climates. An O-horizon forms, and less-soluble materials accumulate in the B-horizon.</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36</a:t>
            </a:fld>
            <a:endParaRPr lang="en-US"/>
          </a:p>
        </p:txBody>
      </p:sp>
    </p:spTree>
    <p:extLst>
      <p:ext uri="{BB962C8B-B14F-4D97-AF65-F5344CB8AC3E}">
        <p14:creationId xmlns:p14="http://schemas.microsoft.com/office/powerpoint/2010/main" val="34740507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B.12c  </a:t>
            </a:r>
            <a:r>
              <a:rPr lang="en-US" dirty="0" smtClean="0"/>
              <a:t>Examples of soil classification.</a:t>
            </a:r>
          </a:p>
          <a:p>
            <a:r>
              <a:rPr lang="en-US" dirty="0" smtClean="0"/>
              <a:t>(</a:t>
            </a:r>
            <a:r>
              <a:rPr lang="en-US" dirty="0" err="1" smtClean="0"/>
              <a:t>c</a:t>
            </a:r>
            <a:r>
              <a:rPr lang="en-US" dirty="0" smtClean="0"/>
              <a:t>) </a:t>
            </a:r>
            <a:r>
              <a:rPr lang="en-US" dirty="0" err="1" smtClean="0"/>
              <a:t>Oxisol</a:t>
            </a:r>
            <a:r>
              <a:rPr lang="en-US" dirty="0" smtClean="0"/>
              <a:t> forms in tropical climates where percolating rainwater leaches all soluble minerals, leaving only iron- and aluminum-rich residues.</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37</a:t>
            </a:fld>
            <a:endParaRPr lang="en-US"/>
          </a:p>
        </p:txBody>
      </p:sp>
    </p:spTree>
    <p:extLst>
      <p:ext uri="{BB962C8B-B14F-4D97-AF65-F5344CB8AC3E}">
        <p14:creationId xmlns:p14="http://schemas.microsoft.com/office/powerpoint/2010/main" val="374400839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B.13 </a:t>
            </a:r>
            <a:r>
              <a:rPr lang="en-US" dirty="0" smtClean="0"/>
              <a:t> Examples of soil erosion.</a:t>
            </a:r>
          </a:p>
          <a:p>
            <a:r>
              <a:rPr lang="en-US" dirty="0" smtClean="0"/>
              <a:t>(a) When crops aren’t growing, the soil of farm fields can be blown away in strong winds. (</a:t>
            </a:r>
            <a:r>
              <a:rPr lang="en-US" dirty="0" err="1" smtClean="0"/>
              <a:t>b</a:t>
            </a:r>
            <a:r>
              <a:rPr lang="en-US" dirty="0" smtClean="0"/>
              <a:t>) When vegetation doesn’t protect soil, water erosion can carve a badlands of closely spaced gullies.</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38</a:t>
            </a:fld>
            <a:endParaRPr lang="en-US"/>
          </a:p>
        </p:txBody>
      </p:sp>
    </p:spTree>
    <p:extLst>
      <p:ext uri="{BB962C8B-B14F-4D97-AF65-F5344CB8AC3E}">
        <p14:creationId xmlns:p14="http://schemas.microsoft.com/office/powerpoint/2010/main" val="121812625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B.13a </a:t>
            </a:r>
            <a:r>
              <a:rPr lang="en-US" dirty="0" smtClean="0"/>
              <a:t> Examples of soil erosion.</a:t>
            </a:r>
          </a:p>
          <a:p>
            <a:r>
              <a:rPr lang="en-US" dirty="0" smtClean="0"/>
              <a:t>(a) When crops aren’t growing, the soil of farm fields can be blown away in strong winds.</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39</a:t>
            </a:fld>
            <a:endParaRPr lang="en-US"/>
          </a:p>
        </p:txBody>
      </p:sp>
    </p:spTree>
    <p:extLst>
      <p:ext uri="{BB962C8B-B14F-4D97-AF65-F5344CB8AC3E}">
        <p14:creationId xmlns:p14="http://schemas.microsoft.com/office/powerpoint/2010/main" val="303367189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B.13b </a:t>
            </a:r>
            <a:r>
              <a:rPr lang="en-US" dirty="0" smtClean="0"/>
              <a:t> Examples of soil erosion.</a:t>
            </a:r>
          </a:p>
          <a:p>
            <a:r>
              <a:rPr lang="en-US" dirty="0" smtClean="0"/>
              <a:t>(</a:t>
            </a:r>
            <a:r>
              <a:rPr lang="en-US" dirty="0" err="1" smtClean="0"/>
              <a:t>b</a:t>
            </a:r>
            <a:r>
              <a:rPr lang="en-US" dirty="0" smtClean="0"/>
              <a:t>) When vegetation doesn’t protect soil, water erosion can carve a badlands of closely spaced gullies.</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40</a:t>
            </a:fld>
            <a:endParaRPr lang="en-US"/>
          </a:p>
        </p:txBody>
      </p:sp>
    </p:spTree>
    <p:extLst>
      <p:ext uri="{BB962C8B-B14F-4D97-AF65-F5344CB8AC3E}">
        <p14:creationId xmlns:p14="http://schemas.microsoft.com/office/powerpoint/2010/main" val="2598222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B.3 </a:t>
            </a:r>
            <a:r>
              <a:rPr lang="en-US" dirty="0" smtClean="0"/>
              <a:t> The contrast between fresh and weathered granite in an Arizona road cut. Weathered granite can break apart. Grains fall off and collect as detritus at the base of the outcrop. The inset photos show how weathering visibly changes the rock.</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5</a:t>
            </a:fld>
            <a:endParaRPr lang="en-US"/>
          </a:p>
        </p:txBody>
      </p:sp>
    </p:spTree>
    <p:extLst>
      <p:ext uri="{BB962C8B-B14F-4D97-AF65-F5344CB8AC3E}">
        <p14:creationId xmlns:p14="http://schemas.microsoft.com/office/powerpoint/2010/main" val="264062120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Another View  </a:t>
            </a:r>
            <a:r>
              <a:rPr lang="en-US" dirty="0" smtClean="0"/>
              <a:t>Bright red </a:t>
            </a:r>
            <a:r>
              <a:rPr lang="en-US" dirty="0" err="1" smtClean="0"/>
              <a:t>laterite</a:t>
            </a:r>
            <a:r>
              <a:rPr lang="en-US" dirty="0" smtClean="0"/>
              <a:t>, a soil rich in iron and aluminum oxides and hydroxides, exposed in a Brazilian </a:t>
            </a:r>
            <a:r>
              <a:rPr lang="en-US" dirty="0" err="1" smtClean="0"/>
              <a:t>roadcut</a:t>
            </a:r>
            <a:r>
              <a:rPr lang="en-US" dirty="0" smtClean="0"/>
              <a:t>.</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41</a:t>
            </a:fld>
            <a:endParaRPr lang="en-US"/>
          </a:p>
        </p:txBody>
      </p:sp>
    </p:spTree>
    <p:extLst>
      <p:ext uri="{BB962C8B-B14F-4D97-AF65-F5344CB8AC3E}">
        <p14:creationId xmlns:p14="http://schemas.microsoft.com/office/powerpoint/2010/main" val="13182228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TABLE B.1 </a:t>
            </a:r>
            <a:r>
              <a:rPr lang="en-US" dirty="0" smtClean="0"/>
              <a:t> </a:t>
            </a:r>
            <a:r>
              <a:rPr lang="en-US" dirty="0" err="1" smtClean="0"/>
              <a:t>Clasts</a:t>
            </a:r>
            <a:r>
              <a:rPr lang="en-US" dirty="0" smtClean="0"/>
              <a:t> Are Classified by Grain Diameter</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6</a:t>
            </a:fld>
            <a:endParaRPr lang="en-US"/>
          </a:p>
        </p:txBody>
      </p:sp>
    </p:spTree>
    <p:extLst>
      <p:ext uri="{BB962C8B-B14F-4D97-AF65-F5344CB8AC3E}">
        <p14:creationId xmlns:p14="http://schemas.microsoft.com/office/powerpoint/2010/main" val="38280102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B.4</a:t>
            </a:r>
            <a:r>
              <a:rPr lang="en-US" dirty="0" smtClean="0"/>
              <a:t>  Joints (natural cracks) break bedrock into blocks and sheets, which can tumble down a slope.</a:t>
            </a:r>
          </a:p>
          <a:p>
            <a:r>
              <a:rPr lang="en-US" dirty="0" smtClean="0"/>
              <a:t>(a) When buried deeply, rocks are subjected to a large downward pressure. Later, after erosion removes overburden, rocks expand and crack. (</a:t>
            </a:r>
            <a:r>
              <a:rPr lang="en-US" dirty="0" err="1" smtClean="0"/>
              <a:t>b</a:t>
            </a:r>
            <a:r>
              <a:rPr lang="en-US" dirty="0" smtClean="0"/>
              <a:t>) Joint-bounded blocks tumble from a cliff and accumulate in talus aprons near Mt. </a:t>
            </a:r>
            <a:r>
              <a:rPr lang="en-US" dirty="0" err="1" smtClean="0"/>
              <a:t>Snowdon</a:t>
            </a:r>
            <a:r>
              <a:rPr lang="en-US" dirty="0" smtClean="0"/>
              <a:t> in Wales.</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7</a:t>
            </a:fld>
            <a:endParaRPr lang="en-US"/>
          </a:p>
        </p:txBody>
      </p:sp>
    </p:spTree>
    <p:extLst>
      <p:ext uri="{BB962C8B-B14F-4D97-AF65-F5344CB8AC3E}">
        <p14:creationId xmlns:p14="http://schemas.microsoft.com/office/powerpoint/2010/main" val="1866118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B.4a</a:t>
            </a:r>
            <a:r>
              <a:rPr lang="en-US" dirty="0" smtClean="0"/>
              <a:t>  Joints (natural cracks) break bedrock into blocks and sheets, which can tumble down a slope.</a:t>
            </a:r>
          </a:p>
          <a:p>
            <a:r>
              <a:rPr lang="en-US" dirty="0" smtClean="0"/>
              <a:t>(a) When buried deeply, rocks are subjected to a large downward pressure. Later, after erosion removes overburden, rocks expand and crack.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8</a:t>
            </a:fld>
            <a:endParaRPr lang="en-US"/>
          </a:p>
        </p:txBody>
      </p:sp>
    </p:spTree>
    <p:extLst>
      <p:ext uri="{BB962C8B-B14F-4D97-AF65-F5344CB8AC3E}">
        <p14:creationId xmlns:p14="http://schemas.microsoft.com/office/powerpoint/2010/main" val="33386235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B.4b</a:t>
            </a:r>
            <a:r>
              <a:rPr lang="en-US" dirty="0" smtClean="0"/>
              <a:t>  Joints (natural cracks) break bedrock into blocks and sheets, which can tumble down a slope.</a:t>
            </a:r>
          </a:p>
          <a:p>
            <a:r>
              <a:rPr lang="en-US" dirty="0" smtClean="0"/>
              <a:t>(</a:t>
            </a:r>
            <a:r>
              <a:rPr lang="en-US" dirty="0" err="1" smtClean="0"/>
              <a:t>b</a:t>
            </a:r>
            <a:r>
              <a:rPr lang="en-US" dirty="0" smtClean="0"/>
              <a:t>) Joint-bounded blocks tumble from a cliff and accumulate in talus aprons near Mt. </a:t>
            </a:r>
            <a:r>
              <a:rPr lang="en-US" dirty="0" err="1" smtClean="0"/>
              <a:t>Snowdon</a:t>
            </a:r>
            <a:r>
              <a:rPr lang="en-US" dirty="0" smtClean="0"/>
              <a:t> in Wales.</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9</a:t>
            </a:fld>
            <a:endParaRPr lang="en-US"/>
          </a:p>
        </p:txBody>
      </p:sp>
    </p:spTree>
    <p:extLst>
      <p:ext uri="{BB962C8B-B14F-4D97-AF65-F5344CB8AC3E}">
        <p14:creationId xmlns:p14="http://schemas.microsoft.com/office/powerpoint/2010/main" val="918925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B.5  </a:t>
            </a:r>
            <a:r>
              <a:rPr lang="en-US" dirty="0" smtClean="0"/>
              <a:t>Wedging is one type of physical (mechanical) weathering.</a:t>
            </a:r>
          </a:p>
          <a:p>
            <a:r>
              <a:rPr lang="en-US" dirty="0" smtClean="0"/>
              <a:t>(a) When the water that fills cracks freezes, it expands and wedges the cracks open. (</a:t>
            </a:r>
            <a:r>
              <a:rPr lang="en-US" dirty="0" err="1" smtClean="0"/>
              <a:t>b</a:t>
            </a:r>
            <a:r>
              <a:rPr lang="en-US" dirty="0" smtClean="0"/>
              <a:t>) Salt wedging led to disintegration of gravestones in </a:t>
            </a:r>
            <a:r>
              <a:rPr lang="en-US" dirty="0" err="1" smtClean="0"/>
              <a:t>Whitby</a:t>
            </a:r>
            <a:r>
              <a:rPr lang="en-US" dirty="0" smtClean="0"/>
              <a:t>, England. (</a:t>
            </a:r>
            <a:r>
              <a:rPr lang="en-US" dirty="0" err="1" smtClean="0"/>
              <a:t>c</a:t>
            </a:r>
            <a:r>
              <a:rPr lang="en-US" dirty="0" smtClean="0"/>
              <a:t>) Root wedging pushes open a joint, slowly separating a block from the cliff.</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10</a:t>
            </a:fld>
            <a:endParaRPr lang="en-US"/>
          </a:p>
        </p:txBody>
      </p:sp>
    </p:spTree>
    <p:extLst>
      <p:ext uri="{BB962C8B-B14F-4D97-AF65-F5344CB8AC3E}">
        <p14:creationId xmlns:p14="http://schemas.microsoft.com/office/powerpoint/2010/main" val="11344878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Box 6"/>
          <p:cNvSpPr txBox="1"/>
          <p:nvPr userDrawn="1"/>
        </p:nvSpPr>
        <p:spPr>
          <a:xfrm>
            <a:off x="5029200" y="6396335"/>
            <a:ext cx="4114800" cy="461665"/>
          </a:xfrm>
          <a:prstGeom prst="rect">
            <a:avLst/>
          </a:prstGeom>
          <a:noFill/>
        </p:spPr>
        <p:txBody>
          <a:bodyPr wrap="square" rtlCol="0" anchor="b">
            <a:spAutoFit/>
          </a:bodyPr>
          <a:lstStyle/>
          <a:p>
            <a:pPr algn="r"/>
            <a:r>
              <a:rPr lang="en-US" sz="1200" i="1" dirty="0" smtClean="0">
                <a:latin typeface="Arial"/>
                <a:cs typeface="Arial"/>
              </a:rPr>
              <a:t>Essentials of Geology,</a:t>
            </a:r>
            <a:r>
              <a:rPr lang="en-US" sz="1200" i="1" baseline="0" dirty="0" smtClean="0">
                <a:latin typeface="Arial"/>
                <a:cs typeface="Arial"/>
              </a:rPr>
              <a:t> </a:t>
            </a:r>
            <a:r>
              <a:rPr lang="en-US" sz="1200" dirty="0" smtClean="0">
                <a:latin typeface="Arial"/>
                <a:cs typeface="Arial"/>
              </a:rPr>
              <a:t>Fifth </a:t>
            </a:r>
            <a:r>
              <a:rPr lang="en-US" sz="1200" dirty="0">
                <a:latin typeface="Arial"/>
                <a:cs typeface="Arial"/>
              </a:rPr>
              <a:t>Edition </a:t>
            </a:r>
          </a:p>
          <a:p>
            <a:pPr algn="r"/>
            <a:r>
              <a:rPr lang="en-US" sz="1200" dirty="0">
                <a:latin typeface="Arial"/>
                <a:cs typeface="Arial"/>
              </a:rPr>
              <a:t>Copyright © </a:t>
            </a:r>
            <a:r>
              <a:rPr lang="en-US" sz="1200" dirty="0" smtClean="0">
                <a:latin typeface="Arial"/>
                <a:cs typeface="Arial"/>
              </a:rPr>
              <a:t>2016 </a:t>
            </a:r>
            <a:r>
              <a:rPr lang="en-US" sz="1200" dirty="0">
                <a:latin typeface="Arial"/>
                <a:cs typeface="Arial"/>
              </a:rPr>
              <a:t>W. W. Norton &amp; Company</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Box 7"/>
          <p:cNvSpPr txBox="1"/>
          <p:nvPr userDrawn="1"/>
        </p:nvSpPr>
        <p:spPr>
          <a:xfrm>
            <a:off x="5029200" y="6396335"/>
            <a:ext cx="4114800" cy="461665"/>
          </a:xfrm>
          <a:prstGeom prst="rect">
            <a:avLst/>
          </a:prstGeom>
          <a:noFill/>
        </p:spPr>
        <p:txBody>
          <a:bodyPr wrap="square" rtlCol="0" anchor="b">
            <a:spAutoFit/>
          </a:bodyPr>
          <a:lstStyle/>
          <a:p>
            <a:pPr algn="r"/>
            <a:r>
              <a:rPr lang="en-US" sz="1200" i="1" dirty="0" smtClean="0">
                <a:latin typeface="Arial"/>
                <a:cs typeface="Arial"/>
              </a:rPr>
              <a:t>Essentials of Geology,</a:t>
            </a:r>
            <a:r>
              <a:rPr lang="en-US" sz="1200" i="1" baseline="0" dirty="0" smtClean="0">
                <a:latin typeface="Arial"/>
                <a:cs typeface="Arial"/>
              </a:rPr>
              <a:t> </a:t>
            </a:r>
            <a:r>
              <a:rPr lang="en-US" sz="1200" dirty="0" smtClean="0">
                <a:latin typeface="Arial"/>
                <a:cs typeface="Arial"/>
              </a:rPr>
              <a:t>Fifth Edition </a:t>
            </a:r>
          </a:p>
          <a:p>
            <a:pPr algn="r"/>
            <a:r>
              <a:rPr lang="en-US" sz="1200" dirty="0" smtClean="0">
                <a:latin typeface="Arial"/>
                <a:cs typeface="Arial"/>
              </a:rPr>
              <a:t>Copyright © 2016 W. W. Norton &amp; Company</a:t>
            </a:r>
            <a:endParaRPr lang="en-US" sz="1200" dirty="0">
              <a:latin typeface="Arial"/>
              <a:cs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Box 9"/>
          <p:cNvSpPr txBox="1"/>
          <p:nvPr userDrawn="1"/>
        </p:nvSpPr>
        <p:spPr>
          <a:xfrm>
            <a:off x="5029200" y="6396335"/>
            <a:ext cx="4114800" cy="461665"/>
          </a:xfrm>
          <a:prstGeom prst="rect">
            <a:avLst/>
          </a:prstGeom>
          <a:noFill/>
        </p:spPr>
        <p:txBody>
          <a:bodyPr wrap="square" rtlCol="0" anchor="b">
            <a:spAutoFit/>
          </a:bodyPr>
          <a:lstStyle/>
          <a:p>
            <a:pPr algn="r"/>
            <a:r>
              <a:rPr lang="en-US" sz="1200" i="1" dirty="0" smtClean="0">
                <a:latin typeface="Arial"/>
                <a:cs typeface="Arial"/>
              </a:rPr>
              <a:t>Essentials of Geology,</a:t>
            </a:r>
            <a:r>
              <a:rPr lang="en-US" sz="1200" i="1" baseline="0" dirty="0" smtClean="0">
                <a:latin typeface="Arial"/>
                <a:cs typeface="Arial"/>
              </a:rPr>
              <a:t> </a:t>
            </a:r>
            <a:r>
              <a:rPr lang="en-US" sz="1200" dirty="0" smtClean="0">
                <a:latin typeface="Arial"/>
                <a:cs typeface="Arial"/>
              </a:rPr>
              <a:t>Fifth Edition </a:t>
            </a:r>
          </a:p>
          <a:p>
            <a:pPr algn="r"/>
            <a:r>
              <a:rPr lang="en-US" sz="1200" dirty="0" smtClean="0">
                <a:latin typeface="Arial"/>
                <a:cs typeface="Arial"/>
              </a:rPr>
              <a:t>Copyright © 2016 W. W. Norton &amp; Company</a:t>
            </a:r>
            <a:endParaRPr lang="en-US" sz="1200" dirty="0">
              <a:latin typeface="Arial"/>
              <a:cs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Box 5"/>
          <p:cNvSpPr txBox="1"/>
          <p:nvPr userDrawn="1"/>
        </p:nvSpPr>
        <p:spPr>
          <a:xfrm>
            <a:off x="5029200" y="6396335"/>
            <a:ext cx="4114800" cy="461665"/>
          </a:xfrm>
          <a:prstGeom prst="rect">
            <a:avLst/>
          </a:prstGeom>
          <a:noFill/>
        </p:spPr>
        <p:txBody>
          <a:bodyPr wrap="square" rtlCol="0" anchor="b">
            <a:spAutoFit/>
          </a:bodyPr>
          <a:lstStyle/>
          <a:p>
            <a:pPr algn="r"/>
            <a:r>
              <a:rPr lang="en-US" sz="1200" i="1" dirty="0" smtClean="0">
                <a:latin typeface="Arial"/>
                <a:cs typeface="Arial"/>
              </a:rPr>
              <a:t>Essentials of Geology,</a:t>
            </a:r>
            <a:r>
              <a:rPr lang="en-US" sz="1200" i="1" baseline="0" dirty="0" smtClean="0">
                <a:latin typeface="Arial"/>
                <a:cs typeface="Arial"/>
              </a:rPr>
              <a:t> </a:t>
            </a:r>
            <a:r>
              <a:rPr lang="en-US" sz="1200" dirty="0" smtClean="0">
                <a:latin typeface="Arial"/>
                <a:cs typeface="Arial"/>
              </a:rPr>
              <a:t>Fifth Edition </a:t>
            </a:r>
          </a:p>
          <a:p>
            <a:pPr algn="r"/>
            <a:r>
              <a:rPr lang="en-US" sz="1200" dirty="0" smtClean="0">
                <a:latin typeface="Arial"/>
                <a:cs typeface="Arial"/>
              </a:rPr>
              <a:t>Copyright © 2016 W. W. Norton &amp; Company</a:t>
            </a:r>
            <a:endParaRPr lang="en-US" sz="1200" dirty="0">
              <a:latin typeface="Arial"/>
              <a:cs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TextBox 4"/>
          <p:cNvSpPr txBox="1"/>
          <p:nvPr userDrawn="1"/>
        </p:nvSpPr>
        <p:spPr>
          <a:xfrm>
            <a:off x="5029200" y="6396335"/>
            <a:ext cx="4114800" cy="461665"/>
          </a:xfrm>
          <a:prstGeom prst="rect">
            <a:avLst/>
          </a:prstGeom>
          <a:noFill/>
        </p:spPr>
        <p:txBody>
          <a:bodyPr wrap="square" rtlCol="0" anchor="b">
            <a:spAutoFit/>
          </a:bodyPr>
          <a:lstStyle/>
          <a:p>
            <a:pPr algn="r"/>
            <a:r>
              <a:rPr lang="en-US" sz="1200" i="1" dirty="0" smtClean="0">
                <a:latin typeface="Arial"/>
                <a:cs typeface="Arial"/>
              </a:rPr>
              <a:t>Essentials of Geology,</a:t>
            </a:r>
            <a:r>
              <a:rPr lang="en-US" sz="1200" i="1" baseline="0" dirty="0" smtClean="0">
                <a:latin typeface="Arial"/>
                <a:cs typeface="Arial"/>
              </a:rPr>
              <a:t> </a:t>
            </a:r>
            <a:r>
              <a:rPr lang="en-US" sz="1200" dirty="0" smtClean="0">
                <a:latin typeface="Arial"/>
                <a:cs typeface="Arial"/>
              </a:rPr>
              <a:t>Fifth Edition </a:t>
            </a:r>
          </a:p>
          <a:p>
            <a:pPr algn="r"/>
            <a:r>
              <a:rPr lang="en-US" sz="1200" dirty="0" smtClean="0">
                <a:latin typeface="Arial"/>
                <a:cs typeface="Arial"/>
              </a:rPr>
              <a:t>Copyright © 2016 W. W. Norton &amp; Company</a:t>
            </a:r>
            <a:endParaRPr lang="en-US" sz="1200" dirty="0">
              <a:latin typeface="Arial"/>
              <a:cs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bwMode="auto">
          <a:xfrm>
            <a:off x="685800" y="228600"/>
            <a:ext cx="7772400" cy="1524000"/>
          </a:xfrm>
          <a:prstGeom prst="rect">
            <a:avLst/>
          </a:prstGeom>
          <a:noFill/>
          <a:ln w="9525">
            <a:noFill/>
            <a:miter lim="800000"/>
            <a:headEnd/>
            <a:tailEnd/>
          </a:ln>
          <a:effectLst>
            <a:outerShdw blurRad="12700" dist="12699" dir="10200039" algn="ctr" rotWithShape="0">
              <a:srgbClr val="FFFFFF">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5715" name="Rectangle 3"/>
          <p:cNvSpPr>
            <a:spLocks noGrp="1" noChangeArrowheads="1"/>
          </p:cNvSpPr>
          <p:nvPr>
            <p:ph type="body" idx="1"/>
          </p:nvPr>
        </p:nvSpPr>
        <p:spPr bwMode="auto">
          <a:xfrm>
            <a:off x="685800" y="1905000"/>
            <a:ext cx="7772400" cy="4191000"/>
          </a:xfrm>
          <a:prstGeom prst="rect">
            <a:avLst/>
          </a:prstGeom>
          <a:noFill/>
          <a:ln w="9525">
            <a:noFill/>
            <a:miter lim="800000"/>
            <a:headEnd/>
            <a:tailEnd/>
          </a:ln>
          <a:effectLst>
            <a:outerShdw blurRad="12700" dist="12699" dir="10200039" algn="ctr" rotWithShape="0">
              <a:srgbClr val="FFFFFF">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5717" name="Rectangle 5"/>
          <p:cNvSpPr>
            <a:spLocks noGrp="1" noChangeArrowheads="1"/>
          </p:cNvSpPr>
          <p:nvPr>
            <p:ph type="ftr" sz="quarter" idx="3"/>
          </p:nvPr>
        </p:nvSpPr>
        <p:spPr bwMode="auto">
          <a:xfrm>
            <a:off x="6858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mn-lt"/>
                <a:ea typeface="+mn-ea"/>
                <a:cs typeface="+mn-cs"/>
              </a:defRPr>
            </a:lvl1pPr>
          </a:lstStyle>
          <a:p>
            <a:endParaRPr lang="en-US"/>
          </a:p>
        </p:txBody>
      </p:sp>
    </p:spTree>
  </p:cSld>
  <p:clrMap bg1="lt1" tx1="dk1" bg2="lt2" tx2="dk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 id="2147483659" r:id="rId5"/>
    <p:sldLayoutId id="2147483660" r:id="rId6"/>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rebuchet MS" charset="0"/>
          <a:ea typeface="ヒラギノ角ゴ Pro W3" charset="-128"/>
          <a:cs typeface="ヒラギノ角ゴ Pro W3" charset="-128"/>
        </a:defRPr>
      </a:lvl2pPr>
      <a:lvl3pPr algn="ctr" rtl="0" fontAlgn="base">
        <a:spcBef>
          <a:spcPct val="0"/>
        </a:spcBef>
        <a:spcAft>
          <a:spcPct val="0"/>
        </a:spcAft>
        <a:defRPr sz="4400">
          <a:solidFill>
            <a:schemeClr val="tx2"/>
          </a:solidFill>
          <a:latin typeface="Trebuchet MS" charset="0"/>
          <a:ea typeface="ヒラギノ角ゴ Pro W3" charset="-128"/>
          <a:cs typeface="ヒラギノ角ゴ Pro W3" charset="-128"/>
        </a:defRPr>
      </a:lvl3pPr>
      <a:lvl4pPr algn="ctr" rtl="0" fontAlgn="base">
        <a:spcBef>
          <a:spcPct val="0"/>
        </a:spcBef>
        <a:spcAft>
          <a:spcPct val="0"/>
        </a:spcAft>
        <a:defRPr sz="4400">
          <a:solidFill>
            <a:schemeClr val="tx2"/>
          </a:solidFill>
          <a:latin typeface="Trebuchet MS" charset="0"/>
          <a:ea typeface="ヒラギノ角ゴ Pro W3" charset="-128"/>
          <a:cs typeface="ヒラギノ角ゴ Pro W3" charset="-128"/>
        </a:defRPr>
      </a:lvl4pPr>
      <a:lvl5pPr algn="ctr" rtl="0" fontAlgn="base">
        <a:spcBef>
          <a:spcPct val="0"/>
        </a:spcBef>
        <a:spcAft>
          <a:spcPct val="0"/>
        </a:spcAft>
        <a:defRPr sz="4400">
          <a:solidFill>
            <a:schemeClr val="tx2"/>
          </a:solidFill>
          <a:latin typeface="Trebuchet MS" charset="0"/>
          <a:ea typeface="ヒラギノ角ゴ Pro W3" charset="-128"/>
          <a:cs typeface="ヒラギノ角ゴ Pro W3" charset="-128"/>
        </a:defRPr>
      </a:lvl5pPr>
      <a:lvl6pPr marL="457200" algn="ctr" rtl="0" fontAlgn="base">
        <a:spcBef>
          <a:spcPct val="0"/>
        </a:spcBef>
        <a:spcAft>
          <a:spcPct val="0"/>
        </a:spcAft>
        <a:defRPr sz="4400">
          <a:solidFill>
            <a:schemeClr val="tx2"/>
          </a:solidFill>
          <a:latin typeface="Trebuchet MS" charset="0"/>
          <a:ea typeface="ヒラギノ角ゴ Pro W3" charset="-128"/>
          <a:cs typeface="ヒラギノ角ゴ Pro W3" charset="-128"/>
        </a:defRPr>
      </a:lvl6pPr>
      <a:lvl7pPr marL="914400" algn="ctr" rtl="0" fontAlgn="base">
        <a:spcBef>
          <a:spcPct val="0"/>
        </a:spcBef>
        <a:spcAft>
          <a:spcPct val="0"/>
        </a:spcAft>
        <a:defRPr sz="4400">
          <a:solidFill>
            <a:schemeClr val="tx2"/>
          </a:solidFill>
          <a:latin typeface="Trebuchet MS" charset="0"/>
          <a:ea typeface="ヒラギノ角ゴ Pro W3" charset="-128"/>
          <a:cs typeface="ヒラギノ角ゴ Pro W3" charset="-128"/>
        </a:defRPr>
      </a:lvl7pPr>
      <a:lvl8pPr marL="1371600" algn="ctr" rtl="0" fontAlgn="base">
        <a:spcBef>
          <a:spcPct val="0"/>
        </a:spcBef>
        <a:spcAft>
          <a:spcPct val="0"/>
        </a:spcAft>
        <a:defRPr sz="4400">
          <a:solidFill>
            <a:schemeClr val="tx2"/>
          </a:solidFill>
          <a:latin typeface="Trebuchet MS" charset="0"/>
          <a:ea typeface="ヒラギノ角ゴ Pro W3" charset="-128"/>
          <a:cs typeface="ヒラギノ角ゴ Pro W3" charset="-128"/>
        </a:defRPr>
      </a:lvl8pPr>
      <a:lvl9pPr marL="1828800" algn="ctr" rtl="0" fontAlgn="base">
        <a:spcBef>
          <a:spcPct val="0"/>
        </a:spcBef>
        <a:spcAft>
          <a:spcPct val="0"/>
        </a:spcAft>
        <a:defRPr sz="4400">
          <a:solidFill>
            <a:schemeClr val="tx2"/>
          </a:solidFill>
          <a:latin typeface="Trebuchet MS" charset="0"/>
          <a:ea typeface="ヒラギノ角ゴ Pro W3" charset="-128"/>
          <a:cs typeface="ヒラギノ角ゴ Pro W3" charset="-128"/>
        </a:defRPr>
      </a:lvl9pPr>
    </p:titleStyle>
    <p:bodyStyle>
      <a:lvl1pPr marL="342900" indent="-342900" algn="l" rtl="0" fontAlgn="base">
        <a:spcBef>
          <a:spcPct val="20000"/>
        </a:spcBef>
        <a:spcAft>
          <a:spcPct val="0"/>
        </a:spcAft>
        <a:buFont typeface="Wingdings" charset="2"/>
        <a:buChar char="s"/>
        <a:defRPr sz="3200">
          <a:solidFill>
            <a:schemeClr val="tx1"/>
          </a:solidFill>
          <a:latin typeface="+mn-lt"/>
          <a:ea typeface="+mn-ea"/>
          <a:cs typeface="+mn-cs"/>
        </a:defRPr>
      </a:lvl1pPr>
      <a:lvl2pPr marL="742950" indent="-285750" algn="l" rtl="0" fontAlgn="base">
        <a:spcBef>
          <a:spcPct val="20000"/>
        </a:spcBef>
        <a:spcAft>
          <a:spcPct val="0"/>
        </a:spcAft>
        <a:buFont typeface="Wingdings" charset="2"/>
        <a:buChar char="s"/>
        <a:defRPr sz="2800">
          <a:solidFill>
            <a:schemeClr val="tx1"/>
          </a:solidFill>
          <a:latin typeface="+mn-lt"/>
          <a:ea typeface="+mn-ea"/>
          <a:cs typeface="+mn-cs"/>
        </a:defRPr>
      </a:lvl2pPr>
      <a:lvl3pPr marL="1143000" indent="-228600" algn="l" rtl="0" fontAlgn="base">
        <a:spcBef>
          <a:spcPct val="20000"/>
        </a:spcBef>
        <a:spcAft>
          <a:spcPct val="0"/>
        </a:spcAft>
        <a:buFont typeface="Wingdings" charset="2"/>
        <a:buChar char="s"/>
        <a:defRPr sz="2400">
          <a:solidFill>
            <a:schemeClr val="tx1"/>
          </a:solidFill>
          <a:latin typeface="+mn-lt"/>
          <a:ea typeface="+mn-ea"/>
          <a:cs typeface="+mn-cs"/>
        </a:defRPr>
      </a:lvl3pPr>
      <a:lvl4pPr marL="1600200" indent="-228600" algn="l" rtl="0" fontAlgn="base">
        <a:spcBef>
          <a:spcPct val="20000"/>
        </a:spcBef>
        <a:spcAft>
          <a:spcPct val="0"/>
        </a:spcAft>
        <a:buFont typeface="Wingdings" charset="2"/>
        <a:buChar char="s"/>
        <a:defRPr sz="2000">
          <a:solidFill>
            <a:schemeClr val="tx1"/>
          </a:solidFill>
          <a:latin typeface="+mn-lt"/>
          <a:ea typeface="+mn-ea"/>
          <a:cs typeface="+mn-cs"/>
        </a:defRPr>
      </a:lvl4pPr>
      <a:lvl5pPr marL="2057400" indent="-228600" algn="l" rtl="0" fontAlgn="base">
        <a:spcBef>
          <a:spcPct val="20000"/>
        </a:spcBef>
        <a:spcAft>
          <a:spcPct val="0"/>
        </a:spcAft>
        <a:buFont typeface="Wingdings" charset="2"/>
        <a:buChar char="s"/>
        <a:defRPr sz="2000">
          <a:solidFill>
            <a:schemeClr val="tx1"/>
          </a:solidFill>
          <a:latin typeface="+mn-lt"/>
          <a:ea typeface="+mn-ea"/>
          <a:cs typeface="+mn-cs"/>
        </a:defRPr>
      </a:lvl5pPr>
      <a:lvl6pPr marL="2514600" indent="-228600" algn="l" rtl="0" fontAlgn="base">
        <a:spcBef>
          <a:spcPct val="20000"/>
        </a:spcBef>
        <a:spcAft>
          <a:spcPct val="0"/>
        </a:spcAft>
        <a:buFont typeface="Wingdings" charset="2"/>
        <a:buChar char="s"/>
        <a:defRPr sz="2000">
          <a:solidFill>
            <a:schemeClr val="tx1"/>
          </a:solidFill>
          <a:latin typeface="+mn-lt"/>
          <a:ea typeface="+mn-ea"/>
          <a:cs typeface="+mn-cs"/>
        </a:defRPr>
      </a:lvl6pPr>
      <a:lvl7pPr marL="2971800" indent="-228600" algn="l" rtl="0" fontAlgn="base">
        <a:spcBef>
          <a:spcPct val="20000"/>
        </a:spcBef>
        <a:spcAft>
          <a:spcPct val="0"/>
        </a:spcAft>
        <a:buFont typeface="Wingdings" charset="2"/>
        <a:buChar char="s"/>
        <a:defRPr sz="2000">
          <a:solidFill>
            <a:schemeClr val="tx1"/>
          </a:solidFill>
          <a:latin typeface="+mn-lt"/>
          <a:ea typeface="+mn-ea"/>
          <a:cs typeface="+mn-cs"/>
        </a:defRPr>
      </a:lvl7pPr>
      <a:lvl8pPr marL="3429000" indent="-228600" algn="l" rtl="0" fontAlgn="base">
        <a:spcBef>
          <a:spcPct val="20000"/>
        </a:spcBef>
        <a:spcAft>
          <a:spcPct val="0"/>
        </a:spcAft>
        <a:buFont typeface="Wingdings" charset="2"/>
        <a:buChar char="s"/>
        <a:defRPr sz="2000">
          <a:solidFill>
            <a:schemeClr val="tx1"/>
          </a:solidFill>
          <a:latin typeface="+mn-lt"/>
          <a:ea typeface="+mn-ea"/>
          <a:cs typeface="+mn-cs"/>
        </a:defRPr>
      </a:lvl8pPr>
      <a:lvl9pPr marL="3886200" indent="-228600" algn="l" rtl="0" fontAlgn="base">
        <a:spcBef>
          <a:spcPct val="20000"/>
        </a:spcBef>
        <a:spcAft>
          <a:spcPct val="0"/>
        </a:spcAft>
        <a:buFont typeface="Wingdings" charset="2"/>
        <a:buChar char="s"/>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5" name="Rectangle 25"/>
          <p:cNvSpPr>
            <a:spLocks noGrp="1" noChangeArrowheads="1"/>
          </p:cNvSpPr>
          <p:nvPr/>
        </p:nvSpPr>
        <p:spPr bwMode="auto">
          <a:xfrm>
            <a:off x="1371600" y="4572000"/>
            <a:ext cx="6400800" cy="1524000"/>
          </a:xfrm>
          <a:prstGeom prst="rect">
            <a:avLst/>
          </a:prstGeom>
          <a:noFill/>
          <a:ln w="9525">
            <a:noFill/>
            <a:miter lim="800000"/>
            <a:headEnd/>
            <a:tailEnd/>
          </a:ln>
          <a:effectLst/>
        </p:spPr>
        <p:txBody>
          <a:bodyPr>
            <a:prstTxWarp prst="textNoShape">
              <a:avLst/>
            </a:prstTxWarp>
          </a:bodyPr>
          <a:lstStyle/>
          <a:p>
            <a:pPr algn="ctr"/>
            <a:r>
              <a:rPr lang="en-US" sz="2800" b="1" dirty="0" smtClean="0">
                <a:solidFill>
                  <a:schemeClr val="tx2"/>
                </a:solidFill>
                <a:latin typeface="Verdana" charset="0"/>
              </a:rPr>
              <a:t>Interlude B</a:t>
            </a:r>
          </a:p>
          <a:p>
            <a:pPr algn="ctr"/>
            <a:r>
              <a:rPr lang="en-US" sz="2800" dirty="0" smtClean="0">
                <a:solidFill>
                  <a:schemeClr val="tx2"/>
                </a:solidFill>
                <a:latin typeface="Verdana" charset="0"/>
              </a:rPr>
              <a:t>A Surface Veneer:</a:t>
            </a:r>
          </a:p>
          <a:p>
            <a:pPr algn="ctr"/>
            <a:r>
              <a:rPr lang="en-US" sz="2800" dirty="0" smtClean="0">
                <a:solidFill>
                  <a:schemeClr val="tx2"/>
                </a:solidFill>
                <a:latin typeface="Verdana" charset="0"/>
              </a:rPr>
              <a:t>Sediments and Soils</a:t>
            </a:r>
            <a:endParaRPr lang="en-US" sz="2800" dirty="0">
              <a:solidFill>
                <a:schemeClr val="tx2"/>
              </a:solidFill>
              <a:latin typeface="Verdana" charset="0"/>
            </a:endParaRPr>
          </a:p>
        </p:txBody>
      </p:sp>
      <p:sp>
        <p:nvSpPr>
          <p:cNvPr id="102426" name="Text Box 26"/>
          <p:cNvSpPr txBox="1">
            <a:spLocks noChangeArrowheads="1"/>
          </p:cNvSpPr>
          <p:nvPr/>
        </p:nvSpPr>
        <p:spPr bwMode="auto">
          <a:xfrm>
            <a:off x="0" y="6477000"/>
            <a:ext cx="9144000" cy="274638"/>
          </a:xfrm>
          <a:prstGeom prst="rect">
            <a:avLst/>
          </a:prstGeom>
          <a:noFill/>
          <a:ln w="9525">
            <a:noFill/>
            <a:miter lim="800000"/>
            <a:headEnd/>
            <a:tailEnd/>
          </a:ln>
          <a:effectLst/>
        </p:spPr>
        <p:txBody>
          <a:bodyPr>
            <a:prstTxWarp prst="textNoShape">
              <a:avLst/>
            </a:prstTxWarp>
            <a:spAutoFit/>
          </a:bodyPr>
          <a:lstStyle/>
          <a:p>
            <a:pPr algn="ctr"/>
            <a:r>
              <a:rPr lang="en-US" sz="1200" b="1" dirty="0">
                <a:solidFill>
                  <a:schemeClr val="tx2"/>
                </a:solidFill>
                <a:latin typeface="Verdana" charset="0"/>
              </a:rPr>
              <a:t>©</a:t>
            </a:r>
            <a:r>
              <a:rPr lang="en-US" sz="1200" b="1" dirty="0" smtClean="0">
                <a:solidFill>
                  <a:schemeClr val="tx2"/>
                </a:solidFill>
                <a:latin typeface="Verdana" charset="0"/>
              </a:rPr>
              <a:t>2016 </a:t>
            </a:r>
            <a:r>
              <a:rPr lang="en-US" sz="1200" b="1" dirty="0">
                <a:solidFill>
                  <a:schemeClr val="tx2"/>
                </a:solidFill>
                <a:latin typeface="Verdana" charset="0"/>
              </a:rPr>
              <a:t>W. W. Norton &amp; Company, Inc.</a:t>
            </a:r>
          </a:p>
        </p:txBody>
      </p:sp>
      <p:sp>
        <p:nvSpPr>
          <p:cNvPr id="102427" name="Text Box 27"/>
          <p:cNvSpPr txBox="1">
            <a:spLocks noChangeArrowheads="1"/>
          </p:cNvSpPr>
          <p:nvPr/>
        </p:nvSpPr>
        <p:spPr bwMode="auto">
          <a:xfrm>
            <a:off x="933450" y="914400"/>
            <a:ext cx="7277100" cy="457200"/>
          </a:xfrm>
          <a:prstGeom prst="rect">
            <a:avLst/>
          </a:prstGeom>
          <a:noFill/>
          <a:ln w="9525">
            <a:noFill/>
            <a:miter lim="800000"/>
            <a:headEnd/>
            <a:tailEnd/>
          </a:ln>
          <a:effectLst/>
        </p:spPr>
        <p:txBody>
          <a:bodyPr>
            <a:prstTxWarp prst="textNoShape">
              <a:avLst/>
            </a:prstTxWarp>
            <a:spAutoFit/>
          </a:bodyPr>
          <a:lstStyle/>
          <a:p>
            <a:pPr algn="ctr"/>
            <a:r>
              <a:rPr lang="en-US">
                <a:solidFill>
                  <a:schemeClr val="tx2"/>
                </a:solidFill>
                <a:latin typeface="Verdana" charset="0"/>
              </a:rPr>
              <a:t>Stephen Marshak</a:t>
            </a:r>
          </a:p>
        </p:txBody>
      </p:sp>
      <p:sp>
        <p:nvSpPr>
          <p:cNvPr id="102428" name="Text Box 28"/>
          <p:cNvSpPr txBox="1">
            <a:spLocks noChangeArrowheads="1"/>
          </p:cNvSpPr>
          <p:nvPr/>
        </p:nvSpPr>
        <p:spPr bwMode="auto">
          <a:xfrm>
            <a:off x="3213894" y="3413125"/>
            <a:ext cx="2716212" cy="396875"/>
          </a:xfrm>
          <a:prstGeom prst="rect">
            <a:avLst/>
          </a:prstGeom>
          <a:noFill/>
          <a:ln w="9525">
            <a:noFill/>
            <a:miter lim="800000"/>
            <a:headEnd/>
            <a:tailEnd/>
          </a:ln>
          <a:effectLst/>
        </p:spPr>
        <p:txBody>
          <a:bodyPr>
            <a:prstTxWarp prst="textNoShape">
              <a:avLst/>
            </a:prstTxWarp>
            <a:spAutoFit/>
          </a:bodyPr>
          <a:lstStyle/>
          <a:p>
            <a:pPr algn="ctr"/>
            <a:r>
              <a:rPr lang="en-US" sz="2000" b="1">
                <a:solidFill>
                  <a:schemeClr val="tx2"/>
                </a:solidFill>
                <a:latin typeface="Verdana" charset="0"/>
              </a:rPr>
              <a:t>FIFTH EDITION</a:t>
            </a:r>
            <a:endParaRPr lang="en-US">
              <a:solidFill>
                <a:schemeClr val="tx2"/>
              </a:solidFill>
              <a:ea typeface="ＭＳ Ｐゴシック" charset="-128"/>
              <a:cs typeface="ＭＳ Ｐゴシック" charset="-128"/>
            </a:endParaRPr>
          </a:p>
        </p:txBody>
      </p:sp>
      <p:sp>
        <p:nvSpPr>
          <p:cNvPr id="102429" name="Line 29"/>
          <p:cNvSpPr>
            <a:spLocks noChangeShapeType="1"/>
          </p:cNvSpPr>
          <p:nvPr/>
        </p:nvSpPr>
        <p:spPr bwMode="auto">
          <a:xfrm>
            <a:off x="0" y="762000"/>
            <a:ext cx="9144000" cy="0"/>
          </a:xfrm>
          <a:prstGeom prst="line">
            <a:avLst/>
          </a:prstGeom>
          <a:noFill/>
          <a:ln w="25400" cap="flat" cmpd="sng" algn="ctr">
            <a:solidFill>
              <a:srgbClr val="E88C2A"/>
            </a:solidFill>
            <a:prstDash val="solid"/>
            <a:round/>
            <a:headEnd type="none" w="med" len="med"/>
            <a:tailEnd type="none" w="med" len="med"/>
          </a:ln>
          <a:effectLst/>
        </p:spPr>
        <p:txBody>
          <a:bodyPr wrap="none" anchor="ctr">
            <a:prstTxWarp prst="textNoShape">
              <a:avLst/>
            </a:prstTxWarp>
          </a:bodyPr>
          <a:lstStyle/>
          <a:p>
            <a:endParaRPr lang="en-US"/>
          </a:p>
        </p:txBody>
      </p:sp>
      <p:sp>
        <p:nvSpPr>
          <p:cNvPr id="102430" name="Line 30"/>
          <p:cNvSpPr>
            <a:spLocks noChangeShapeType="1"/>
          </p:cNvSpPr>
          <p:nvPr/>
        </p:nvSpPr>
        <p:spPr bwMode="auto">
          <a:xfrm>
            <a:off x="0" y="3962400"/>
            <a:ext cx="9144000" cy="0"/>
          </a:xfrm>
          <a:prstGeom prst="line">
            <a:avLst/>
          </a:prstGeom>
          <a:noFill/>
          <a:ln w="25400" cap="flat" cmpd="sng" algn="ctr">
            <a:solidFill>
              <a:srgbClr val="E88C2A"/>
            </a:solidFill>
            <a:prstDash val="solid"/>
            <a:round/>
            <a:headEnd type="none" w="med" len="med"/>
            <a:tailEnd type="none" w="med" len="med"/>
          </a:ln>
          <a:effectLst/>
        </p:spPr>
        <p:txBody>
          <a:bodyPr wrap="none" anchor="ctr">
            <a:prstTxWarp prst="textNoShape">
              <a:avLst/>
            </a:prstTxWarp>
          </a:bodyPr>
          <a:lstStyle/>
          <a:p>
            <a:endParaRPr lang="en-US"/>
          </a:p>
        </p:txBody>
      </p:sp>
      <p:sp>
        <p:nvSpPr>
          <p:cNvPr id="102431" name="Rectangle 31"/>
          <p:cNvSpPr>
            <a:spLocks noGrp="1" noChangeArrowheads="1"/>
          </p:cNvSpPr>
          <p:nvPr/>
        </p:nvSpPr>
        <p:spPr bwMode="auto">
          <a:xfrm>
            <a:off x="0" y="1447800"/>
            <a:ext cx="9144000" cy="1905000"/>
          </a:xfrm>
          <a:prstGeom prst="rect">
            <a:avLst/>
          </a:prstGeom>
          <a:noFill/>
          <a:ln w="9525">
            <a:noFill/>
            <a:miter lim="800000"/>
            <a:headEnd/>
            <a:tailEnd/>
          </a:ln>
          <a:effectLst/>
        </p:spPr>
        <p:txBody>
          <a:bodyPr anchor="ctr">
            <a:prstTxWarp prst="textNoShape">
              <a:avLst/>
            </a:prstTxWarp>
          </a:bodyPr>
          <a:lstStyle/>
          <a:p>
            <a:pPr algn="ctr"/>
            <a:r>
              <a:rPr lang="en-US" sz="4400" b="1" dirty="0" smtClean="0">
                <a:solidFill>
                  <a:schemeClr val="tx2"/>
                </a:solidFill>
                <a:latin typeface="Verdana" charset="0"/>
              </a:rPr>
              <a:t>ESSENTIALS OF</a:t>
            </a:r>
          </a:p>
          <a:p>
            <a:pPr algn="ctr"/>
            <a:r>
              <a:rPr lang="en-US" sz="6800" b="1" dirty="0" smtClean="0">
                <a:solidFill>
                  <a:srgbClr val="E88C2A"/>
                </a:solidFill>
                <a:latin typeface="Verdana" charset="0"/>
              </a:rPr>
              <a:t>Geology</a:t>
            </a:r>
            <a:endParaRPr lang="en-US" sz="6800" b="1" dirty="0">
              <a:solidFill>
                <a:srgbClr val="E88C2A"/>
              </a:solidFill>
              <a:latin typeface="Verdana"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parts a, b, and c. Part a shows a cliff with cracks. First cracks are thin and are filled with ice. Next cracks grow because ice lifts and pushes out blocks. Part b shows a photo of castle and cemetery with destroyed gravestones. Part c shows two photos. The first photo is done on a cliff top. A man is standing next to the joints between which a tree grows. The second photo of the cliff is done from below. All the land under the cliff is strewn by blocks."/>
          <p:cNvPicPr>
            <a:picLocks noChangeAspect="1"/>
          </p:cNvPicPr>
          <p:nvPr/>
        </p:nvPicPr>
        <p:blipFill>
          <a:blip r:embed="rId3"/>
          <a:stretch>
            <a:fillRect/>
          </a:stretch>
        </p:blipFill>
        <p:spPr>
          <a:xfrm>
            <a:off x="1502664" y="318516"/>
            <a:ext cx="6138672" cy="5839968"/>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is is an image of a cliff with cracks. The first cracks are thin and are filled with ice. Next cracks grow because ice lifts and pushes out blocks."/>
          <p:cNvPicPr>
            <a:picLocks noChangeAspect="1"/>
          </p:cNvPicPr>
          <p:nvPr/>
        </p:nvPicPr>
        <p:blipFill>
          <a:blip r:embed="rId3"/>
          <a:stretch>
            <a:fillRect/>
          </a:stretch>
        </p:blipFill>
        <p:spPr>
          <a:xfrm>
            <a:off x="615696" y="318516"/>
            <a:ext cx="7912608" cy="5839968"/>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is is a photo of castle and cemetery with destroyed gravestones."/>
          <p:cNvPicPr>
            <a:picLocks noChangeAspect="1"/>
          </p:cNvPicPr>
          <p:nvPr/>
        </p:nvPicPr>
        <p:blipFill>
          <a:blip r:embed="rId3"/>
          <a:stretch>
            <a:fillRect/>
          </a:stretch>
        </p:blipFill>
        <p:spPr>
          <a:xfrm>
            <a:off x="2286000" y="318516"/>
            <a:ext cx="4572000" cy="5839968"/>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se are two photos. The first photo is done on a cliff top. A man is standing next to the joints between which a tree grows. Second photo of the cliff is done from below. All the land under the cliff is strewn by blocks."/>
          <p:cNvPicPr>
            <a:picLocks noChangeAspect="1"/>
          </p:cNvPicPr>
          <p:nvPr/>
        </p:nvPicPr>
        <p:blipFill>
          <a:blip r:embed="rId3"/>
          <a:stretch>
            <a:fillRect/>
          </a:stretch>
        </p:blipFill>
        <p:spPr>
          <a:xfrm>
            <a:off x="304800" y="1424939"/>
            <a:ext cx="8534400" cy="3627120"/>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parts a and b. Part a shows two jars. There are polar water molecules in the upper half of the first jar and a crystal surface with linked together ions in grains in the lower half of the first jar. Over time, water molecules hold ions in solution in the upper half of the jar and surface becomes pitted due dissolution in the lower half of the jar. Part b shows photo of limestone produced troughs where water seeps and dissolves limestone. "/>
          <p:cNvPicPr>
            <a:picLocks noChangeAspect="1"/>
          </p:cNvPicPr>
          <p:nvPr/>
        </p:nvPicPr>
        <p:blipFill>
          <a:blip r:embed="rId3"/>
          <a:stretch>
            <a:fillRect/>
          </a:stretch>
        </p:blipFill>
        <p:spPr>
          <a:xfrm>
            <a:off x="304800" y="1330451"/>
            <a:ext cx="8534400" cy="3816096"/>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is is an image of two jars. There are polar water molecules in the upper half of the first jar and a crystal surface with linked together ions in grains in the lower half of the first jar. Over time, water molecules hold ions in solution in the upper half of the jar and surface becomes pitted due dissolution in the lower half of the jar."/>
          <p:cNvPicPr>
            <a:picLocks noChangeAspect="1"/>
          </p:cNvPicPr>
          <p:nvPr/>
        </p:nvPicPr>
        <p:blipFill>
          <a:blip r:embed="rId3"/>
          <a:stretch>
            <a:fillRect/>
          </a:stretch>
        </p:blipFill>
        <p:spPr>
          <a:xfrm>
            <a:off x="304800" y="748283"/>
            <a:ext cx="8534400" cy="4980432"/>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is is a photo of limestone produced troughs where water seeps and dissolves limestone."/>
          <p:cNvPicPr>
            <a:picLocks noChangeAspect="1"/>
          </p:cNvPicPr>
          <p:nvPr/>
        </p:nvPicPr>
        <p:blipFill>
          <a:blip r:embed="rId3"/>
          <a:stretch>
            <a:fillRect/>
          </a:stretch>
        </p:blipFill>
        <p:spPr>
          <a:xfrm>
            <a:off x="2048255" y="318516"/>
            <a:ext cx="5047488" cy="5839968"/>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is is an image of a patch of land. It starts with snowfield and snowy mountains. Glacial erosion is observed at a top of mountain. The snowfield melts under the sun and forms glacial deposition. The snowy mountains are ended by hills. The river flows across these hills and forms river erosion. There are weathered granites on the cliff. It runs deep into the ground. The cliff retreat is shown in the inset photo of New Mexico. This photo demonstrates boulders on the cliff and rocks at the bottom of the cliff. There is limestone dissolution about this cliff. The river from hills runs across the whole patch of land. There is river deposition on the coast of the river in the middle of the patch of land. It is shown in the inset photo of Indiana. This photo shows the stream in a forest along of which silt collects. There is soil formation after limestone dissolution on this image. This formation of soil on bedrock of chalk is shown in the inset photo of southern England. This soil is formed to sand. A movement of this sand on a beach by waves is shown in the inset photo of Brazil. A coastal erosion is formed on another coast of the sea. This erosion carves the coastal cliffs of Ireland what is shown in the inset photo. The river flows into the sea where coastal deposition is arise forming small islands."/>
          <p:cNvPicPr>
            <a:picLocks noChangeAspect="1"/>
          </p:cNvPicPr>
          <p:nvPr/>
        </p:nvPicPr>
        <p:blipFill>
          <a:blip r:embed="rId3"/>
          <a:stretch>
            <a:fillRect/>
          </a:stretch>
        </p:blipFill>
        <p:spPr>
          <a:xfrm>
            <a:off x="304800" y="577595"/>
            <a:ext cx="8534400" cy="5321808"/>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parts a and b. Part a shows three figures. The first figure is a cube without cracks with a surface area of six square meters. The second figure is eight cubes combined in one cube with cracks between these cubes. Its surface area is twelve square meters. The third figure is a lot of cubes combined in one cube with cracks between these cubes. Its surface area is sixty square meters. Part b shows breaking apart of rock in the process of time. The first figure is an intact rock consisting of feldspar, quartz, and biotite. The second figure is the rock beginning to disintegrate by chemical weathering. The third figure is loose grains consisting of quartz and clay. The fourth figure is more rounded quartz grains and washing away of clay."/>
          <p:cNvPicPr>
            <a:picLocks noChangeAspect="1"/>
          </p:cNvPicPr>
          <p:nvPr/>
        </p:nvPicPr>
        <p:blipFill>
          <a:blip r:embed="rId3"/>
          <a:stretch>
            <a:fillRect/>
          </a:stretch>
        </p:blipFill>
        <p:spPr>
          <a:xfrm>
            <a:off x="304800" y="833627"/>
            <a:ext cx="8534400" cy="4809744"/>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is is three figures. The first figure is a cube without cracks with a surface area of six square meters. The second figure is eight cubes combined in one cube with cracks between them. Its surface area is twelve square meters. The third figure is a lot of cubes combined in one cube with cracks between them. Its surface area is sixty square meters."/>
          <p:cNvPicPr>
            <a:picLocks noChangeAspect="1"/>
          </p:cNvPicPr>
          <p:nvPr/>
        </p:nvPicPr>
        <p:blipFill>
          <a:blip r:embed="rId3"/>
          <a:stretch>
            <a:fillRect/>
          </a:stretch>
        </p:blipFill>
        <p:spPr>
          <a:xfrm>
            <a:off x="304800" y="1037844"/>
            <a:ext cx="8534400" cy="4401312"/>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is is a photo of a small canyon. Three people go on the path. Some hill is on the right. And, a cliff is on the left. A layer of bedrock is clearly visible from stream cuts."/>
          <p:cNvPicPr>
            <a:picLocks noChangeAspect="1"/>
          </p:cNvPicPr>
          <p:nvPr/>
        </p:nvPicPr>
        <p:blipFill>
          <a:blip r:embed="rId3"/>
          <a:stretch>
            <a:fillRect/>
          </a:stretch>
        </p:blipFill>
        <p:spPr>
          <a:xfrm>
            <a:off x="304800" y="812292"/>
            <a:ext cx="8534400" cy="4852416"/>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is is an image of breaking apart of rock in the process of time. The first figure is an intact rock consisting of feldspar, quartz, and biotite. The second figure is the rock beginning to disintegrate by chemical weathering g. The third figure is loose grains consisting of quartz and clay. The fourth figure is more rounded quartz grains and washing away of clay."/>
          <p:cNvPicPr>
            <a:picLocks noChangeAspect="1"/>
          </p:cNvPicPr>
          <p:nvPr/>
        </p:nvPicPr>
        <p:blipFill>
          <a:blip r:embed="rId3"/>
          <a:stretch>
            <a:fillRect/>
          </a:stretch>
        </p:blipFill>
        <p:spPr>
          <a:xfrm>
            <a:off x="304800" y="1089660"/>
            <a:ext cx="8534400" cy="4297680"/>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is image shows weathering edges on two sides and corners on three sides of a cube. Thus, over time, the cube turns to rounded block."/>
          <p:cNvPicPr>
            <a:picLocks noChangeAspect="1"/>
          </p:cNvPicPr>
          <p:nvPr/>
        </p:nvPicPr>
        <p:blipFill>
          <a:blip r:embed="rId3"/>
          <a:stretch>
            <a:fillRect/>
          </a:stretch>
        </p:blipFill>
        <p:spPr>
          <a:xfrm>
            <a:off x="783335" y="318516"/>
            <a:ext cx="7577328" cy="5839968"/>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is is a photo of a huge stones. They have cracks and rounded shape."/>
          <p:cNvPicPr>
            <a:picLocks noChangeAspect="1"/>
          </p:cNvPicPr>
          <p:nvPr/>
        </p:nvPicPr>
        <p:blipFill>
          <a:blip r:embed="rId3"/>
          <a:stretch>
            <a:fillRect/>
          </a:stretch>
        </p:blipFill>
        <p:spPr>
          <a:xfrm>
            <a:off x="1594104" y="318516"/>
            <a:ext cx="5955792" cy="5839968"/>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two photos of headstones. The first headstone has rectangular shape, smooth surface, and clear-cut inscriptions. The second headstone has rounded shape, cracks and unreadable inscriptions. These gravestones are in the same cemetery and are about the same age."/>
          <p:cNvPicPr>
            <a:picLocks noChangeAspect="1"/>
          </p:cNvPicPr>
          <p:nvPr/>
        </p:nvPicPr>
        <p:blipFill>
          <a:blip r:embed="rId3"/>
          <a:stretch>
            <a:fillRect/>
          </a:stretch>
        </p:blipFill>
        <p:spPr>
          <a:xfrm>
            <a:off x="304800" y="623316"/>
            <a:ext cx="8534400" cy="5230368"/>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is is a photo of some exposure in New Mexico. This exposure alternates indented weak layers and protruded strong layers."/>
          <p:cNvPicPr>
            <a:picLocks noChangeAspect="1"/>
          </p:cNvPicPr>
          <p:nvPr/>
        </p:nvPicPr>
        <p:blipFill>
          <a:blip r:embed="rId3"/>
          <a:stretch>
            <a:fillRect/>
          </a:stretch>
        </p:blipFill>
        <p:spPr>
          <a:xfrm>
            <a:off x="829055" y="318516"/>
            <a:ext cx="7485888" cy="5839968"/>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parts a, b, and c. Part a demonstrates the entering of rain in ground with ten-centimeter-level grass. Plant debris accumulates. Worms churn and microbes and fungi metabolize in a zone of leaching. Roots weather minerals. Downward-percolating water transports ions and clay. Then Ions and clay accumulate and fall in a zone of accumulation. Thus, soil horizons form. Part b shows layers of soil horizons. Topsoil corresponds to horizon designations a and o. Then transition corresponds to horizon designation e. Subsoil corresponds to horizon designation b. Weathered bedrock corresponds to horizon designation c. And solid bedrock follows them. Part c shows the soil horizons on the wall of a gully in eastern Brazil. There is grass and dark-gray topsoil, then transition, subsoil and weathered bedrock. "/>
          <p:cNvPicPr>
            <a:picLocks noChangeAspect="1"/>
          </p:cNvPicPr>
          <p:nvPr/>
        </p:nvPicPr>
        <p:blipFill>
          <a:blip r:embed="rId3"/>
          <a:stretch>
            <a:fillRect/>
          </a:stretch>
        </p:blipFill>
        <p:spPr>
          <a:xfrm>
            <a:off x="304800" y="861060"/>
            <a:ext cx="8534400" cy="4754880"/>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is is an image of the entering of rain in ground with ten-centimeter-level grass. Plant debris accumulates. Worms churn and microbes and fungi metabolize in a zone of leaching. Roots weather minerals. Downward-percolating water transports ions and clay. Then Ions and clay accumulate and fall in a zone of accumulation. Thus, soil horizons form."/>
          <p:cNvPicPr>
            <a:picLocks noChangeAspect="1"/>
          </p:cNvPicPr>
          <p:nvPr/>
        </p:nvPicPr>
        <p:blipFill>
          <a:blip r:embed="rId3"/>
          <a:stretch>
            <a:fillRect/>
          </a:stretch>
        </p:blipFill>
        <p:spPr>
          <a:xfrm>
            <a:off x="2115311" y="318516"/>
            <a:ext cx="4913376" cy="5839968"/>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is is an image of layers of soil horizons. Topsoil corresponds to horizon designations a and o. Then transition corresponds to horizon designation e. Subsoil corresponds to horizon designation b. Weathered bedrock corresponds to horizon designation c. And solid bedrock follows them."/>
          <p:cNvPicPr>
            <a:picLocks noChangeAspect="1"/>
          </p:cNvPicPr>
          <p:nvPr/>
        </p:nvPicPr>
        <p:blipFill>
          <a:blip r:embed="rId3"/>
          <a:stretch>
            <a:fillRect/>
          </a:stretch>
        </p:blipFill>
        <p:spPr>
          <a:xfrm>
            <a:off x="2484120" y="318516"/>
            <a:ext cx="4175760" cy="5839968"/>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is is a photo of the soil horizons on the wall of a gully in eastern Brazil. There is grass and dark-gray topsoil, then transition, subsoil and weathered bedrock."/>
          <p:cNvPicPr>
            <a:picLocks noChangeAspect="1"/>
          </p:cNvPicPr>
          <p:nvPr/>
        </p:nvPicPr>
        <p:blipFill>
          <a:blip r:embed="rId3"/>
          <a:stretch>
            <a:fillRect/>
          </a:stretch>
        </p:blipFill>
        <p:spPr>
          <a:xfrm>
            <a:off x="2746248" y="318516"/>
            <a:ext cx="3651504" cy="5839968"/>
          </a:xfrm>
          <a:prstGeom prst="rect">
            <a:avLst/>
          </a:prstGeo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photos in parts a and b show factors, which affect the character of the soil. Part a demonstrates four kinds of climate. Polar climate has only unweathered rock or sediment. Temperate climate has a thick layer of humus, which gradually turns to unweathered rock or sediment. Desert climate has a thin layer of humus, which immediately turns to unweathered rock or sediment. And tropical climate has a thin layer of humus, a thick layer of intermediate soils and a layer of unweathered rock or sediment. Part b shows three images. The first image shows fields at the base of a cliff. The cliff does not have soil. There is the hardest rock under cliff. Rock is the weaker when it is farther from the cliff. Thicker soil develops over a weaker substrate. The second image shows a cliff with stepped ledges and next gentle slope. Thicker soil develops over this slope. The third image shows a hillside. There is a younger, thinner soil on the top of the hill over a young lava flow and older, thicker soil on old rock. "/>
          <p:cNvPicPr>
            <a:picLocks noChangeAspect="1"/>
          </p:cNvPicPr>
          <p:nvPr/>
        </p:nvPicPr>
        <p:blipFill>
          <a:blip r:embed="rId3"/>
          <a:stretch>
            <a:fillRect/>
          </a:stretch>
        </p:blipFill>
        <p:spPr>
          <a:xfrm>
            <a:off x="192023" y="318516"/>
            <a:ext cx="8759952" cy="5839968"/>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is is a map of part of Europe about Atlantic Ocean. The dry Mediterranean basin is situated in the middle of the map. It contains a large portion of halite. There is the Nile Canyon which is shown larger in the inset. This inset shows present Nile Valley. Sea level is approximately minus two tenths of kilometers. Valley formed between walls of canyon over layers of sediment filling canyon."/>
          <p:cNvPicPr>
            <a:picLocks noChangeAspect="1"/>
          </p:cNvPicPr>
          <p:nvPr/>
        </p:nvPicPr>
        <p:blipFill>
          <a:blip r:embed="rId3"/>
          <a:stretch>
            <a:fillRect/>
          </a:stretch>
        </p:blipFill>
        <p:spPr>
          <a:xfrm>
            <a:off x="1566672" y="318516"/>
            <a:ext cx="6010656" cy="5839968"/>
          </a:xfrm>
          <a:prstGeom prst="rect">
            <a:avLst/>
          </a:prstGeo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is is an image of four kinds of climate. Polar climate has only unweathered rock or sediment. Temperate climate has a thick layer of humus, which gradually turns to unweathered rock or sediment. Desert climate has a thin layer of humus, which immediately turns to unweathered rock or sediment. And tropical climate has a thin layer of humus, a thick layer of intermediate soils and a layer of unweathered rock or sediment."/>
          <p:cNvPicPr>
            <a:picLocks noChangeAspect="1"/>
          </p:cNvPicPr>
          <p:nvPr/>
        </p:nvPicPr>
        <p:blipFill>
          <a:blip r:embed="rId3"/>
          <a:stretch>
            <a:fillRect/>
          </a:stretch>
        </p:blipFill>
        <p:spPr>
          <a:xfrm>
            <a:off x="993647" y="318516"/>
            <a:ext cx="7156704" cy="5839968"/>
          </a:xfrm>
          <a:prstGeom prst="rect">
            <a:avLst/>
          </a:prstGeo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three images. The first image shows fields at the base of a cliff. The cliff does not have soil. There is the hardest rock under cliff. Rock is the weaker when it is farther from the cliff. Thicker soil develops over a weaker substrate. The second image shows a cliff with stepped ledges and next gentle slope. Thicker soil develops over this slope. The third image shows a hillside. There is a younger, thinner soil on the top of the hill over a young lava flow and older, thicker soil on old rock."/>
          <p:cNvPicPr>
            <a:picLocks noChangeAspect="1"/>
          </p:cNvPicPr>
          <p:nvPr/>
        </p:nvPicPr>
        <p:blipFill>
          <a:blip r:embed="rId3"/>
          <a:stretch>
            <a:fillRect/>
          </a:stretch>
        </p:blipFill>
        <p:spPr>
          <a:xfrm>
            <a:off x="2435351" y="318516"/>
            <a:ext cx="4273296" cy="5839968"/>
          </a:xfrm>
          <a:prstGeom prst="rect">
            <a:avLst/>
          </a:prstGeo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is is a table of comprehensive soil classification system. Alfisol is gray/brown and it has subsurface clay accumulation and abundant plant nutrients. Its color is gray or brown. It forms in humid forests. Andisol forms in volcanic ash. Aridisol has carbonate horizons. It is low in organic matter. It forms in arid environments. Entisol has no horizons. It formed very recently. Gelisol is underlain with permanently frozen ground. Histosol is very rich in organic debris. It forms in swamps and marshes. Inceptisol has poorly developed horizons. It is moist. It formed recently. Mollisol is soft, black, and rich in nutrients. It forms in subhumid to subaris grasslands. Oxisol is very weathered, rich in aluminium oxide and iron oxide, and low in plant nutrients. It forms in tropical regions. Spodosol is acidic, low in plant nutrients, and ashy. It has accumulations of iron and aluminum. It forms in humid forests. Ultisol is very mature, strongly weathered soils. It is low in plant nutrients. Vertisol is clay-rich soils capable of swelling when wet and shrinking and cracking when dry."/>
          <p:cNvPicPr>
            <a:picLocks noChangeAspect="1"/>
          </p:cNvPicPr>
          <p:nvPr/>
        </p:nvPicPr>
        <p:blipFill>
          <a:blip r:embed="rId3"/>
          <a:stretch>
            <a:fillRect/>
          </a:stretch>
        </p:blipFill>
        <p:spPr>
          <a:xfrm>
            <a:off x="371855" y="1482851"/>
            <a:ext cx="8400288" cy="3511296"/>
          </a:xfrm>
          <a:prstGeom prst="rect">
            <a:avLst/>
          </a:prstGeo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is is a map of soil types around the world. It has fifteen different colors. Each color corresponds to certain soil type. The northern areas of the map have gelisols and rocky land predominantly, and small areas of spodosols and histosols at the edges. There are alfisols and mollisols slightly south with some spots of inceptisols. Greenland has ice and glacier. The Australia, and northern and south parts of Africa have aridisols and entisols. There are oxisols along the equator. The small plots of vertisols are located in India, Africa and Australia. The shifting sand, ultisols are scattered all over the map in small plots. A thin line of andisols is located along the west coast of Africa."/>
          <p:cNvPicPr>
            <a:picLocks noChangeAspect="1"/>
          </p:cNvPicPr>
          <p:nvPr/>
        </p:nvPicPr>
        <p:blipFill>
          <a:blip r:embed="rId3"/>
          <a:stretch>
            <a:fillRect/>
          </a:stretch>
        </p:blipFill>
        <p:spPr>
          <a:xfrm>
            <a:off x="304800" y="1132332"/>
            <a:ext cx="8534400" cy="4212336"/>
          </a:xfrm>
          <a:prstGeom prst="rect">
            <a:avLst/>
          </a:prstGeo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parts a, b, and c. Part a shows desert soil. There are three soil horizons: a, b and c. Calcite accumulates in the B-horizon to form calcrete. Part b shows temperate soil. Humus accumulates in O-horizon forms. Then light brown A-horizon and beige E-horizon follows. This three soil horizons constitute zone of leaching. Further, there is an accumulation of iron oxide and aluminium oxide, and leaching of calcite in brown B-horizon. Then weathering is in grey C-horizon. Part c shows tropical soil. There is a thin layer of A-horizon. B-horizon has orange and beige colors, and is saturated with iron oxide, aluminium oxide, and aluminium hydroxide. Then weathering is in grey C-horizon."/>
          <p:cNvPicPr>
            <a:picLocks noChangeAspect="1"/>
          </p:cNvPicPr>
          <p:nvPr/>
        </p:nvPicPr>
        <p:blipFill>
          <a:blip r:embed="rId3"/>
          <a:stretch>
            <a:fillRect/>
          </a:stretch>
        </p:blipFill>
        <p:spPr>
          <a:xfrm>
            <a:off x="304800" y="1063751"/>
            <a:ext cx="8534400" cy="4349496"/>
          </a:xfrm>
          <a:prstGeom prst="rect">
            <a:avLst/>
          </a:prstGeo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is is an image of desert soil. There are three soil horizons: a, b and c. Calcite accumulates in the B-horizon to form calcrete."/>
          <p:cNvPicPr>
            <a:picLocks noChangeAspect="1"/>
          </p:cNvPicPr>
          <p:nvPr/>
        </p:nvPicPr>
        <p:blipFill>
          <a:blip r:embed="rId3"/>
          <a:stretch>
            <a:fillRect/>
          </a:stretch>
        </p:blipFill>
        <p:spPr>
          <a:xfrm>
            <a:off x="2346960" y="318516"/>
            <a:ext cx="4450080" cy="5839968"/>
          </a:xfrm>
          <a:prstGeom prst="rect">
            <a:avLst/>
          </a:prstGeo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is is an image of temperate soil. Humus accumulates in O-horizon forms. Then light brown A-horizon and beige E-horizon follows. These three soil horizons constitute the zone of leaching. Further, there is an accumulation of iron oxide and aluminium oxide, and leaching of calcite in brown B-horizon. Then weathering is in grey C-horizon."/>
          <p:cNvPicPr>
            <a:picLocks noChangeAspect="1"/>
          </p:cNvPicPr>
          <p:nvPr/>
        </p:nvPicPr>
        <p:blipFill>
          <a:blip r:embed="rId3"/>
          <a:stretch>
            <a:fillRect/>
          </a:stretch>
        </p:blipFill>
        <p:spPr>
          <a:xfrm>
            <a:off x="1859279" y="318516"/>
            <a:ext cx="5425440" cy="5839968"/>
          </a:xfrm>
          <a:prstGeom prst="rect">
            <a:avLst/>
          </a:prstGeom>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is is an image of tropical soil. There is a thin layer of A-horizon. B-horizon has orange and beige colors, and is saturated with iron oxide, aluminium oxide, and aluminium hydroxide. Then weathering is in grey C-horizon."/>
          <p:cNvPicPr>
            <a:picLocks noChangeAspect="1"/>
          </p:cNvPicPr>
          <p:nvPr/>
        </p:nvPicPr>
        <p:blipFill>
          <a:blip r:embed="rId3"/>
          <a:stretch>
            <a:fillRect/>
          </a:stretch>
        </p:blipFill>
        <p:spPr>
          <a:xfrm>
            <a:off x="1740407" y="318516"/>
            <a:ext cx="5663184" cy="5839968"/>
          </a:xfrm>
          <a:prstGeom prst="rect">
            <a:avLst/>
          </a:prstGeom>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photos in parts a and b show soil erosion. Part a shows empty farm fields about road. Pillars separate them. There is a strong wind which blows away and lift up the soil. Part b shows a small cliffs between sea and rails. The hillside does not have vegetation. It has ribbed protrusions which remind fins."/>
          <p:cNvPicPr>
            <a:picLocks noChangeAspect="1"/>
          </p:cNvPicPr>
          <p:nvPr/>
        </p:nvPicPr>
        <p:blipFill>
          <a:blip r:embed="rId3"/>
          <a:stretch>
            <a:fillRect/>
          </a:stretch>
        </p:blipFill>
        <p:spPr>
          <a:xfrm>
            <a:off x="304800" y="1653539"/>
            <a:ext cx="8534400" cy="3169920"/>
          </a:xfrm>
          <a:prstGeom prst="rect">
            <a:avLst/>
          </a:prstGeom>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is is a photo of empty farm fields about road. Pillars separate them. There is a strong wind which blows away and lift up the soil."/>
          <p:cNvPicPr>
            <a:picLocks noChangeAspect="1"/>
          </p:cNvPicPr>
          <p:nvPr/>
        </p:nvPicPr>
        <p:blipFill>
          <a:blip r:embed="rId3"/>
          <a:stretch>
            <a:fillRect/>
          </a:stretch>
        </p:blipFill>
        <p:spPr>
          <a:xfrm>
            <a:off x="304800" y="321564"/>
            <a:ext cx="8534400" cy="5833872"/>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is is a photo of the coast of western Ireland. It shows a bedrock where a girl with a backpack stands. A layer of unconsolidated sediment overlies bedrock in this outcrop. This layer, topped by dark soil, is twice higher than the girl."/>
          <p:cNvPicPr>
            <a:picLocks noChangeAspect="1"/>
          </p:cNvPicPr>
          <p:nvPr/>
        </p:nvPicPr>
        <p:blipFill>
          <a:blip r:embed="rId3"/>
          <a:stretch>
            <a:fillRect/>
          </a:stretch>
        </p:blipFill>
        <p:spPr>
          <a:xfrm>
            <a:off x="701040" y="318516"/>
            <a:ext cx="7741920" cy="5839968"/>
          </a:xfrm>
          <a:prstGeom prst="rect">
            <a:avLst/>
          </a:prstGeom>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is is a photo of a small cliffs between sea and rails. The hillside does not have vegetation. It has ribbed protrusions which remind fins."/>
          <p:cNvPicPr>
            <a:picLocks noChangeAspect="1"/>
          </p:cNvPicPr>
          <p:nvPr/>
        </p:nvPicPr>
        <p:blipFill>
          <a:blip r:embed="rId3"/>
          <a:stretch>
            <a:fillRect/>
          </a:stretch>
        </p:blipFill>
        <p:spPr>
          <a:xfrm>
            <a:off x="304800" y="345948"/>
            <a:ext cx="8534400" cy="5785104"/>
          </a:xfrm>
          <a:prstGeom prst="rect">
            <a:avLst/>
          </a:prstGeom>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is is a photo of hill exposed a Brazilian roadcut. This hill has huge cracks. This exposition shows broken soils which have bright orange color. Moss grows in the middle of this hill slope. "/>
          <p:cNvPicPr>
            <a:picLocks noChangeAspect="1"/>
          </p:cNvPicPr>
          <p:nvPr/>
        </p:nvPicPr>
        <p:blipFill>
          <a:blip r:embed="rId3"/>
          <a:stretch>
            <a:fillRect/>
          </a:stretch>
        </p:blipFill>
        <p:spPr>
          <a:xfrm>
            <a:off x="304800" y="1196339"/>
            <a:ext cx="8534400" cy="4084320"/>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is is a photo of a granite. It shows fresh granite near the ground and weathered granite above. The inset photos show these kinds of granite larger. The fresh granite has solid structure. The weathered granite has more grain structure."/>
          <p:cNvPicPr>
            <a:picLocks noChangeAspect="1"/>
          </p:cNvPicPr>
          <p:nvPr/>
        </p:nvPicPr>
        <p:blipFill>
          <a:blip r:embed="rId3"/>
          <a:stretch>
            <a:fillRect/>
          </a:stretch>
        </p:blipFill>
        <p:spPr>
          <a:xfrm>
            <a:off x="1423416" y="318516"/>
            <a:ext cx="6297168" cy="5839968"/>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is is a table of classification of clasts by grain diameter. The diameter of boulders is more than two hundred fifty-six millimeters. The diameter of cobbles is from sixty-four millimeters to two hundred fifty six millimeters. The diameter of pebbles is from two millimeters to sixty-four millimeters. The diameter of sand is from one-sixteenth millimeter to two millimeters. The diameter of sand is from one over two hundred fifty-six millimeters to one-sixteenth millimeter. And the diameter of clay is less than one over two hundred fifty six millimeters."/>
          <p:cNvPicPr>
            <a:picLocks noChangeAspect="1"/>
          </p:cNvPicPr>
          <p:nvPr/>
        </p:nvPicPr>
        <p:blipFill>
          <a:blip r:embed="rId3"/>
          <a:stretch>
            <a:fillRect/>
          </a:stretch>
        </p:blipFill>
        <p:spPr>
          <a:xfrm>
            <a:off x="618744" y="1345692"/>
            <a:ext cx="7906512" cy="3785616"/>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parts a and b. Part a shows the process of cracking of rocks. Granite pluton was buried deeply under sedimentary rock layers. Over time, sedimentary rock layers disappear and exfoliation joints appear parallel to the ground surface. Rock peels off like layers of an onion. Then vertical joints appear perpendicular to bedding forming rectangular blocks. This part shows two photos of joints. The first photo is hillside with joints in granite in California. The second photo shows a hundred-meter-high cliff with rectangular blocks in Ireland. Part b shows the photo of a cliff. There is intact rock atop of the cliff and talus at the base of the cliff. "/>
          <p:cNvPicPr>
            <a:picLocks noChangeAspect="1"/>
          </p:cNvPicPr>
          <p:nvPr/>
        </p:nvPicPr>
        <p:blipFill>
          <a:blip r:embed="rId3"/>
          <a:stretch>
            <a:fillRect/>
          </a:stretch>
        </p:blipFill>
        <p:spPr>
          <a:xfrm>
            <a:off x="944879" y="318516"/>
            <a:ext cx="7254240" cy="5839968"/>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is is a process of cracking of rocks. Granite pluton was buried deeply under sedimentary rock layers. Over time, sedimentary rock layers disappear and exfoliation joints appear parallel to the ground surface. Rock peels off like layers of an onion. Then vertical joints appear perpendicular to bedding forming rectangular blocks. There are two photos of joints. The first photo is hillside with joints in granite in California. The second photo shows a hundred-meter-high cliff with rectangular blocks in Ireland."/>
          <p:cNvPicPr>
            <a:picLocks noChangeAspect="1"/>
          </p:cNvPicPr>
          <p:nvPr/>
        </p:nvPicPr>
        <p:blipFill>
          <a:blip r:embed="rId3"/>
          <a:stretch>
            <a:fillRect/>
          </a:stretch>
        </p:blipFill>
        <p:spPr>
          <a:xfrm>
            <a:off x="929640" y="318516"/>
            <a:ext cx="7284720" cy="5839968"/>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is is a photo of a cliff. There is intact rock atop of the cliff and talus at the base of the cliff."/>
          <p:cNvPicPr>
            <a:picLocks noChangeAspect="1"/>
          </p:cNvPicPr>
          <p:nvPr/>
        </p:nvPicPr>
        <p:blipFill>
          <a:blip r:embed="rId3"/>
          <a:stretch>
            <a:fillRect/>
          </a:stretch>
        </p:blipFill>
        <p:spPr>
          <a:xfrm>
            <a:off x="384047" y="318516"/>
            <a:ext cx="8375904" cy="5839968"/>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Borealis">
  <a:themeElements>
    <a:clrScheme name="Borealis 1">
      <a:dk1>
        <a:srgbClr val="000000"/>
      </a:dk1>
      <a:lt1>
        <a:srgbClr val="D480A4"/>
      </a:lt1>
      <a:dk2>
        <a:srgbClr val="000000"/>
      </a:dk2>
      <a:lt2>
        <a:srgbClr val="808080"/>
      </a:lt2>
      <a:accent1>
        <a:srgbClr val="99CCFF"/>
      </a:accent1>
      <a:accent2>
        <a:srgbClr val="CCCCFF"/>
      </a:accent2>
      <a:accent3>
        <a:srgbClr val="E6C0CF"/>
      </a:accent3>
      <a:accent4>
        <a:srgbClr val="000000"/>
      </a:accent4>
      <a:accent5>
        <a:srgbClr val="CAE2FF"/>
      </a:accent5>
      <a:accent6>
        <a:srgbClr val="B9B9E7"/>
      </a:accent6>
      <a:hlink>
        <a:srgbClr val="3333CC"/>
      </a:hlink>
      <a:folHlink>
        <a:srgbClr val="AF67FF"/>
      </a:folHlink>
    </a:clrScheme>
    <a:fontScheme name="Borealis">
      <a:majorFont>
        <a:latin typeface="Trebuchet MS"/>
        <a:ea typeface="ヒラギノ角ゴ Pro W3"/>
        <a:cs typeface="ヒラギノ角ゴ Pro W3"/>
      </a:majorFont>
      <a:minorFont>
        <a:latin typeface="Trebuchet MS"/>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lnDef>
  </a:objectDefaults>
  <a:extraClrSchemeLst>
    <a:extraClrScheme>
      <a:clrScheme name="Borealis 1">
        <a:dk1>
          <a:srgbClr val="000000"/>
        </a:dk1>
        <a:lt1>
          <a:srgbClr val="D480A4"/>
        </a:lt1>
        <a:dk2>
          <a:srgbClr val="000000"/>
        </a:dk2>
        <a:lt2>
          <a:srgbClr val="808080"/>
        </a:lt2>
        <a:accent1>
          <a:srgbClr val="99CCFF"/>
        </a:accent1>
        <a:accent2>
          <a:srgbClr val="CCCCFF"/>
        </a:accent2>
        <a:accent3>
          <a:srgbClr val="E6C0C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orealis 2">
        <a:dk1>
          <a:srgbClr val="000000"/>
        </a:dk1>
        <a:lt1>
          <a:srgbClr val="D480A4"/>
        </a:lt1>
        <a:dk2>
          <a:srgbClr val="000000"/>
        </a:dk2>
        <a:lt2>
          <a:srgbClr val="3E3E5C"/>
        </a:lt2>
        <a:accent1>
          <a:srgbClr val="60597B"/>
        </a:accent1>
        <a:accent2>
          <a:srgbClr val="6666FF"/>
        </a:accent2>
        <a:accent3>
          <a:srgbClr val="E6C0CF"/>
        </a:accent3>
        <a:accent4>
          <a:srgbClr val="000000"/>
        </a:accent4>
        <a:accent5>
          <a:srgbClr val="B6B5BF"/>
        </a:accent5>
        <a:accent6>
          <a:srgbClr val="5C5CE7"/>
        </a:accent6>
        <a:hlink>
          <a:srgbClr val="99CCFF"/>
        </a:hlink>
        <a:folHlink>
          <a:srgbClr val="FFFF99"/>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Macintosh HD:Applications:Microsoft Office 2004:Templates:Presentations:Designs:Borealis</Template>
  <TotalTime>124</TotalTime>
  <Words>1563</Words>
  <Application>Microsoft Office PowerPoint</Application>
  <PresentationFormat>On-screen Show (4:3)</PresentationFormat>
  <Paragraphs>120</Paragraphs>
  <Slides>41</Slides>
  <Notes>40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41</vt:i4>
      </vt:variant>
    </vt:vector>
  </HeadingPairs>
  <TitlesOfParts>
    <vt:vector size="49" baseType="lpstr">
      <vt:lpstr>ＭＳ Ｐゴシック</vt:lpstr>
      <vt:lpstr>Arial</vt:lpstr>
      <vt:lpstr>Times</vt:lpstr>
      <vt:lpstr>Trebuchet MS</vt:lpstr>
      <vt:lpstr>Verdana</vt:lpstr>
      <vt:lpstr>Wingdings</vt:lpstr>
      <vt:lpstr>ヒラギノ角ゴ Pro W3</vt:lpstr>
      <vt:lpstr>Borealis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Sumanas, Inc.</Manager>
  <Company>© W. W. Norton &amp; Company, Inc.</Company>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Essentials of Geology</dc:title>
  <dc:subject/>
  <dc:creator>Stephen Marshak</dc:creator>
  <cp:keywords/>
  <dc:description/>
  <cp:lastModifiedBy>Anna Mekhanova</cp:lastModifiedBy>
  <cp:revision>43</cp:revision>
  <dcterms:created xsi:type="dcterms:W3CDTF">2016-01-26T05:38:24Z</dcterms:created>
  <dcterms:modified xsi:type="dcterms:W3CDTF">2016-04-18T18:30:55Z</dcterms:modified>
  <cp:category/>
</cp:coreProperties>
</file>