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8"/>
  </p:notesMasterIdLst>
  <p:sldIdLst>
    <p:sldId id="258" r:id="rId2"/>
    <p:sldId id="261" r:id="rId3"/>
    <p:sldId id="259" r:id="rId4"/>
    <p:sldId id="260" r:id="rId5"/>
    <p:sldId id="262" r:id="rId6"/>
    <p:sldId id="263"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AA"/>
    <a:srgbClr val="E88C2A"/>
    <a:srgbClr val="D63F22"/>
    <a:srgbClr val="D22F21"/>
    <a:srgbClr val="EEEFEE"/>
    <a:srgbClr val="006486"/>
    <a:srgbClr val="00688D"/>
    <a:srgbClr val="C14824"/>
    <a:srgbClr val="008B9F"/>
    <a:srgbClr val="504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90929"/>
  </p:normalViewPr>
  <p:slideViewPr>
    <p:cSldViewPr>
      <p:cViewPr varScale="1">
        <p:scale>
          <a:sx n="100" d="100"/>
          <a:sy n="100"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0" d="100"/>
          <a:sy n="160" d="100"/>
        </p:scale>
        <p:origin x="-55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75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75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C856FE-FC20-6448-904C-C4DA41A45E6B}" type="slidenum">
              <a:rPr lang="en-US"/>
              <a:pPr/>
              <a:t>‹#›</a:t>
            </a:fld>
            <a:endParaRPr lang="en-US"/>
          </a:p>
        </p:txBody>
      </p:sp>
    </p:spTree>
    <p:extLst>
      <p:ext uri="{BB962C8B-B14F-4D97-AF65-F5344CB8AC3E}">
        <p14:creationId xmlns:p14="http://schemas.microsoft.com/office/powerpoint/2010/main" val="15752744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C856FE-FC20-6448-904C-C4DA41A45E6B}" type="slidenum">
              <a:rPr lang="en-US" smtClean="0"/>
              <a:pPr/>
              <a:t>1</a:t>
            </a:fld>
            <a:endParaRPr lang="en-US"/>
          </a:p>
        </p:txBody>
      </p:sp>
    </p:spTree>
    <p:extLst>
      <p:ext uri="{BB962C8B-B14F-4D97-AF65-F5344CB8AC3E}">
        <p14:creationId xmlns:p14="http://schemas.microsoft.com/office/powerpoint/2010/main" val="31924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our dynamic planet, the atoms in a rock of one class may, over time, be incorporated in rock of another class, and then another. Such transformations comprise the rock cycle.</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a:t>
            </a:fld>
            <a:endParaRPr lang="en-US"/>
          </a:p>
        </p:txBody>
      </p:sp>
    </p:spTree>
    <p:extLst>
      <p:ext uri="{BB962C8B-B14F-4D97-AF65-F5344CB8AC3E}">
        <p14:creationId xmlns:p14="http://schemas.microsoft.com/office/powerpoint/2010/main" val="218189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C.1</a:t>
            </a:r>
            <a:r>
              <a:rPr lang="en-US" dirty="0" smtClean="0"/>
              <a:t>  The stages of the rock cycle showing various alternative pathways.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3</a:t>
            </a:fld>
            <a:endParaRPr lang="en-US"/>
          </a:p>
        </p:txBody>
      </p:sp>
    </p:spTree>
    <p:extLst>
      <p:ext uri="{BB962C8B-B14F-4D97-AF65-F5344CB8AC3E}">
        <p14:creationId xmlns:p14="http://schemas.microsoft.com/office/powerpoint/2010/main" val="311819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C.2</a:t>
            </a:r>
            <a:r>
              <a:rPr lang="en-US" dirty="0" smtClean="0"/>
              <a:t>  An example of the rock cycle in the context of plate tectonics.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4</a:t>
            </a:fld>
            <a:endParaRPr lang="en-US"/>
          </a:p>
        </p:txBody>
      </p:sp>
    </p:spTree>
    <p:extLst>
      <p:ext uri="{BB962C8B-B14F-4D97-AF65-F5344CB8AC3E}">
        <p14:creationId xmlns:p14="http://schemas.microsoft.com/office/powerpoint/2010/main" val="175154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GEOLOGY AT A GLANCE</a:t>
            </a:r>
          </a:p>
          <a:p>
            <a:r>
              <a:rPr lang="en-US" dirty="0" smtClean="0"/>
              <a:t>Rock-Forming Environments and the Rock Cycle</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5</a:t>
            </a:fld>
            <a:endParaRPr lang="en-US"/>
          </a:p>
        </p:txBody>
      </p:sp>
    </p:spTree>
    <p:extLst>
      <p:ext uri="{BB962C8B-B14F-4D97-AF65-F5344CB8AC3E}">
        <p14:creationId xmlns:p14="http://schemas.microsoft.com/office/powerpoint/2010/main" val="425122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Another View</a:t>
            </a:r>
            <a:r>
              <a:rPr lang="en-US" dirty="0" smtClean="0"/>
              <a:t>  We can see stages of the rock cycle in action along the rocky shore of Brittany, France. Weathering breaks igneous rocks into blocks which eventually break down to sand. If the sand were to be buried and </a:t>
            </a:r>
            <a:r>
              <a:rPr lang="en-US" dirty="0" err="1" smtClean="0"/>
              <a:t>lithified</a:t>
            </a:r>
            <a:r>
              <a:rPr lang="en-US" dirty="0" smtClean="0"/>
              <a:t>, it would become a new sedimentary rock.</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6</a:t>
            </a:fld>
            <a:endParaRPr lang="en-US"/>
          </a:p>
        </p:txBody>
      </p:sp>
    </p:spTree>
    <p:extLst>
      <p:ext uri="{BB962C8B-B14F-4D97-AF65-F5344CB8AC3E}">
        <p14:creationId xmlns:p14="http://schemas.microsoft.com/office/powerpoint/2010/main" val="381716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a:t>
            </a:r>
            <a:r>
              <a:rPr lang="en-US" sz="1200" dirty="0">
                <a:latin typeface="Arial"/>
                <a:cs typeface="Arial"/>
              </a:rPr>
              <a:t>Edition </a:t>
            </a:r>
          </a:p>
          <a:p>
            <a:pPr algn="r"/>
            <a:r>
              <a:rPr lang="en-US" sz="1200" dirty="0">
                <a:latin typeface="Arial"/>
                <a:cs typeface="Arial"/>
              </a:rPr>
              <a:t>Copyright © </a:t>
            </a:r>
            <a:r>
              <a:rPr lang="en-US" sz="1200" dirty="0" smtClean="0">
                <a:latin typeface="Arial"/>
                <a:cs typeface="Arial"/>
              </a:rPr>
              <a:t>2016 </a:t>
            </a:r>
            <a:r>
              <a:rPr lang="en-US" sz="1200" dirty="0">
                <a:latin typeface="Arial"/>
                <a:cs typeface="Arial"/>
              </a:rPr>
              <a:t>W. W. Norton &amp; Company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685800" y="228600"/>
            <a:ext cx="7772400" cy="1524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685800" y="1905000"/>
            <a:ext cx="7772400" cy="4191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717" name="Rectangle 5"/>
          <p:cNvSpPr>
            <a:spLocks noGrp="1" noChangeArrowheads="1"/>
          </p:cNvSpPr>
          <p:nvPr>
            <p:ph type="ftr" sz="quarter" idx="3"/>
          </p:nvPr>
        </p:nvSpPr>
        <p:spPr bwMode="auto">
          <a:xfrm>
            <a:off x="68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2pPr>
      <a:lvl3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3pPr>
      <a:lvl4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4pPr>
      <a:lvl5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9pPr>
    </p:titleStyle>
    <p:bodyStyle>
      <a:lvl1pPr marL="342900" indent="-342900" algn="l" rtl="0" fontAlgn="base">
        <a:spcBef>
          <a:spcPct val="20000"/>
        </a:spcBef>
        <a:spcAft>
          <a:spcPct val="0"/>
        </a:spcAft>
        <a:buFont typeface="Wingdings" charset="2"/>
        <a:buChar char="s"/>
        <a:defRPr sz="3200">
          <a:solidFill>
            <a:schemeClr val="tx1"/>
          </a:solidFill>
          <a:latin typeface="+mn-lt"/>
          <a:ea typeface="+mn-ea"/>
          <a:cs typeface="+mn-cs"/>
        </a:defRPr>
      </a:lvl1pPr>
      <a:lvl2pPr marL="742950" indent="-285750" algn="l" rtl="0" fontAlgn="base">
        <a:spcBef>
          <a:spcPct val="20000"/>
        </a:spcBef>
        <a:spcAft>
          <a:spcPct val="0"/>
        </a:spcAft>
        <a:buFont typeface="Wingdings" charset="2"/>
        <a:buChar char="s"/>
        <a:defRPr sz="2800">
          <a:solidFill>
            <a:schemeClr val="tx1"/>
          </a:solidFill>
          <a:latin typeface="+mn-lt"/>
          <a:ea typeface="+mn-ea"/>
          <a:cs typeface="+mn-cs"/>
        </a:defRPr>
      </a:lvl2pPr>
      <a:lvl3pPr marL="1143000" indent="-228600" algn="l" rtl="0" fontAlgn="base">
        <a:spcBef>
          <a:spcPct val="20000"/>
        </a:spcBef>
        <a:spcAft>
          <a:spcPct val="0"/>
        </a:spcAft>
        <a:buFont typeface="Wingdings" charset="2"/>
        <a:buChar char="s"/>
        <a:defRPr sz="2400">
          <a:solidFill>
            <a:schemeClr val="tx1"/>
          </a:solidFill>
          <a:latin typeface="+mn-lt"/>
          <a:ea typeface="+mn-ea"/>
          <a:cs typeface="+mn-cs"/>
        </a:defRPr>
      </a:lvl3pPr>
      <a:lvl4pPr marL="1600200" indent="-228600" algn="l" rtl="0" fontAlgn="base">
        <a:spcBef>
          <a:spcPct val="20000"/>
        </a:spcBef>
        <a:spcAft>
          <a:spcPct val="0"/>
        </a:spcAft>
        <a:buFont typeface="Wingdings" charset="2"/>
        <a:buChar char="s"/>
        <a:defRPr sz="2000">
          <a:solidFill>
            <a:schemeClr val="tx1"/>
          </a:solidFill>
          <a:latin typeface="+mn-lt"/>
          <a:ea typeface="+mn-ea"/>
          <a:cs typeface="+mn-cs"/>
        </a:defRPr>
      </a:lvl4pPr>
      <a:lvl5pPr marL="2057400" indent="-228600" algn="l" rtl="0" fontAlgn="base">
        <a:spcBef>
          <a:spcPct val="20000"/>
        </a:spcBef>
        <a:spcAft>
          <a:spcPct val="0"/>
        </a:spcAft>
        <a:buFont typeface="Wingdings" charset="2"/>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5" name="Rectangle 25"/>
          <p:cNvSpPr>
            <a:spLocks noGrp="1" noChangeArrowheads="1"/>
          </p:cNvSpPr>
          <p:nvPr/>
        </p:nvSpPr>
        <p:spPr bwMode="auto">
          <a:xfrm>
            <a:off x="1371600" y="4572000"/>
            <a:ext cx="6400800" cy="1524000"/>
          </a:xfrm>
          <a:prstGeom prst="rect">
            <a:avLst/>
          </a:prstGeom>
          <a:noFill/>
          <a:ln w="9525">
            <a:noFill/>
            <a:miter lim="800000"/>
            <a:headEnd/>
            <a:tailEnd/>
          </a:ln>
          <a:effectLst/>
        </p:spPr>
        <p:txBody>
          <a:bodyPr>
            <a:prstTxWarp prst="textNoShape">
              <a:avLst/>
            </a:prstTxWarp>
          </a:bodyPr>
          <a:lstStyle/>
          <a:p>
            <a:pPr algn="ctr"/>
            <a:r>
              <a:rPr lang="en-US" sz="2800" b="1" dirty="0" smtClean="0">
                <a:solidFill>
                  <a:schemeClr val="tx2"/>
                </a:solidFill>
                <a:latin typeface="Verdana" charset="0"/>
              </a:rPr>
              <a:t>Interlude C</a:t>
            </a:r>
          </a:p>
          <a:p>
            <a:pPr algn="ctr"/>
            <a:r>
              <a:rPr lang="en-US" sz="2800" dirty="0" smtClean="0">
                <a:solidFill>
                  <a:schemeClr val="tx2"/>
                </a:solidFill>
                <a:latin typeface="Verdana" charset="0"/>
              </a:rPr>
              <a:t>The Rock Cycle</a:t>
            </a:r>
            <a:endParaRPr lang="en-US" sz="2800" dirty="0">
              <a:solidFill>
                <a:schemeClr val="tx2"/>
              </a:solidFill>
              <a:latin typeface="Verdana" charset="0"/>
            </a:endParaRPr>
          </a:p>
        </p:txBody>
      </p:sp>
      <p:sp>
        <p:nvSpPr>
          <p:cNvPr id="102426" name="Text Box 26"/>
          <p:cNvSpPr txBox="1">
            <a:spLocks noChangeArrowheads="1"/>
          </p:cNvSpPr>
          <p:nvPr/>
        </p:nvSpPr>
        <p:spPr bwMode="auto">
          <a:xfrm>
            <a:off x="0" y="6477000"/>
            <a:ext cx="9144000" cy="274638"/>
          </a:xfrm>
          <a:prstGeom prst="rect">
            <a:avLst/>
          </a:prstGeom>
          <a:noFill/>
          <a:ln w="9525">
            <a:noFill/>
            <a:miter lim="800000"/>
            <a:headEnd/>
            <a:tailEnd/>
          </a:ln>
          <a:effectLst/>
        </p:spPr>
        <p:txBody>
          <a:bodyPr>
            <a:prstTxWarp prst="textNoShape">
              <a:avLst/>
            </a:prstTxWarp>
            <a:spAutoFit/>
          </a:bodyPr>
          <a:lstStyle/>
          <a:p>
            <a:pPr algn="ctr"/>
            <a:r>
              <a:rPr lang="en-US" sz="1200" b="1" dirty="0">
                <a:solidFill>
                  <a:schemeClr val="tx2"/>
                </a:solidFill>
                <a:latin typeface="Verdana" charset="0"/>
              </a:rPr>
              <a:t>©</a:t>
            </a:r>
            <a:r>
              <a:rPr lang="en-US" sz="1200" b="1" dirty="0" smtClean="0">
                <a:solidFill>
                  <a:schemeClr val="tx2"/>
                </a:solidFill>
                <a:latin typeface="Verdana" charset="0"/>
              </a:rPr>
              <a:t>2016 </a:t>
            </a:r>
            <a:r>
              <a:rPr lang="en-US" sz="1200" b="1" dirty="0">
                <a:solidFill>
                  <a:schemeClr val="tx2"/>
                </a:solidFill>
                <a:latin typeface="Verdana" charset="0"/>
              </a:rPr>
              <a:t>W. W. Norton &amp; Company, Inc.</a:t>
            </a:r>
          </a:p>
        </p:txBody>
      </p:sp>
      <p:sp>
        <p:nvSpPr>
          <p:cNvPr id="102427" name="Text Box 27"/>
          <p:cNvSpPr txBox="1">
            <a:spLocks noChangeArrowheads="1"/>
          </p:cNvSpPr>
          <p:nvPr/>
        </p:nvSpPr>
        <p:spPr bwMode="auto">
          <a:xfrm>
            <a:off x="933450" y="914400"/>
            <a:ext cx="7277100"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latin typeface="Verdana" charset="0"/>
              </a:rPr>
              <a:t>Stephen Marshak</a:t>
            </a:r>
          </a:p>
        </p:txBody>
      </p:sp>
      <p:sp>
        <p:nvSpPr>
          <p:cNvPr id="102428" name="Text Box 28"/>
          <p:cNvSpPr txBox="1">
            <a:spLocks noChangeArrowheads="1"/>
          </p:cNvSpPr>
          <p:nvPr/>
        </p:nvSpPr>
        <p:spPr bwMode="auto">
          <a:xfrm>
            <a:off x="3213894" y="3413125"/>
            <a:ext cx="2716212" cy="396875"/>
          </a:xfrm>
          <a:prstGeom prst="rect">
            <a:avLst/>
          </a:prstGeom>
          <a:noFill/>
          <a:ln w="9525">
            <a:noFill/>
            <a:miter lim="800000"/>
            <a:headEnd/>
            <a:tailEnd/>
          </a:ln>
          <a:effectLst/>
        </p:spPr>
        <p:txBody>
          <a:bodyPr>
            <a:prstTxWarp prst="textNoShape">
              <a:avLst/>
            </a:prstTxWarp>
            <a:spAutoFit/>
          </a:bodyPr>
          <a:lstStyle/>
          <a:p>
            <a:pPr algn="ctr"/>
            <a:r>
              <a:rPr lang="en-US" sz="2000" b="1">
                <a:solidFill>
                  <a:schemeClr val="tx2"/>
                </a:solidFill>
                <a:latin typeface="Verdana" charset="0"/>
              </a:rPr>
              <a:t>FIFTH EDITION</a:t>
            </a:r>
            <a:endParaRPr lang="en-US">
              <a:solidFill>
                <a:schemeClr val="tx2"/>
              </a:solidFill>
              <a:ea typeface="ＭＳ Ｐゴシック" charset="-128"/>
              <a:cs typeface="ＭＳ Ｐゴシック" charset="-128"/>
            </a:endParaRPr>
          </a:p>
        </p:txBody>
      </p:sp>
      <p:sp>
        <p:nvSpPr>
          <p:cNvPr id="102429" name="Line 29"/>
          <p:cNvSpPr>
            <a:spLocks noChangeShapeType="1"/>
          </p:cNvSpPr>
          <p:nvPr/>
        </p:nvSpPr>
        <p:spPr bwMode="auto">
          <a:xfrm>
            <a:off x="0" y="762000"/>
            <a:ext cx="9144000" cy="0"/>
          </a:xfrm>
          <a:prstGeom prst="line">
            <a:avLst/>
          </a:prstGeom>
          <a:noFill/>
          <a:ln w="25400" cap="flat" cmpd="sng" algn="ctr">
            <a:solidFill>
              <a:srgbClr val="E88C2A"/>
            </a:solidFill>
            <a:prstDash val="solid"/>
            <a:round/>
            <a:headEnd type="none" w="med" len="med"/>
            <a:tailEnd type="none" w="med" len="med"/>
          </a:ln>
          <a:effectLst/>
        </p:spPr>
        <p:txBody>
          <a:bodyPr wrap="none" anchor="ctr">
            <a:prstTxWarp prst="textNoShape">
              <a:avLst/>
            </a:prstTxWarp>
          </a:bodyPr>
          <a:lstStyle/>
          <a:p>
            <a:endParaRPr lang="en-US"/>
          </a:p>
        </p:txBody>
      </p:sp>
      <p:sp>
        <p:nvSpPr>
          <p:cNvPr id="102430" name="Line 30"/>
          <p:cNvSpPr>
            <a:spLocks noChangeShapeType="1"/>
          </p:cNvSpPr>
          <p:nvPr/>
        </p:nvSpPr>
        <p:spPr bwMode="auto">
          <a:xfrm>
            <a:off x="0" y="3962400"/>
            <a:ext cx="9144000" cy="0"/>
          </a:xfrm>
          <a:prstGeom prst="line">
            <a:avLst/>
          </a:prstGeom>
          <a:noFill/>
          <a:ln w="25400" cap="flat" cmpd="sng" algn="ctr">
            <a:solidFill>
              <a:srgbClr val="E88C2A"/>
            </a:solidFill>
            <a:prstDash val="solid"/>
            <a:round/>
            <a:headEnd type="none" w="med" len="med"/>
            <a:tailEnd type="none" w="med" len="med"/>
          </a:ln>
          <a:effectLst/>
        </p:spPr>
        <p:txBody>
          <a:bodyPr wrap="none" anchor="ctr">
            <a:prstTxWarp prst="textNoShape">
              <a:avLst/>
            </a:prstTxWarp>
          </a:bodyPr>
          <a:lstStyle/>
          <a:p>
            <a:endParaRPr lang="en-US"/>
          </a:p>
        </p:txBody>
      </p:sp>
      <p:sp>
        <p:nvSpPr>
          <p:cNvPr id="102431" name="Rectangle 31"/>
          <p:cNvSpPr>
            <a:spLocks noGrp="1" noChangeArrowheads="1"/>
          </p:cNvSpPr>
          <p:nvPr/>
        </p:nvSpPr>
        <p:spPr bwMode="auto">
          <a:xfrm>
            <a:off x="0" y="1447800"/>
            <a:ext cx="9144000" cy="1905000"/>
          </a:xfrm>
          <a:prstGeom prst="rect">
            <a:avLst/>
          </a:prstGeom>
          <a:noFill/>
          <a:ln w="9525">
            <a:noFill/>
            <a:miter lim="800000"/>
            <a:headEnd/>
            <a:tailEnd/>
          </a:ln>
          <a:effectLst/>
        </p:spPr>
        <p:txBody>
          <a:bodyPr anchor="ctr">
            <a:prstTxWarp prst="textNoShape">
              <a:avLst/>
            </a:prstTxWarp>
          </a:bodyPr>
          <a:lstStyle/>
          <a:p>
            <a:pPr algn="ctr"/>
            <a:r>
              <a:rPr lang="en-US" sz="4400" b="1" dirty="0" smtClean="0">
                <a:solidFill>
                  <a:schemeClr val="tx2"/>
                </a:solidFill>
                <a:latin typeface="Verdana" charset="0"/>
              </a:rPr>
              <a:t>ESSENTIALS OF</a:t>
            </a:r>
          </a:p>
          <a:p>
            <a:pPr algn="ctr"/>
            <a:r>
              <a:rPr lang="en-US" sz="6800" b="1" dirty="0" smtClean="0">
                <a:solidFill>
                  <a:srgbClr val="E88C2A"/>
                </a:solidFill>
                <a:latin typeface="Verdana" charset="0"/>
              </a:rPr>
              <a:t>Geology</a:t>
            </a:r>
            <a:endParaRPr lang="en-US" sz="6800" b="1" dirty="0">
              <a:solidFill>
                <a:srgbClr val="E88C2A"/>
              </a:solidFill>
              <a:latin typeface="Verdan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e images show the difference between sedimentary, igneous, and metamorphic rock. The first image shows sedimentary strata in Utah, a crag consisting of parallel layers that lie one upon another. The second image shows igneous rock forming in Hawaii; this is hardened lava or magma. Foliated stone in the third image represents metamorphic rock in Utah."/>
          <p:cNvPicPr>
            <a:picLocks noChangeAspect="1"/>
          </p:cNvPicPr>
          <p:nvPr/>
        </p:nvPicPr>
        <p:blipFill>
          <a:blip r:embed="rId3"/>
          <a:stretch>
            <a:fillRect/>
          </a:stretch>
        </p:blipFill>
        <p:spPr>
          <a:xfrm>
            <a:off x="304800" y="723900"/>
            <a:ext cx="8534400" cy="502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diagram illustrating the stages of the rock cycle showing various alternative pathways. Each image is connected with the next one by two arrows in forward and backward directions. Therefore, there are two cycles moving clockwise and counter-clockwise. The first image shows outburst of a volcano. Igneous rock formed because of heating and remelting of magma. Then erosion, transportation and deposition of magma forms sedimentary rock. This is the second stage of the clockwise cycle. Burial and heating of sedimentary rock transform it into metamorphic rock. This is the third stage. Finally, the melting of metamorphic rock and input of new melt into the crust from the mantle form a new igneous rock. It describes a path around the clockwise rock cycle. Alternatively, metamorphic rock, instead, undergoes uplift and erosion to form new sediment, which eventually becomes buried and lithified to form a sedimentary rock. There is a counter-clockwise cycle."/>
          <p:cNvPicPr>
            <a:picLocks noChangeAspect="1"/>
          </p:cNvPicPr>
          <p:nvPr/>
        </p:nvPicPr>
        <p:blipFill>
          <a:blip r:embed="rId3"/>
          <a:stretch>
            <a:fillRect/>
          </a:stretch>
        </p:blipFill>
        <p:spPr>
          <a:xfrm>
            <a:off x="591311" y="320125"/>
            <a:ext cx="7961376" cy="5836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diagram consists of four figures a,b,c, and d. There are Earth layers in the diagram such as Asthenosphere, Lithospheric mantle, Oceanic crust, Continents X and Y, Sedimentary rock, low-grade and high-grade metamorphic rock. In figure a Continent X runs into Continent Y and slides down below it. The crust flows into the lithospheric mantle. Thus the region of high pressure arises in asthenosphere. Consequently, the mantle material rises and lava erupts from a volcano. Lava solidifies and forms igneous rock. Erosion yields sediment. Sedimentary rock accumulates along the subsiding continent and subsides to the depth on the oceanic crust. Figure a represents time one and figure b represents time two. The same Continents X and Y squeeze together in figure b. It passes through the crust and lithospheric mantle. Sedimentary rock ends up at depth, metamorphoses into low-grade and high-grade metamorphic rock, and a mountain belt lifts up. The suture arose in the place of the collision of continents. Pluton is formed in the crust at the site of a volcano. Figure c represents time 3 when the mountain range becomes lower and more sprawled, because erosion grinds away the mountain range. Exhumation leads to exposure of schist at the surface. Figure d represents time four when rifting occurs, and the crust stretches and breaks. Magma rises to the surface of the crust at the site of the former mountain range. Crustal rocks partially melt due to heat transferred into the crust."/>
          <p:cNvPicPr>
            <a:picLocks noChangeAspect="1"/>
          </p:cNvPicPr>
          <p:nvPr/>
        </p:nvPicPr>
        <p:blipFill>
          <a:blip r:embed="rId3"/>
          <a:stretch>
            <a:fillRect/>
          </a:stretch>
        </p:blipFill>
        <p:spPr>
          <a:xfrm>
            <a:off x="1863852" y="304800"/>
            <a:ext cx="5416296" cy="596188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e is an Earth cross section from the mantle to the crust. The mantle is located at one hundred kilometers below the sea level. The lithospheric mantle can extend from thirty to one hundred kilometers below the sea level. The continental and oceanic crusts have a depth of thirty-forty kilometers. A mountain, a canyon, a desert, a sand dune, rivers, plains, a smoking volcano, a glacier, and an ocean are shown on the Earth surface. Deep levels of continents consist of ancient metamorphic and igneous rocks. This is the basement of the continents. Plate interactions cause igneous activity, as well as the uplift of mountain ranges. In the region of continental collision, rocks that were near the surface are deeply buried and metamorphosed. Partial melting occurs in the asthenosphere to produce new magma. The crust and lithospheric mantle stretch and thin in a rift. Magma rises from the mantle. Heat from this magma causes contact metamorphism. Volcanic eruptions emit lava and ash, which form new igneous rock at the Earth’s surface. Sedimentary rocks make a cover on the surface of continents. Magma that cools and solidifies underground forms igneous intrusions. Continental margins slowly sink and are buried by new sediment. The desert and the canyon lie to the left of the volcano. In a desert environment, rock weathers and fragments. Debris falls in landslides. Flash floods carry sediment out of canyons to form an alluvial fan. Sand dunes form from grains carried by the wind. A green valley with a river flowing through it is located to the right of the volcano. The sources of the rivers are in the mountains and glaciers and flow into the ocean. Glaciers erode rock and can transport sediment of all sizes. Drainage networks collect surface water that can transport sediment to the ocean. In humid climates, thick soils develop. Along coastal plains, rivers meander. Sediment collects in the channel and floodplain. Where a river enters the sea, sediment settles out to form a delta. Many different kinds of sediment accumulate along coastlines, building out a continental shelf. Underwater avalanches carry a cloud of sediment that settles to form a submarine fan. Reefs grow from calcite-secreting organisms. These will eventually turn into limestone. Fine clay and plankton shells settle on the oceanic crust. The oceanic crust consists of igneous rocks formed at a mid-ocean ridge."/>
          <p:cNvPicPr>
            <a:picLocks noChangeAspect="1"/>
          </p:cNvPicPr>
          <p:nvPr/>
        </p:nvPicPr>
        <p:blipFill>
          <a:blip r:embed="rId3"/>
          <a:stretch>
            <a:fillRect/>
          </a:stretch>
        </p:blipFill>
        <p:spPr>
          <a:xfrm>
            <a:off x="304800" y="662940"/>
            <a:ext cx="8534400" cy="5532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ople are walking along the sandy beach. In the background there is a cliff."/>
          <p:cNvPicPr>
            <a:picLocks noChangeAspect="1"/>
          </p:cNvPicPr>
          <p:nvPr/>
        </p:nvPicPr>
        <p:blipFill>
          <a:blip r:embed="rId3"/>
          <a:stretch>
            <a:fillRect/>
          </a:stretch>
        </p:blipFill>
        <p:spPr>
          <a:xfrm>
            <a:off x="304800" y="309372"/>
            <a:ext cx="8534400" cy="58582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2004:Templates:Presentations:Designs:Borealis</Template>
  <TotalTime>116</TotalTime>
  <Words>157</Words>
  <Application>Microsoft Office PowerPoint</Application>
  <PresentationFormat>On-screen Show (4:3)</PresentationFormat>
  <Paragraphs>19</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ＭＳ Ｐゴシック</vt:lpstr>
      <vt:lpstr>Arial</vt:lpstr>
      <vt:lpstr>Times</vt:lpstr>
      <vt:lpstr>Trebuchet MS</vt:lpstr>
      <vt:lpstr>Verdana</vt:lpstr>
      <vt:lpstr>Wingdings</vt:lpstr>
      <vt:lpstr>ヒラギノ角ゴ Pro W3</vt:lpstr>
      <vt:lpstr>Borealis</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 W. W. Norton &amp; Company,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Geology</dc:title>
  <dc:subject/>
  <dc:creator>Stephen Marshak</dc:creator>
  <cp:keywords/>
  <dc:description/>
  <cp:lastModifiedBy>Anna Mekhanova</cp:lastModifiedBy>
  <cp:revision>43</cp:revision>
  <dcterms:created xsi:type="dcterms:W3CDTF">2016-01-26T05:50:28Z</dcterms:created>
  <dcterms:modified xsi:type="dcterms:W3CDTF">2016-04-18T18:35:07Z</dcterms:modified>
  <cp:category/>
</cp:coreProperties>
</file>