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45"/>
  </p:notesMasterIdLst>
  <p:sldIdLst>
    <p:sldId id="258" r:id="rId2"/>
    <p:sldId id="299" r:id="rId3"/>
    <p:sldId id="259" r:id="rId4"/>
    <p:sldId id="260" r:id="rId5"/>
    <p:sldId id="261" r:id="rId6"/>
    <p:sldId id="262" r:id="rId7"/>
    <p:sldId id="263" r:id="rId8"/>
    <p:sldId id="300"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0" d="100"/>
          <a:sy n="100"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16262079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geophysical techniques, researchers obtain images of the Earth’s interior. Here we see a seismic-reflection profile of sedimentary strata in the upper crust.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625533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D.3b</a:t>
            </a:r>
            <a:r>
              <a:rPr lang="en-US" dirty="0" smtClean="0"/>
              <a:t> Refraction and reflection of waves.</a:t>
            </a:r>
          </a:p>
          <a:p>
            <a:r>
              <a:rPr lang="en-US" dirty="0" smtClean="0"/>
              <a:t>(</a:t>
            </a:r>
            <a:r>
              <a:rPr lang="en-US" dirty="0" err="1" smtClean="0"/>
              <a:t>b</a:t>
            </a:r>
            <a:r>
              <a:rPr lang="en-US" dirty="0" smtClean="0"/>
              <a:t>) A ray that enters a material through which it travels more slowly bends away from the boundary. A ray that enters a faster medium bends toward the boundary.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1386494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D.4</a:t>
            </a:r>
            <a:r>
              <a:rPr lang="en-US" dirty="0" smtClean="0"/>
              <a:t>  Discovery of the </a:t>
            </a:r>
            <a:r>
              <a:rPr lang="en-US" dirty="0" err="1" smtClean="0"/>
              <a:t>Moho</a:t>
            </a:r>
            <a:r>
              <a:rPr lang="en-US" dirty="0" smtClean="0"/>
              <a:t>.</a:t>
            </a:r>
          </a:p>
          <a:p>
            <a:r>
              <a:rPr lang="en-US" dirty="0" smtClean="0"/>
              <a:t>(a) Seismic waves traveling only in the crust reach a nearby seismometer first. (</a:t>
            </a:r>
            <a:r>
              <a:rPr lang="en-US" dirty="0" err="1" smtClean="0"/>
              <a:t>b</a:t>
            </a:r>
            <a:r>
              <a:rPr lang="en-US" dirty="0" smtClean="0"/>
              <a:t>) Seismic waves traveling for most of their path in the mantle reach a distant seismometer first. (</a:t>
            </a:r>
            <a:r>
              <a:rPr lang="en-US" dirty="0" err="1" smtClean="0"/>
              <a:t>c</a:t>
            </a:r>
            <a:r>
              <a:rPr lang="en-US" dirty="0" smtClean="0"/>
              <a:t>) Oceanic crust is thinner than continental crust and has a different composition. The lower part of the continental crust tends to be more mafic than the upper.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4041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D.4a</a:t>
            </a:r>
            <a:r>
              <a:rPr lang="en-US" dirty="0" smtClean="0"/>
              <a:t>  Discovery of the </a:t>
            </a:r>
            <a:r>
              <a:rPr lang="en-US" dirty="0" err="1" smtClean="0"/>
              <a:t>Moho</a:t>
            </a:r>
            <a:r>
              <a:rPr lang="en-US" dirty="0" smtClean="0"/>
              <a:t>.</a:t>
            </a:r>
          </a:p>
          <a:p>
            <a:r>
              <a:rPr lang="en-US" dirty="0" smtClean="0"/>
              <a:t>(a) Seismic waves traveling only in the crust reach a nearby seismometer first.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10947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D.4b</a:t>
            </a:r>
            <a:r>
              <a:rPr lang="en-US" dirty="0" smtClean="0"/>
              <a:t>  Discovery of the </a:t>
            </a:r>
            <a:r>
              <a:rPr lang="en-US" dirty="0" err="1" smtClean="0"/>
              <a:t>Moho</a:t>
            </a:r>
            <a:r>
              <a:rPr lang="en-US" dirty="0" smtClean="0"/>
              <a:t>.</a:t>
            </a:r>
          </a:p>
          <a:p>
            <a:r>
              <a:rPr lang="en-US" dirty="0" smtClean="0"/>
              <a:t>(</a:t>
            </a:r>
            <a:r>
              <a:rPr lang="en-US" dirty="0" err="1" smtClean="0"/>
              <a:t>b</a:t>
            </a:r>
            <a:r>
              <a:rPr lang="en-US" dirty="0" smtClean="0"/>
              <a:t>) Seismic waves traveling for most of their path in the mantle reach a distant seismometer first.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87745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D.4c</a:t>
            </a:r>
            <a:r>
              <a:rPr lang="en-US" dirty="0" smtClean="0"/>
              <a:t>  Discovery of the </a:t>
            </a:r>
            <a:r>
              <a:rPr lang="en-US" dirty="0" err="1" smtClean="0"/>
              <a:t>Moho</a:t>
            </a:r>
            <a:r>
              <a:rPr lang="en-US" dirty="0" smtClean="0"/>
              <a:t>.</a:t>
            </a:r>
          </a:p>
          <a:p>
            <a:r>
              <a:rPr lang="en-US" dirty="0" smtClean="0"/>
              <a:t>(</a:t>
            </a:r>
            <a:r>
              <a:rPr lang="en-US" dirty="0" err="1" smtClean="0"/>
              <a:t>c</a:t>
            </a:r>
            <a:r>
              <a:rPr lang="en-US" dirty="0" smtClean="0"/>
              <a:t>) Oceanic crust is thinner than continental crust and has a different composition. The lower part of the continental crust tends to be more mafic than the upper.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88048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D.5 </a:t>
            </a:r>
            <a:r>
              <a:rPr lang="en-US" dirty="0" smtClean="0"/>
              <a:t> The velocity of P-waves in the mantle changes because the physical properties of the mantle change with depth.</a:t>
            </a:r>
          </a:p>
          <a:p>
            <a:r>
              <a:rPr lang="en-US" dirty="0" smtClean="0"/>
              <a:t>(a) The velocity of P-waves changes with depth in the mantle. (</a:t>
            </a:r>
            <a:r>
              <a:rPr lang="en-US" dirty="0" err="1" smtClean="0"/>
              <a:t>b</a:t>
            </a:r>
            <a:r>
              <a:rPr lang="en-US" dirty="0" smtClean="0"/>
              <a:t>) The velocity of seismic waves increases with depth in the mantle, so rays curve and wave fronts are oblong. (</a:t>
            </a:r>
            <a:r>
              <a:rPr lang="en-US" dirty="0" err="1" smtClean="0"/>
              <a:t>c</a:t>
            </a:r>
            <a:r>
              <a:rPr lang="en-US" dirty="0" smtClean="0"/>
              <a:t>) In a stack of discrete layers, rays bend at each boundary. If the velocity is progressively faster in each lower layer, the ray eventually bends back and returns to the surface. (</a:t>
            </a:r>
            <a:r>
              <a:rPr lang="en-US" dirty="0" err="1" smtClean="0"/>
              <a:t>d</a:t>
            </a:r>
            <a:r>
              <a:rPr lang="en-US" dirty="0" smtClean="0"/>
              <a:t>) In a material in which the velocity increases gradually with depth, rays curve smoothly and eventually return to the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3574353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D.5a </a:t>
            </a:r>
            <a:r>
              <a:rPr lang="en-US" dirty="0" smtClean="0"/>
              <a:t> The velocity of P-waves in the mantle changes because the physical properties of the mantle change with depth.</a:t>
            </a:r>
          </a:p>
          <a:p>
            <a:r>
              <a:rPr lang="en-US" dirty="0" smtClean="0"/>
              <a:t>(a) The velocity of P-waves changes with depth in the mantle.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2109193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D.5b </a:t>
            </a:r>
            <a:r>
              <a:rPr lang="en-US" dirty="0" smtClean="0"/>
              <a:t> The velocity of P-waves in the mantle changes because the physical properties of the mantle change with depth.</a:t>
            </a:r>
          </a:p>
          <a:p>
            <a:r>
              <a:rPr lang="en-US" dirty="0" smtClean="0"/>
              <a:t>(</a:t>
            </a:r>
            <a:r>
              <a:rPr lang="en-US" dirty="0" err="1" smtClean="0"/>
              <a:t>b</a:t>
            </a:r>
            <a:r>
              <a:rPr lang="en-US" dirty="0" smtClean="0"/>
              <a:t>) The velocity of seismic waves increases with depth in the mantle, so rays curve and wave fronts are oblong.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2942865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D.5c </a:t>
            </a:r>
            <a:r>
              <a:rPr lang="en-US" dirty="0" smtClean="0"/>
              <a:t> The velocity of P-waves in the mantle changes because the physical properties of the mantle change with depth.</a:t>
            </a:r>
          </a:p>
          <a:p>
            <a:r>
              <a:rPr lang="en-US" dirty="0" smtClean="0"/>
              <a:t>(</a:t>
            </a:r>
            <a:r>
              <a:rPr lang="en-US" dirty="0" err="1" smtClean="0"/>
              <a:t>c</a:t>
            </a:r>
            <a:r>
              <a:rPr lang="en-US" dirty="0" smtClean="0"/>
              <a:t>) In a stack of discrete layers, rays bend at each boundary. If the velocity is progressively faster in each lower layer, the ray eventually bends back and returns to the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575842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D.5d </a:t>
            </a:r>
            <a:r>
              <a:rPr lang="en-US" dirty="0" smtClean="0"/>
              <a:t> The velocity of P-waves in the mantle changes because the physical properties of the mantle change with depth.</a:t>
            </a:r>
          </a:p>
          <a:p>
            <a:r>
              <a:rPr lang="en-US" dirty="0" smtClean="0"/>
              <a:t>(</a:t>
            </a:r>
            <a:r>
              <a:rPr lang="en-US" dirty="0" err="1" smtClean="0"/>
              <a:t>d</a:t>
            </a:r>
            <a:r>
              <a:rPr lang="en-US" dirty="0" smtClean="0"/>
              <a:t>) In a material in which the velocity increases gradually with depth, rays curve smoothly and eventually return to the surface.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36733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  </a:t>
            </a:r>
            <a:r>
              <a:rPr lang="en-US" dirty="0" smtClean="0"/>
              <a:t>Simplified 19th-century image of the Earth’s interior. Geologists realized there were three layers, but they didn’t know the depths of the three layers.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2268809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D.6  </a:t>
            </a:r>
            <a:r>
              <a:rPr lang="en-US" dirty="0" smtClean="0"/>
              <a:t>Shadow zones and the discovery of the Earth’s core. (Note that the circumference of a circle is 360°, so it is 180° from a given point to a locality on the other side of the planet.)</a:t>
            </a:r>
          </a:p>
          <a:p>
            <a:r>
              <a:rPr lang="en-US" dirty="0" smtClean="0"/>
              <a:t>(a) P-waves do not arrive in the P-wave shadow zone because they refract at the core-mantle boundary. (</a:t>
            </a:r>
            <a:r>
              <a:rPr lang="en-US" dirty="0" err="1" smtClean="0"/>
              <a:t>b</a:t>
            </a:r>
            <a:r>
              <a:rPr lang="en-US" dirty="0" smtClean="0"/>
              <a:t>) S-waves do not arrive in the S-wave shadow zone because they cannot pass through the liquid outer core. (</a:t>
            </a:r>
            <a:r>
              <a:rPr lang="en-US" dirty="0" err="1" smtClean="0"/>
              <a:t>c</a:t>
            </a:r>
            <a:r>
              <a:rPr lang="en-US" dirty="0" smtClean="0"/>
              <a:t>) Seismic waves reflect off the inner core–outer core boundary. (</a:t>
            </a:r>
            <a:r>
              <a:rPr lang="en-US" dirty="0" err="1" smtClean="0"/>
              <a:t>d</a:t>
            </a:r>
            <a:r>
              <a:rPr lang="en-US" dirty="0" smtClean="0"/>
              <a:t>) A graph of the </a:t>
            </a:r>
            <a:r>
              <a:rPr lang="en-US" dirty="0" err="1" smtClean="0"/>
              <a:t>geotherm</a:t>
            </a:r>
            <a:r>
              <a:rPr lang="en-US" dirty="0" smtClean="0"/>
              <a:t> and melting curve for the Earth. Note that the melting temperature is less than the Earth’s temperature in the outer core, so the outer core is molten.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2804963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D.6a  </a:t>
            </a:r>
            <a:r>
              <a:rPr lang="en-US" dirty="0" smtClean="0"/>
              <a:t>Shadow zones and the discovery of the Earth’s core. (Note that the circumference of a circle is 360°, so it is 180° from a given point to a locality on the other side of the planet.)</a:t>
            </a:r>
          </a:p>
          <a:p>
            <a:r>
              <a:rPr lang="en-US" dirty="0" smtClean="0"/>
              <a:t>(a) P-waves do not arrive in the P-wave shadow zone because they refract at the core-mantle boundary.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3814256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D.6b  </a:t>
            </a:r>
            <a:r>
              <a:rPr lang="en-US" dirty="0" smtClean="0"/>
              <a:t>Shadow zones and the discovery of the Earth’s core. (Note that the circumference of a circle is 360°, so it is 180° from a given point to a locality on the other side of the planet.)</a:t>
            </a:r>
          </a:p>
          <a:p>
            <a:r>
              <a:rPr lang="en-US" dirty="0" smtClean="0"/>
              <a:t>(</a:t>
            </a:r>
            <a:r>
              <a:rPr lang="en-US" dirty="0" err="1" smtClean="0"/>
              <a:t>b</a:t>
            </a:r>
            <a:r>
              <a:rPr lang="en-US" dirty="0" smtClean="0"/>
              <a:t>) S-waves do not arrive in the S-wave shadow zone because they cannot pass through the liquid outer core.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2325562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D.6c  </a:t>
            </a:r>
            <a:r>
              <a:rPr lang="en-US" dirty="0" smtClean="0"/>
              <a:t>Shadow zones and the discovery of the Earth’s core. (Note that the circumference of a circle is 360°, so it is 180° from a given point to a locality on the other side of the planet.)</a:t>
            </a:r>
          </a:p>
          <a:p>
            <a:r>
              <a:rPr lang="en-US" dirty="0" smtClean="0"/>
              <a:t>(</a:t>
            </a:r>
            <a:r>
              <a:rPr lang="en-US" dirty="0" err="1" smtClean="0"/>
              <a:t>c</a:t>
            </a:r>
            <a:r>
              <a:rPr lang="en-US" dirty="0" smtClean="0"/>
              <a:t>) Seismic waves reflect off the inner core–outer core boundary.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656299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D.6d  </a:t>
            </a:r>
            <a:r>
              <a:rPr lang="en-US" dirty="0" smtClean="0"/>
              <a:t>Shadow zones and the discovery of the Earth’s core. (Note that the circumference of a circle is 360°, so it is 180° from a given point to a locality on the other side of the planet.)</a:t>
            </a:r>
          </a:p>
          <a:p>
            <a:r>
              <a:rPr lang="en-US" dirty="0" smtClean="0"/>
              <a:t>(</a:t>
            </a:r>
            <a:r>
              <a:rPr lang="en-US" dirty="0" err="1" smtClean="0"/>
              <a:t>d</a:t>
            </a:r>
            <a:r>
              <a:rPr lang="en-US" dirty="0" smtClean="0"/>
              <a:t>) A graph of the </a:t>
            </a:r>
            <a:r>
              <a:rPr lang="en-US" dirty="0" err="1" smtClean="0"/>
              <a:t>geotherm</a:t>
            </a:r>
            <a:r>
              <a:rPr lang="en-US" dirty="0" smtClean="0"/>
              <a:t> and melting curve for the Earth. Note that the melting temperature is less than the Earth’s temperature in the outer core, so the outer core is molten.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2583492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D.7 </a:t>
            </a:r>
            <a:r>
              <a:rPr lang="en-US" dirty="0" smtClean="0"/>
              <a:t> The velocity-versus-depth profile of the whole Earth.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1586224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D.8</a:t>
            </a:r>
            <a:r>
              <a:rPr lang="en-US" dirty="0" smtClean="0"/>
              <a:t>  </a:t>
            </a:r>
            <a:r>
              <a:rPr lang="en-US" dirty="0" err="1" smtClean="0"/>
              <a:t>Tomographic</a:t>
            </a:r>
            <a:r>
              <a:rPr lang="en-US" dirty="0" smtClean="0"/>
              <a:t> images of the Earth’s interior and their interpretation.</a:t>
            </a:r>
          </a:p>
          <a:p>
            <a:r>
              <a:rPr lang="en-US" dirty="0" smtClean="0"/>
              <a:t>(a) </a:t>
            </a:r>
            <a:r>
              <a:rPr lang="en-US" dirty="0" err="1" smtClean="0"/>
              <a:t>Tomographic</a:t>
            </a:r>
            <a:r>
              <a:rPr lang="en-US" dirty="0" smtClean="0"/>
              <a:t> image of the Earth. Slower areas may be relatively warmer than their surroundings, and faster areas may be relatively cooler. (</a:t>
            </a:r>
            <a:r>
              <a:rPr lang="en-US" dirty="0" err="1" smtClean="0"/>
              <a:t>b</a:t>
            </a:r>
            <a:r>
              <a:rPr lang="en-US" dirty="0" smtClean="0"/>
              <a:t>) A map (of a surface at a depth of 200 km) and cross section of the Earth beneath the western United States, constructed using </a:t>
            </a:r>
            <a:r>
              <a:rPr lang="en-US" dirty="0" err="1" smtClean="0"/>
              <a:t>tomographic</a:t>
            </a:r>
            <a:r>
              <a:rPr lang="en-US" dirty="0" smtClean="0"/>
              <a:t> data from the </a:t>
            </a:r>
            <a:r>
              <a:rPr lang="en-US" dirty="0" err="1" smtClean="0"/>
              <a:t>EarthScope</a:t>
            </a:r>
            <a:r>
              <a:rPr lang="en-US" dirty="0" smtClean="0"/>
              <a:t> array. Red areas have slower-than-expected velocities and probably are warmer, whereas blue areas are cooler. (</a:t>
            </a:r>
            <a:r>
              <a:rPr lang="en-US" dirty="0" err="1" smtClean="0"/>
              <a:t>c</a:t>
            </a:r>
            <a:r>
              <a:rPr lang="en-US" dirty="0" smtClean="0"/>
              <a:t>) An artist’s rendition of a modern view of the complex and dynamic Earth interior. Note the </a:t>
            </a:r>
            <a:r>
              <a:rPr lang="en-US" dirty="0" err="1" smtClean="0"/>
              <a:t>convecting</a:t>
            </a:r>
            <a:r>
              <a:rPr lang="en-US" dirty="0" smtClean="0"/>
              <a:t> cells, the mantle plumes, and the graveyards of </a:t>
            </a:r>
            <a:r>
              <a:rPr lang="en-US" dirty="0" err="1" smtClean="0"/>
              <a:t>subducted</a:t>
            </a:r>
            <a:r>
              <a:rPr lang="en-US" dirty="0" smtClean="0"/>
              <a:t> plates.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4151692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D.8a</a:t>
            </a:r>
            <a:r>
              <a:rPr lang="en-US" dirty="0" smtClean="0"/>
              <a:t>  </a:t>
            </a:r>
            <a:r>
              <a:rPr lang="en-US" dirty="0" err="1" smtClean="0"/>
              <a:t>Tomographic</a:t>
            </a:r>
            <a:r>
              <a:rPr lang="en-US" dirty="0" smtClean="0"/>
              <a:t> images of the Earth’s interior and their interpretation.</a:t>
            </a:r>
          </a:p>
          <a:p>
            <a:r>
              <a:rPr lang="en-US" dirty="0" smtClean="0"/>
              <a:t>(a) </a:t>
            </a:r>
            <a:r>
              <a:rPr lang="en-US" dirty="0" err="1" smtClean="0"/>
              <a:t>Tomographic</a:t>
            </a:r>
            <a:r>
              <a:rPr lang="en-US" dirty="0" smtClean="0"/>
              <a:t> image of the Earth. Slower areas may be relatively warmer than their surroundings, and faster areas may be relatively cooler.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3363047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D.8b</a:t>
            </a:r>
            <a:r>
              <a:rPr lang="en-US" dirty="0" smtClean="0"/>
              <a:t>  </a:t>
            </a:r>
            <a:r>
              <a:rPr lang="en-US" dirty="0" err="1" smtClean="0"/>
              <a:t>Tomographic</a:t>
            </a:r>
            <a:r>
              <a:rPr lang="en-US" dirty="0" smtClean="0"/>
              <a:t> images of the Earth’s interior and their interpretation.</a:t>
            </a:r>
          </a:p>
          <a:p>
            <a:r>
              <a:rPr lang="en-US" dirty="0" smtClean="0"/>
              <a:t>(</a:t>
            </a:r>
            <a:r>
              <a:rPr lang="en-US" dirty="0" err="1" smtClean="0"/>
              <a:t>b</a:t>
            </a:r>
            <a:r>
              <a:rPr lang="en-US" dirty="0" smtClean="0"/>
              <a:t>) A map (of a surface at a depth of 200 km) and cross section of the Earth beneath the western United States, constructed using </a:t>
            </a:r>
            <a:r>
              <a:rPr lang="en-US" dirty="0" err="1" smtClean="0"/>
              <a:t>tomographic</a:t>
            </a:r>
            <a:r>
              <a:rPr lang="en-US" dirty="0" smtClean="0"/>
              <a:t> data from the </a:t>
            </a:r>
            <a:r>
              <a:rPr lang="en-US" dirty="0" err="1" smtClean="0"/>
              <a:t>EarthScope</a:t>
            </a:r>
            <a:r>
              <a:rPr lang="en-US" dirty="0" smtClean="0"/>
              <a:t> array. Red areas have slower-than-expected velocities and probably are warmer, whereas blue areas are cooler.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30278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D.8c</a:t>
            </a:r>
            <a:r>
              <a:rPr lang="en-US" dirty="0" smtClean="0"/>
              <a:t>  </a:t>
            </a:r>
            <a:r>
              <a:rPr lang="en-US" dirty="0" err="1" smtClean="0"/>
              <a:t>Tomographic</a:t>
            </a:r>
            <a:r>
              <a:rPr lang="en-US" dirty="0" smtClean="0"/>
              <a:t> images of the Earth’s interior and their interpretation.</a:t>
            </a:r>
          </a:p>
          <a:p>
            <a:r>
              <a:rPr lang="en-US" dirty="0" smtClean="0"/>
              <a:t>(</a:t>
            </a:r>
            <a:r>
              <a:rPr lang="en-US" dirty="0" err="1" smtClean="0"/>
              <a:t>c</a:t>
            </a:r>
            <a:r>
              <a:rPr lang="en-US" dirty="0" smtClean="0"/>
              <a:t>) An artist’s rendition of a modern view of the complex and dynamic Earth interior. Note the </a:t>
            </a:r>
            <a:r>
              <a:rPr lang="en-US" dirty="0" err="1" smtClean="0"/>
              <a:t>convecting</a:t>
            </a:r>
            <a:r>
              <a:rPr lang="en-US" dirty="0" smtClean="0"/>
              <a:t> cells, the mantle plumes, and the graveyards of </a:t>
            </a:r>
            <a:r>
              <a:rPr lang="en-US" dirty="0" err="1" smtClean="0"/>
              <a:t>subducted</a:t>
            </a:r>
            <a:r>
              <a:rPr lang="en-US" dirty="0" smtClean="0"/>
              <a:t> plates.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91090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D.2 </a:t>
            </a:r>
            <a:r>
              <a:rPr lang="en-US" dirty="0" smtClean="0"/>
              <a:t> The propagation of earthquake waves.</a:t>
            </a:r>
          </a:p>
          <a:p>
            <a:r>
              <a:rPr lang="en-US" dirty="0" smtClean="0"/>
              <a:t>(a) An earthquake sends out waves in all directions. Seismic rays are perpendicular to wave fronts. (</a:t>
            </a:r>
            <a:r>
              <a:rPr lang="en-US" dirty="0" err="1" smtClean="0"/>
              <a:t>b</a:t>
            </a:r>
            <a:r>
              <a:rPr lang="en-US" dirty="0" smtClean="0"/>
              <a:t>) Seismic waves travel at different velocities in different rock types. After a given time, the wave will have traveled farther in </a:t>
            </a:r>
            <a:r>
              <a:rPr lang="en-US" dirty="0" err="1" smtClean="0"/>
              <a:t>peridotite</a:t>
            </a:r>
            <a:r>
              <a:rPr lang="en-US" dirty="0" smtClean="0"/>
              <a:t> than in sandstone. (</a:t>
            </a:r>
            <a:r>
              <a:rPr lang="en-US" dirty="0" err="1" smtClean="0"/>
              <a:t>c</a:t>
            </a:r>
            <a:r>
              <a:rPr lang="en-US" dirty="0" smtClean="0"/>
              <a:t>) P-waves travel faster in solid iron alloy than in liquid, such as molten iron alloy. (</a:t>
            </a:r>
            <a:r>
              <a:rPr lang="en-US" dirty="0" err="1" smtClean="0"/>
              <a:t>d</a:t>
            </a:r>
            <a:r>
              <a:rPr lang="en-US" dirty="0" smtClean="0"/>
              <a:t>) Both P-waves and S-waves can travel through a solid, but only P-waves can travel through a liquid.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3545967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D.9</a:t>
            </a:r>
            <a:r>
              <a:rPr lang="en-US" dirty="0" smtClean="0"/>
              <a:t>  Seismic-reflection profiling. The method allows geologists to see layers underground.</a:t>
            </a:r>
          </a:p>
          <a:p>
            <a:r>
              <a:rPr lang="en-US" dirty="0" smtClean="0"/>
              <a:t>(a) After computer analysis, the data yield a seismic-reflection profile. Color bands represent horizons in the </a:t>
            </a:r>
            <a:r>
              <a:rPr lang="en-US" dirty="0" err="1" smtClean="0"/>
              <a:t>stratigraphic</a:t>
            </a:r>
            <a:r>
              <a:rPr lang="en-US" dirty="0" smtClean="0"/>
              <a:t> sequence. (</a:t>
            </a:r>
            <a:r>
              <a:rPr lang="en-US" dirty="0" err="1" smtClean="0"/>
              <a:t>b</a:t>
            </a:r>
            <a:r>
              <a:rPr lang="en-US" dirty="0" smtClean="0"/>
              <a:t>) Data can be used to produce a three-dimensional image of the subsurface. Geologists can study both map surfaces and cross sections through the block.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98627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D.9a</a:t>
            </a:r>
            <a:r>
              <a:rPr lang="en-US" dirty="0" smtClean="0"/>
              <a:t>  Seismic-reflection profiling. The method allows geologists to see layers underground.</a:t>
            </a:r>
          </a:p>
          <a:p>
            <a:r>
              <a:rPr lang="en-US" dirty="0" smtClean="0"/>
              <a:t>(a) After computer analysis, the data yield a seismic-reflection profile. Color bands represent horizons in the </a:t>
            </a:r>
            <a:r>
              <a:rPr lang="en-US" dirty="0" err="1" smtClean="0"/>
              <a:t>stratigraphic</a:t>
            </a:r>
            <a:r>
              <a:rPr lang="en-US" dirty="0" smtClean="0"/>
              <a:t> sequence.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671221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D.9b</a:t>
            </a:r>
            <a:r>
              <a:rPr lang="en-US" dirty="0" smtClean="0"/>
              <a:t>  Seismic-reflection profiling. The method allows geologists to see layers underground.</a:t>
            </a:r>
          </a:p>
          <a:p>
            <a:r>
              <a:rPr lang="en-US" dirty="0" smtClean="0"/>
              <a:t>(</a:t>
            </a:r>
            <a:r>
              <a:rPr lang="en-US" dirty="0" err="1" smtClean="0"/>
              <a:t>b</a:t>
            </a:r>
            <a:r>
              <a:rPr lang="en-US" dirty="0" smtClean="0"/>
              <a:t>) Data can be used to produce a three-dimensional image of the subsurface. Geologists can study both map surfaces and cross sections through the block.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1972934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D.10 </a:t>
            </a:r>
            <a:r>
              <a:rPr lang="en-US" dirty="0" smtClean="0"/>
              <a:t> Representations of the </a:t>
            </a:r>
            <a:r>
              <a:rPr lang="en-US" dirty="0" err="1" smtClean="0"/>
              <a:t>geoid</a:t>
            </a:r>
            <a:r>
              <a:rPr lang="en-US" dirty="0" smtClean="0"/>
              <a:t>, the shape of an </a:t>
            </a:r>
            <a:r>
              <a:rPr lang="en-US" dirty="0" err="1" smtClean="0"/>
              <a:t>equipotential</a:t>
            </a:r>
            <a:r>
              <a:rPr lang="en-US" dirty="0" smtClean="0"/>
              <a:t> surface representing Earth’s gravity. Colors represent elevations of the </a:t>
            </a:r>
            <a:r>
              <a:rPr lang="en-US" dirty="0" err="1" smtClean="0"/>
              <a:t>geoid</a:t>
            </a:r>
            <a:r>
              <a:rPr lang="en-US" dirty="0" smtClean="0"/>
              <a:t> relative to the reference spheroid.</a:t>
            </a:r>
          </a:p>
          <a:p>
            <a:r>
              <a:rPr lang="en-US" dirty="0" smtClean="0"/>
              <a:t>(a) Earth’s spin makes it slightly elliptical. The elliptical profile it would have (exaggerated here), if other factors didn’t affect gravity, is the reference spheroid. (</a:t>
            </a:r>
            <a:r>
              <a:rPr lang="en-US" dirty="0" err="1" smtClean="0"/>
              <a:t>b</a:t>
            </a:r>
            <a:r>
              <a:rPr lang="en-US" dirty="0" smtClean="0"/>
              <a:t>) Because the Earth is not homogeneous, there are deviations from the reference spheroid. The actual </a:t>
            </a:r>
            <a:r>
              <a:rPr lang="en-US" dirty="0" err="1" smtClean="0"/>
              <a:t>equipotential</a:t>
            </a:r>
            <a:r>
              <a:rPr lang="en-US" dirty="0" smtClean="0"/>
              <a:t> surface of the Earth is the </a:t>
            </a:r>
            <a:r>
              <a:rPr lang="en-US" dirty="0" err="1" smtClean="0"/>
              <a:t>geoid</a:t>
            </a:r>
            <a:r>
              <a:rPr lang="en-US" dirty="0" smtClean="0"/>
              <a:t>; its profile is greatly exaggerated here. (</a:t>
            </a:r>
            <a:r>
              <a:rPr lang="en-US" dirty="0" err="1" smtClean="0"/>
              <a:t>c</a:t>
            </a:r>
            <a:r>
              <a:rPr lang="en-US" dirty="0" smtClean="0"/>
              <a:t>) The </a:t>
            </a:r>
            <a:r>
              <a:rPr lang="en-US" dirty="0" err="1" smtClean="0"/>
              <a:t>geoid</a:t>
            </a:r>
            <a:r>
              <a:rPr lang="en-US" dirty="0" smtClean="0"/>
              <a:t> can also be represented in map view, and in 3-D. Note the </a:t>
            </a:r>
            <a:r>
              <a:rPr lang="en-US" dirty="0" err="1" smtClean="0"/>
              <a:t>geoid</a:t>
            </a:r>
            <a:r>
              <a:rPr lang="en-US" dirty="0" smtClean="0"/>
              <a:t> low in the Indian Ocean.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464057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D.10a </a:t>
            </a:r>
            <a:r>
              <a:rPr lang="en-US" dirty="0" smtClean="0"/>
              <a:t> Representations of the </a:t>
            </a:r>
            <a:r>
              <a:rPr lang="en-US" dirty="0" err="1" smtClean="0"/>
              <a:t>geoid</a:t>
            </a:r>
            <a:r>
              <a:rPr lang="en-US" dirty="0" smtClean="0"/>
              <a:t>, the shape of an </a:t>
            </a:r>
            <a:r>
              <a:rPr lang="en-US" dirty="0" err="1" smtClean="0"/>
              <a:t>equipotential</a:t>
            </a:r>
            <a:r>
              <a:rPr lang="en-US" dirty="0" smtClean="0"/>
              <a:t> surface representing Earth’s gravity. Colors represent elevations of the </a:t>
            </a:r>
            <a:r>
              <a:rPr lang="en-US" dirty="0" err="1" smtClean="0"/>
              <a:t>geoid</a:t>
            </a:r>
            <a:r>
              <a:rPr lang="en-US" dirty="0" smtClean="0"/>
              <a:t> relative to the reference spheroid.</a:t>
            </a:r>
          </a:p>
          <a:p>
            <a:r>
              <a:rPr lang="en-US" dirty="0" smtClean="0"/>
              <a:t>(a) Earth’s spin makes it slightly elliptical. The elliptical profile it would have (exaggerated here), if other factors didn’t affect gravity, is the reference spheroid.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3660842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D.10b </a:t>
            </a:r>
            <a:r>
              <a:rPr lang="en-US" dirty="0" smtClean="0"/>
              <a:t> Representations of the </a:t>
            </a:r>
            <a:r>
              <a:rPr lang="en-US" dirty="0" err="1" smtClean="0"/>
              <a:t>geoid</a:t>
            </a:r>
            <a:r>
              <a:rPr lang="en-US" dirty="0" smtClean="0"/>
              <a:t>, the shape of an </a:t>
            </a:r>
            <a:r>
              <a:rPr lang="en-US" dirty="0" err="1" smtClean="0"/>
              <a:t>equipotential</a:t>
            </a:r>
            <a:r>
              <a:rPr lang="en-US" dirty="0" smtClean="0"/>
              <a:t> surface representing Earth’s gravity. Colors represent elevations of the </a:t>
            </a:r>
            <a:r>
              <a:rPr lang="en-US" dirty="0" err="1" smtClean="0"/>
              <a:t>geoid</a:t>
            </a:r>
            <a:r>
              <a:rPr lang="en-US" dirty="0" smtClean="0"/>
              <a:t> relative to the reference spheroid.</a:t>
            </a:r>
          </a:p>
          <a:p>
            <a:r>
              <a:rPr lang="en-US" dirty="0" smtClean="0"/>
              <a:t>(</a:t>
            </a:r>
            <a:r>
              <a:rPr lang="en-US" dirty="0" err="1" smtClean="0"/>
              <a:t>b</a:t>
            </a:r>
            <a:r>
              <a:rPr lang="en-US" dirty="0" smtClean="0"/>
              <a:t>) Because the Earth is not homogeneous, there are deviations from the reference spheroid. The actual </a:t>
            </a:r>
            <a:r>
              <a:rPr lang="en-US" dirty="0" err="1" smtClean="0"/>
              <a:t>equipotential</a:t>
            </a:r>
            <a:r>
              <a:rPr lang="en-US" dirty="0" smtClean="0"/>
              <a:t> surface of the Earth is the </a:t>
            </a:r>
            <a:r>
              <a:rPr lang="en-US" dirty="0" err="1" smtClean="0"/>
              <a:t>geoid</a:t>
            </a:r>
            <a:r>
              <a:rPr lang="en-US" dirty="0" smtClean="0"/>
              <a:t>; its profile is greatly exaggerated here.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3149932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D.10c </a:t>
            </a:r>
            <a:r>
              <a:rPr lang="en-US" dirty="0" smtClean="0"/>
              <a:t> Representations of the </a:t>
            </a:r>
            <a:r>
              <a:rPr lang="en-US" dirty="0" err="1" smtClean="0"/>
              <a:t>geoid</a:t>
            </a:r>
            <a:r>
              <a:rPr lang="en-US" dirty="0" smtClean="0"/>
              <a:t>, the shape of an </a:t>
            </a:r>
            <a:r>
              <a:rPr lang="en-US" dirty="0" err="1" smtClean="0"/>
              <a:t>equipotential</a:t>
            </a:r>
            <a:r>
              <a:rPr lang="en-US" dirty="0" smtClean="0"/>
              <a:t> surface representing Earth’s gravity. Colors represent elevations of the </a:t>
            </a:r>
            <a:r>
              <a:rPr lang="en-US" dirty="0" err="1" smtClean="0"/>
              <a:t>geoid</a:t>
            </a:r>
            <a:r>
              <a:rPr lang="en-US" dirty="0" smtClean="0"/>
              <a:t> relative to the reference spheroid.</a:t>
            </a:r>
          </a:p>
          <a:p>
            <a:r>
              <a:rPr lang="en-US" dirty="0" smtClean="0"/>
              <a:t>(</a:t>
            </a:r>
            <a:r>
              <a:rPr lang="en-US" dirty="0" err="1" smtClean="0"/>
              <a:t>c</a:t>
            </a:r>
            <a:r>
              <a:rPr lang="en-US" dirty="0" smtClean="0"/>
              <a:t>) The </a:t>
            </a:r>
            <a:r>
              <a:rPr lang="en-US" dirty="0" err="1" smtClean="0"/>
              <a:t>geoid</a:t>
            </a:r>
            <a:r>
              <a:rPr lang="en-US" dirty="0" smtClean="0"/>
              <a:t> can also be represented in map view, and in 3-D. Note the </a:t>
            </a:r>
            <a:r>
              <a:rPr lang="en-US" dirty="0" err="1" smtClean="0"/>
              <a:t>geoid</a:t>
            </a:r>
            <a:r>
              <a:rPr lang="en-US" dirty="0" smtClean="0"/>
              <a:t> low in the Indian Ocean.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1541239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D.11 </a:t>
            </a:r>
            <a:r>
              <a:rPr lang="en-US" dirty="0" smtClean="0"/>
              <a:t> A gravity anomaly map of the United States. On this map, colors represent variations in the magnitude of gravitational pull. Red is stronger, blue is weaker.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1726323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D.12  </a:t>
            </a:r>
            <a:r>
              <a:rPr lang="en-US" dirty="0" smtClean="0"/>
              <a:t>A ship analog for the concept of </a:t>
            </a:r>
            <a:r>
              <a:rPr lang="en-US" dirty="0" err="1" smtClean="0"/>
              <a:t>isostasy</a:t>
            </a:r>
            <a:r>
              <a:rPr lang="en-US" dirty="0" smtClean="0"/>
              <a:t>. At </a:t>
            </a:r>
            <a:r>
              <a:rPr lang="en-US" dirty="0" err="1" smtClean="0"/>
              <a:t>isostatic</a:t>
            </a:r>
            <a:r>
              <a:rPr lang="en-US" dirty="0" smtClean="0"/>
              <a:t> equilibrium, the freeboard reflects Archimedes’ principle, so the freeboard decreases as the mass of the ship increases. Water flows out of the way as the ship moves down (right image).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630516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D.13 </a:t>
            </a:r>
            <a:r>
              <a:rPr lang="en-US" dirty="0" smtClean="0"/>
              <a:t> Earth’s magnetic field may be due to spiral-like convection cells in the outer core.</a:t>
            </a:r>
          </a:p>
          <a:p>
            <a:r>
              <a:rPr lang="en-US" dirty="0" smtClean="0"/>
              <a:t>(a) The geometry of Earth’s dipole field. (</a:t>
            </a:r>
            <a:r>
              <a:rPr lang="en-US" dirty="0" err="1" smtClean="0"/>
              <a:t>b</a:t>
            </a:r>
            <a:r>
              <a:rPr lang="en-US" dirty="0" smtClean="0"/>
              <a:t>) An artist’s image of spiral convection cells in the outer core.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418118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D.2a </a:t>
            </a:r>
            <a:r>
              <a:rPr lang="en-US" dirty="0" smtClean="0"/>
              <a:t> The propagation of earthquake waves.</a:t>
            </a:r>
          </a:p>
          <a:p>
            <a:r>
              <a:rPr lang="en-US" dirty="0" smtClean="0"/>
              <a:t>(a) An earthquake sends out waves in all directions. Seismic rays are perpendicular to wave fronts.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818962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D.13a </a:t>
            </a:r>
            <a:r>
              <a:rPr lang="en-US" dirty="0" smtClean="0"/>
              <a:t> Earth’s magnetic field may be due to spiral-like convection cells in the outer core.</a:t>
            </a:r>
          </a:p>
          <a:p>
            <a:r>
              <a:rPr lang="en-US" dirty="0" smtClean="0"/>
              <a:t>(a) The geometry of Earth’s dipole field.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2002023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D.13b </a:t>
            </a:r>
            <a:r>
              <a:rPr lang="en-US" dirty="0" smtClean="0"/>
              <a:t> Earth’s magnetic field may be due to spiral-like convection cells in the outer core.</a:t>
            </a:r>
          </a:p>
          <a:p>
            <a:r>
              <a:rPr lang="en-US" dirty="0" smtClean="0"/>
              <a:t>(</a:t>
            </a:r>
            <a:r>
              <a:rPr lang="en-US" dirty="0" err="1" smtClean="0"/>
              <a:t>b</a:t>
            </a:r>
            <a:r>
              <a:rPr lang="en-US" dirty="0" smtClean="0"/>
              <a:t>) An artist’s image of spiral convection cells in the outer core.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37874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D.14  </a:t>
            </a:r>
            <a:r>
              <a:rPr lang="en-US" dirty="0" smtClean="0"/>
              <a:t>A magnetic anomaly map of North America, and adjacent seafloor. Note how there is a regular striped pattern on the seafloor, but not within the continent. The white areas are regions where data have not yet been obtained.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2845605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D.2b </a:t>
            </a:r>
            <a:r>
              <a:rPr lang="en-US" dirty="0" smtClean="0"/>
              <a:t> The propagation of earthquake waves.</a:t>
            </a:r>
          </a:p>
          <a:p>
            <a:r>
              <a:rPr lang="en-US" dirty="0" smtClean="0"/>
              <a:t>(</a:t>
            </a:r>
            <a:r>
              <a:rPr lang="en-US" dirty="0" err="1" smtClean="0"/>
              <a:t>b</a:t>
            </a:r>
            <a:r>
              <a:rPr lang="en-US" dirty="0" smtClean="0"/>
              <a:t>) Seismic waves travel at different velocities in different rock types. After a given time, the wave will have traveled farther in </a:t>
            </a:r>
            <a:r>
              <a:rPr lang="en-US" dirty="0" err="1" smtClean="0"/>
              <a:t>peridotite</a:t>
            </a:r>
            <a:r>
              <a:rPr lang="en-US" dirty="0" smtClean="0"/>
              <a:t> than in sandstone.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4400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D.2c </a:t>
            </a:r>
            <a:r>
              <a:rPr lang="en-US" dirty="0" smtClean="0"/>
              <a:t> The propagation of earthquake waves.</a:t>
            </a:r>
          </a:p>
          <a:p>
            <a:r>
              <a:rPr lang="en-US" dirty="0" smtClean="0"/>
              <a:t>(</a:t>
            </a:r>
            <a:r>
              <a:rPr lang="en-US" dirty="0" err="1" smtClean="0"/>
              <a:t>c</a:t>
            </a:r>
            <a:r>
              <a:rPr lang="en-US" dirty="0" smtClean="0"/>
              <a:t>) P-waves travel faster in solid iron alloy than in liquid, such as molten iron alloy.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61124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D.2d </a:t>
            </a:r>
            <a:r>
              <a:rPr lang="en-US" dirty="0" smtClean="0"/>
              <a:t> The propagation of earthquake waves.</a:t>
            </a:r>
          </a:p>
          <a:p>
            <a:r>
              <a:rPr lang="en-US" dirty="0" smtClean="0"/>
              <a:t>(</a:t>
            </a:r>
            <a:r>
              <a:rPr lang="en-US" dirty="0" err="1" smtClean="0"/>
              <a:t>d</a:t>
            </a:r>
            <a:r>
              <a:rPr lang="en-US" dirty="0" smtClean="0"/>
              <a:t>) Both P-waves and S-waves can travel through a solid, but only P-waves can travel through a liquid.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177874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D.3</a:t>
            </a:r>
            <a:r>
              <a:rPr lang="en-US" dirty="0" smtClean="0"/>
              <a:t> Refraction and reflection of waves.</a:t>
            </a:r>
          </a:p>
          <a:p>
            <a:r>
              <a:rPr lang="en-US" dirty="0" smtClean="0"/>
              <a:t>(a) A lab experiment showing how a ray of light reflects and partly refracts when it crosses the boundary between two different materials. (</a:t>
            </a:r>
            <a:r>
              <a:rPr lang="en-US" dirty="0" err="1" smtClean="0"/>
              <a:t>b</a:t>
            </a:r>
            <a:r>
              <a:rPr lang="en-US" dirty="0" smtClean="0"/>
              <a:t>) A ray that enters a material through which it travels more slowly bends away from the boundary. A ray that enters a faster medium bends toward the boundary.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355865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D.3a</a:t>
            </a:r>
            <a:r>
              <a:rPr lang="en-US" dirty="0" smtClean="0"/>
              <a:t> Refraction and reflection of waves.</a:t>
            </a:r>
          </a:p>
          <a:p>
            <a:r>
              <a:rPr lang="en-US" dirty="0" smtClean="0"/>
              <a:t>(a) A lab experiment showing how a ray of light reflects and partly refracts when it crosses the boundary between two different materials.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3069229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295400" y="4572000"/>
            <a:ext cx="6553200" cy="1524000"/>
          </a:xfrm>
          <a:prstGeom prst="rect">
            <a:avLst/>
          </a:prstGeom>
          <a:noFill/>
          <a:ln w="9525">
            <a:noFill/>
            <a:miter lim="800000"/>
            <a:headEnd/>
            <a:tailEnd/>
          </a:ln>
          <a:effectLst/>
        </p:spPr>
        <p:txBody>
          <a:bodyPr>
            <a:prstTxWarp prst="textNoShape">
              <a:avLst/>
            </a:prstTxWarp>
          </a:bodyPr>
          <a:lstStyle/>
          <a:p>
            <a:pPr algn="ctr"/>
            <a:r>
              <a:rPr lang="en-US" sz="2800" b="1" dirty="0" smtClean="0">
                <a:solidFill>
                  <a:schemeClr val="tx2"/>
                </a:solidFill>
                <a:latin typeface="Verdana" charset="0"/>
              </a:rPr>
              <a:t>Interlude D</a:t>
            </a:r>
          </a:p>
          <a:p>
            <a:pPr algn="ctr"/>
            <a:r>
              <a:rPr lang="en-US" sz="2800" dirty="0" smtClean="0">
                <a:solidFill>
                  <a:schemeClr val="tx2"/>
                </a:solidFill>
                <a:latin typeface="Verdana" charset="0"/>
              </a:rPr>
              <a:t>The Earth's Interior Revisited: Insights from Geophysics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ine a flashlight into a container of water so that the light ray hits the boundary (or interface) between water and air at an angle. Some of the light bounces off the water surface and heads back up into the air, while some enters the water. The light ray that enters the water bends at the air-water boundary, so the angle between the ray and the boundary in the air is different from the angle between the ray and the boundary in the water."/>
          <p:cNvPicPr>
            <a:picLocks noChangeAspect="1"/>
          </p:cNvPicPr>
          <p:nvPr/>
        </p:nvPicPr>
        <p:blipFill>
          <a:blip r:embed="rId3"/>
          <a:stretch>
            <a:fillRect/>
          </a:stretch>
        </p:blipFill>
        <p:spPr>
          <a:xfrm>
            <a:off x="304800" y="571500"/>
            <a:ext cx="8534400" cy="5334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ray that enters a material through which it travels more slowly bends away from the boundary. A ray that enters a faster medium bends toward the boundary."/>
          <p:cNvPicPr>
            <a:picLocks noChangeAspect="1"/>
          </p:cNvPicPr>
          <p:nvPr/>
        </p:nvPicPr>
        <p:blipFill>
          <a:blip r:embed="rId3"/>
          <a:stretch>
            <a:fillRect/>
          </a:stretch>
        </p:blipFill>
        <p:spPr>
          <a:xfrm>
            <a:off x="304800" y="1022604"/>
            <a:ext cx="8534400" cy="44317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how P-waves arriving at seismometer stations less than 200 kilometers from the epicenter traveled at an average speed of 6 kilometers per second in the crust. Part b shows how P-waves arriving at seismometers more than 200 kilometers from the epicenter traveled at an average speed of 8 kilometers per second in the mantle. Part c shows that Oceanic crust is thinner than continental crust and has a different composition. The lower part of the continental crust tends to be more mafic than the upper. The Mafic layer is narrowed in the coastal zone."/>
          <p:cNvPicPr>
            <a:picLocks noChangeAspect="1"/>
          </p:cNvPicPr>
          <p:nvPr/>
        </p:nvPicPr>
        <p:blipFill>
          <a:blip r:embed="rId3"/>
          <a:stretch>
            <a:fillRect/>
          </a:stretch>
        </p:blipFill>
        <p:spPr>
          <a:xfrm>
            <a:off x="2645664" y="318516"/>
            <a:ext cx="3852672" cy="58399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waves arriving at seismometer stations less than 200 kilometers from the epicenter traveled at an average speed of 6 kilometers per second in the crust."/>
          <p:cNvPicPr>
            <a:picLocks noChangeAspect="1"/>
          </p:cNvPicPr>
          <p:nvPr/>
        </p:nvPicPr>
        <p:blipFill>
          <a:blip r:embed="rId3"/>
          <a:stretch>
            <a:fillRect/>
          </a:stretch>
        </p:blipFill>
        <p:spPr>
          <a:xfrm>
            <a:off x="304800" y="1586483"/>
            <a:ext cx="8534400" cy="33040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waves arriving at seismometers more than 200 kilometers from the epicenter traveled at an average speed of 8 kilometers per second in the mantle."/>
          <p:cNvPicPr>
            <a:picLocks noChangeAspect="1"/>
          </p:cNvPicPr>
          <p:nvPr/>
        </p:nvPicPr>
        <p:blipFill>
          <a:blip r:embed="rId3"/>
          <a:stretch>
            <a:fillRect/>
          </a:stretch>
        </p:blipFill>
        <p:spPr>
          <a:xfrm>
            <a:off x="304800" y="1568195"/>
            <a:ext cx="8534400" cy="33406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eanic crust is thinner than continental crust and has a different composition. The lower part of the continental crust tends to be more mafic than the upper. Mafic layer is narrowed in the coastal zone."/>
          <p:cNvPicPr>
            <a:picLocks noChangeAspect="1"/>
          </p:cNvPicPr>
          <p:nvPr/>
        </p:nvPicPr>
        <p:blipFill>
          <a:blip r:embed="rId3"/>
          <a:stretch>
            <a:fillRect/>
          </a:stretch>
        </p:blipFill>
        <p:spPr>
          <a:xfrm>
            <a:off x="304800" y="434339"/>
            <a:ext cx="8534400" cy="56083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how the velocity of P-waves changes with depth in the mantle. In crust layer, velocity increases from 5.5 to 6.5 kilometers per second. On the boundary between the crust and the upper mantle layer, velocity increases from 6.5 to 8.2 kilometers per second. To a depth of about 100 kilometers, velocity increases to 8.3 kilometers per second. On a depth of 200 kilometers velocity decrease to 8 kilometers per second. On depth from 210 to 1000 kilometer, velocity increases with some pauses. Part b shows how the velocity of seismic waves increases with depth in the mantle. The length of a ray is proportional to velocity. Part c shows how in a stack of discrete layers, rays bend at each boundary. If the velocity is progressively faster in each lower layer, the ray eventually bends back and returns to the surface. Part d shows how in a material in which the velocity increases gradually with depth, rays curves smoothly and eventually returns to the surface."/>
          <p:cNvPicPr>
            <a:picLocks noChangeAspect="1"/>
          </p:cNvPicPr>
          <p:nvPr/>
        </p:nvPicPr>
        <p:blipFill>
          <a:blip r:embed="rId3"/>
          <a:stretch>
            <a:fillRect/>
          </a:stretch>
        </p:blipFill>
        <p:spPr>
          <a:xfrm>
            <a:off x="496823" y="318516"/>
            <a:ext cx="8150352" cy="58399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velocity of P-waves changes with depth in the mantle. In crust layer, velocity increases from 5.5 to 6.5 kilometers per second. On the boundary between the crust and the upper mantle layer, velocity increases from 6.5 to 8.2 kilometers per second. To a depth of about 100 kilometers velocity increases to 8.3 kilometers per second. On a depth of 200 kilometers velocity decrease to 8 kilometers per second. On depth from 210 to 1000 kilometers, velocity increases with some pauses."/>
          <p:cNvPicPr>
            <a:picLocks noChangeAspect="1"/>
          </p:cNvPicPr>
          <p:nvPr/>
        </p:nvPicPr>
        <p:blipFill>
          <a:blip r:embed="rId3"/>
          <a:stretch>
            <a:fillRect/>
          </a:stretch>
        </p:blipFill>
        <p:spPr>
          <a:xfrm>
            <a:off x="1926335" y="318516"/>
            <a:ext cx="5291328" cy="583996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velocity of seismic waves increases with depth in the mantle. The length of a ray is proportional to velocity."/>
          <p:cNvPicPr>
            <a:picLocks noChangeAspect="1"/>
          </p:cNvPicPr>
          <p:nvPr/>
        </p:nvPicPr>
        <p:blipFill>
          <a:blip r:embed="rId3"/>
          <a:stretch>
            <a:fillRect/>
          </a:stretch>
        </p:blipFill>
        <p:spPr>
          <a:xfrm>
            <a:off x="688847" y="318516"/>
            <a:ext cx="7766304" cy="58399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a stack of discrete layers, rays bend at each boundary. If the velocity is progressively faster in each lower layer, the ray eventually bends back and returns to the surface."/>
          <p:cNvPicPr>
            <a:picLocks noChangeAspect="1"/>
          </p:cNvPicPr>
          <p:nvPr/>
        </p:nvPicPr>
        <p:blipFill>
          <a:blip r:embed="rId3"/>
          <a:stretch>
            <a:fillRect/>
          </a:stretch>
        </p:blipFill>
        <p:spPr>
          <a:xfrm>
            <a:off x="304800" y="1680972"/>
            <a:ext cx="8534400" cy="31150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shows a cross section of the Earth with the mantle showing. An image shows alternating layers of two colors of strata, below which are the same colors appearing in no particular order."/>
          <p:cNvPicPr>
            <a:picLocks noChangeAspect="1"/>
          </p:cNvPicPr>
          <p:nvPr/>
        </p:nvPicPr>
        <p:blipFill>
          <a:blip r:embed="rId3"/>
          <a:stretch>
            <a:fillRect/>
          </a:stretch>
        </p:blipFill>
        <p:spPr>
          <a:xfrm>
            <a:off x="304800" y="794004"/>
            <a:ext cx="8534400" cy="48889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a material in which the velocity increases gradually with depth, rays curve smoothly and eventually return to the surface."/>
          <p:cNvPicPr>
            <a:picLocks noChangeAspect="1"/>
          </p:cNvPicPr>
          <p:nvPr/>
        </p:nvPicPr>
        <p:blipFill>
          <a:blip r:embed="rId3"/>
          <a:stretch>
            <a:fillRect/>
          </a:stretch>
        </p:blipFill>
        <p:spPr>
          <a:xfrm>
            <a:off x="304800" y="1687067"/>
            <a:ext cx="8534400" cy="310286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at P-waves from a given earthquake did not arrive at seismometers within a band between 103 degrees and 143 degrees, as measured along the surface of the Earth, from the earthquake epicenter. This band is now called the P-wave shadow zone. Part b shows that S-waves do not arrive at stations located between 103 degrees and 180 degrees from the epicenter (a band called the S-wave shadow zone). Part c shows that the core is made up of two parts: an outer core consisting of a liquid iron alloy, and an inner core consisting of a solid iron alloy. Also, it shows how the seismic bounce off the inner core–outer core boundary, and return to the surface. Part d shows two curves: the geotherm indicates how temperature changes with increasing depth, whereas the melting curve indicates how the temperature at which a material comprising the Earth’s interior begins to melt with increasing depth."/>
          <p:cNvPicPr>
            <a:picLocks noChangeAspect="1"/>
          </p:cNvPicPr>
          <p:nvPr/>
        </p:nvPicPr>
        <p:blipFill>
          <a:blip r:embed="rId3"/>
          <a:stretch>
            <a:fillRect/>
          </a:stretch>
        </p:blipFill>
        <p:spPr>
          <a:xfrm>
            <a:off x="1734311" y="318516"/>
            <a:ext cx="5675376" cy="58399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waves from a given earthquake did not arrive at seismometers within a band between 103 degrees and 143 degrees, as measured along the surface of the Earth, from the earthquake epicenter. This band is now called the P-wave shadow zone."/>
          <p:cNvPicPr>
            <a:picLocks noChangeAspect="1"/>
          </p:cNvPicPr>
          <p:nvPr/>
        </p:nvPicPr>
        <p:blipFill>
          <a:blip r:embed="rId3"/>
          <a:stretch>
            <a:fillRect/>
          </a:stretch>
        </p:blipFill>
        <p:spPr>
          <a:xfrm>
            <a:off x="643128" y="318516"/>
            <a:ext cx="7857744" cy="583996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ves do not arrive at stations located between 103 degrees and 180 degrees from the epicenter (a band called the S-wave shadow zone)."/>
          <p:cNvPicPr>
            <a:picLocks noChangeAspect="1"/>
          </p:cNvPicPr>
          <p:nvPr/>
        </p:nvPicPr>
        <p:blipFill>
          <a:blip r:embed="rId3"/>
          <a:stretch>
            <a:fillRect/>
          </a:stretch>
        </p:blipFill>
        <p:spPr>
          <a:xfrm>
            <a:off x="1011935" y="318516"/>
            <a:ext cx="7120128" cy="58399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e is made up of two parts: an outer core consisting of a liquid iron alloy, and an inner core consisting of a solid iron alloy. Also, it shows how the seismic bounce off the inner core–outer core boundary, and return to the surface."/>
          <p:cNvPicPr>
            <a:picLocks noChangeAspect="1"/>
          </p:cNvPicPr>
          <p:nvPr/>
        </p:nvPicPr>
        <p:blipFill>
          <a:blip r:embed="rId3"/>
          <a:stretch>
            <a:fillRect/>
          </a:stretch>
        </p:blipFill>
        <p:spPr>
          <a:xfrm>
            <a:off x="304800" y="845820"/>
            <a:ext cx="8534400" cy="47853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the geotherm and melting curve for the Earth. The geotherm indicates how temperature changes with increasing depth, whereas the melting curve indicates how the temperature at which a material comprising the Earth’s interior begins to melt with increasing depth."/>
          <p:cNvPicPr>
            <a:picLocks noChangeAspect="1"/>
          </p:cNvPicPr>
          <p:nvPr/>
        </p:nvPicPr>
        <p:blipFill>
          <a:blip r:embed="rId3"/>
          <a:stretch>
            <a:fillRect/>
          </a:stretch>
        </p:blipFill>
        <p:spPr>
          <a:xfrm>
            <a:off x="2359151" y="318516"/>
            <a:ext cx="4425696" cy="583996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velocity curves for the P and C waves. Curve P-wave on depth 2900 kilometers has a sharp decrease in velocity, and C-wave discontinuity in the outer core on depth 2,900-5,155 kilometers."/>
          <p:cNvPicPr>
            <a:picLocks noChangeAspect="1"/>
          </p:cNvPicPr>
          <p:nvPr/>
        </p:nvPicPr>
        <p:blipFill>
          <a:blip r:embed="rId3"/>
          <a:stretch>
            <a:fillRect/>
          </a:stretch>
        </p:blipFill>
        <p:spPr>
          <a:xfrm>
            <a:off x="2334767" y="318516"/>
            <a:ext cx="4474464" cy="583996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a 3-d model of Earth. The velocities of seismic waves vary significantly with location at a given depth. Reds on this image indicate slower regions, whereas blues and purples indicate faster regions. The slower regions are the warmer regions of the mantle, and faster regions are the cooler regions, for as rock gets hotter and softer, it can’t transmit seismic waves as rapidly. Part b shows a map and cross-section model. The velocities of seismic waves vary significantly with location at a given depth. Reds on this image indicate slower regions, whereas blues and purples indicate faster regions. The slower regions to be warmer regions of the mantle, and faster regions to be cooler regions, for as rock gets hotter and softer, it can’t transmit seismic waves rapidly. Part c shows an artist’s rendition of a modern view of the complex and dynamic Earth interior. Note the convecting cells, the mantle plumes, and the graveyards of subducted plates."/>
          <p:cNvPicPr>
            <a:picLocks noChangeAspect="1"/>
          </p:cNvPicPr>
          <p:nvPr/>
        </p:nvPicPr>
        <p:blipFill>
          <a:blip r:embed="rId3"/>
          <a:stretch>
            <a:fillRect/>
          </a:stretch>
        </p:blipFill>
        <p:spPr>
          <a:xfrm>
            <a:off x="752855" y="318516"/>
            <a:ext cx="7638288" cy="58399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d model of Earth. The velocities of seismic waves vary significantly with location at a given depth. Reds on this image indicate slower regions, whereas blues and purples indicate faster regions. The slower regions are the warmer regions of the mantle, and faster regions are the cooler regions, for as rock gets hotter and softer, it can’t transmit seismic waves rapidly."/>
          <p:cNvPicPr>
            <a:picLocks noChangeAspect="1"/>
          </p:cNvPicPr>
          <p:nvPr/>
        </p:nvPicPr>
        <p:blipFill>
          <a:blip r:embed="rId3"/>
          <a:stretch>
            <a:fillRect/>
          </a:stretch>
        </p:blipFill>
        <p:spPr>
          <a:xfrm>
            <a:off x="1222247" y="318516"/>
            <a:ext cx="6699504" cy="583996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and cross section model. The velocities of seismic waves vary significantly with location at a given depth. Reds on this image indicate slower regions, whereas blues and purples indicate faster regions. The slower regions are the warmer regions of the mantle, and faster regions are the cooler regions, for as rock gets hotter and softer, it can’t transmit seismic waves rapidly."/>
          <p:cNvPicPr>
            <a:picLocks noChangeAspect="1"/>
          </p:cNvPicPr>
          <p:nvPr/>
        </p:nvPicPr>
        <p:blipFill>
          <a:blip r:embed="rId3"/>
          <a:stretch>
            <a:fillRect/>
          </a:stretch>
        </p:blipFill>
        <p:spPr>
          <a:xfrm>
            <a:off x="2740151" y="318516"/>
            <a:ext cx="3663696" cy="58399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mplified 19th-century image of the Earth’s interior. Geologists realized there were three layers. From the surface down, these are the crust (of low density); the mantle (of intermediate density); and the core (of very high density). The mantle consists of ultramafic rock (peridotite), and the core consists of iron alloy (metal)."/>
          <p:cNvPicPr>
            <a:picLocks noChangeAspect="1"/>
          </p:cNvPicPr>
          <p:nvPr/>
        </p:nvPicPr>
        <p:blipFill>
          <a:blip r:embed="rId3"/>
          <a:stretch>
            <a:fillRect/>
          </a:stretch>
        </p:blipFill>
        <p:spPr>
          <a:xfrm>
            <a:off x="2157983" y="318516"/>
            <a:ext cx="4828032" cy="58399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rtist’s rendition of a modern view of the complex and dynamic Earth interior. Note the convecting cells, the mantle plumes, and the graveyards of subducted plates."/>
          <p:cNvPicPr>
            <a:picLocks noChangeAspect="1"/>
          </p:cNvPicPr>
          <p:nvPr/>
        </p:nvPicPr>
        <p:blipFill>
          <a:blip r:embed="rId3"/>
          <a:stretch>
            <a:fillRect/>
          </a:stretch>
        </p:blipFill>
        <p:spPr>
          <a:xfrm>
            <a:off x="304800" y="562355"/>
            <a:ext cx="8534400" cy="535228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how an image can define subsurface bedding, stratigraphic formation contacts, folds (bends in layers), and faults. Part b shows how ship collects seismic data by towing “air guns” that send a pulse of energy through the water into the strata below. On land, large trucks are used to thump the Earth. In the bottom part of the picture, you can see how data can be used to produce a three-dimensional image of the subsurface. Geologists can study both map surfaces and cross sections through the block."/>
          <p:cNvPicPr>
            <a:picLocks noChangeAspect="1"/>
          </p:cNvPicPr>
          <p:nvPr/>
        </p:nvPicPr>
        <p:blipFill>
          <a:blip r:embed="rId3"/>
          <a:stretch>
            <a:fillRect/>
          </a:stretch>
        </p:blipFill>
        <p:spPr>
          <a:xfrm>
            <a:off x="304800" y="1159764"/>
            <a:ext cx="8534400" cy="415747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can define subsurface bedding, stratigraphic formation contacts, folds (bends in layers), and faults."/>
          <p:cNvPicPr>
            <a:picLocks noChangeAspect="1"/>
          </p:cNvPicPr>
          <p:nvPr/>
        </p:nvPicPr>
        <p:blipFill>
          <a:blip r:embed="rId3"/>
          <a:stretch>
            <a:fillRect/>
          </a:stretch>
        </p:blipFill>
        <p:spPr>
          <a:xfrm>
            <a:off x="1947672" y="318516"/>
            <a:ext cx="5248656" cy="58399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ip collects seismic data by towing “air guns” that send a pulse of energy through the water into the strata below. On land, large trucks are used to thump the Earth. In the bottom part of the picture, you can see how data can be used to produce a three-dimensional image of the subsurface. Geologists can study both map surfaces and cross sections through the block."/>
          <p:cNvPicPr>
            <a:picLocks noChangeAspect="1"/>
          </p:cNvPicPr>
          <p:nvPr/>
        </p:nvPicPr>
        <p:blipFill>
          <a:blip r:embed="rId3"/>
          <a:stretch>
            <a:fillRect/>
          </a:stretch>
        </p:blipFill>
        <p:spPr>
          <a:xfrm>
            <a:off x="676655" y="318516"/>
            <a:ext cx="7790688" cy="583996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Earth is not a perfect sphere. If the Earth were perfectly smooth and homogeneous, this flattening would transform the Earth into a spheroid—a slice through a spheroid is an ellipse. Part b shows that the real equipotential surface for the Earth has bumps and dimples. Geologists refer to this irregular surface, which provides the best representation of the Earth’s gravity, as the geoid. Part c shows a color map and 3-d models of the geoid. Where the highs are red, and the lows are blue. Geoid low in the Indian Ocean."/>
          <p:cNvPicPr>
            <a:picLocks noChangeAspect="1"/>
          </p:cNvPicPr>
          <p:nvPr/>
        </p:nvPicPr>
        <p:blipFill>
          <a:blip r:embed="rId3"/>
          <a:stretch>
            <a:fillRect/>
          </a:stretch>
        </p:blipFill>
        <p:spPr>
          <a:xfrm>
            <a:off x="944879" y="318516"/>
            <a:ext cx="7254240" cy="583996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 is not a perfect sphere. If the Earth were perfectly smooth and homogeneous, this flattening would transform the Earth into a spheroid—a slice through a spheroid is an ellipse."/>
          <p:cNvPicPr>
            <a:picLocks noChangeAspect="1"/>
          </p:cNvPicPr>
          <p:nvPr/>
        </p:nvPicPr>
        <p:blipFill>
          <a:blip r:embed="rId3"/>
          <a:stretch>
            <a:fillRect/>
          </a:stretch>
        </p:blipFill>
        <p:spPr>
          <a:xfrm>
            <a:off x="1325879" y="318516"/>
            <a:ext cx="6492240" cy="58399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real equipotential surface for the Earth has bumps and dimples. Geologists refer to this irregular surface, which provides the best representation of the Earth’s gravity, as the geoid."/>
          <p:cNvPicPr>
            <a:picLocks noChangeAspect="1"/>
          </p:cNvPicPr>
          <p:nvPr/>
        </p:nvPicPr>
        <p:blipFill>
          <a:blip r:embed="rId3"/>
          <a:stretch>
            <a:fillRect/>
          </a:stretch>
        </p:blipFill>
        <p:spPr>
          <a:xfrm>
            <a:off x="1496567" y="318516"/>
            <a:ext cx="6150864" cy="583996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 map and 3-D models of geoid. Where the highs are red, and the lows are blue. Geoid low in the Indian Ocean."/>
          <p:cNvPicPr>
            <a:picLocks noChangeAspect="1"/>
          </p:cNvPicPr>
          <p:nvPr/>
        </p:nvPicPr>
        <p:blipFill>
          <a:blip r:embed="rId3"/>
          <a:stretch>
            <a:fillRect/>
          </a:stretch>
        </p:blipFill>
        <p:spPr>
          <a:xfrm>
            <a:off x="304800" y="1363979"/>
            <a:ext cx="8534400" cy="37490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gravity anomaly map of the United States. Red shows the strongest magnitude of gravitational pull. Blue shows the weakest magnitude of gravitational pull. In the northern states of the United States, there is the largest concentration of positive anomaly magnetization. In the central states of the United States is the random distribution of the strongest magnitude of gravitational pull. In the southeast of the United States, there is a concentration of positive anomaly magnetization."/>
          <p:cNvPicPr>
            <a:picLocks noChangeAspect="1"/>
          </p:cNvPicPr>
          <p:nvPr/>
        </p:nvPicPr>
        <p:blipFill>
          <a:blip r:embed="rId3"/>
          <a:stretch>
            <a:fillRect/>
          </a:stretch>
        </p:blipFill>
        <p:spPr>
          <a:xfrm>
            <a:off x="304800" y="449579"/>
            <a:ext cx="8534400" cy="55778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wo ships. The left ship has empty cargo hold. Freeboard is located above the water level. The right ship has filled cargo hold. The part of freeboard is located below the water level."/>
          <p:cNvPicPr>
            <a:picLocks noChangeAspect="1"/>
          </p:cNvPicPr>
          <p:nvPr/>
        </p:nvPicPr>
        <p:blipFill>
          <a:blip r:embed="rId3"/>
          <a:stretch>
            <a:fillRect/>
          </a:stretch>
        </p:blipFill>
        <p:spPr>
          <a:xfrm>
            <a:off x="304800" y="2220467"/>
            <a:ext cx="8534400" cy="20360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ergy released by an earthquake moves through rock in the form of waves, just as waves propagate outward from the impact point of a pebble on the surface of a pond. Part a shows an earthquake sending out waves in all directions. Seismic rays are perpendicular to wave fronts. If the rock is homogeneous, wavefronts are circles, in cross section. Part b shows how seismic waves travel at different velocities in different rock types. After a given time, the wave will have traveled farther in peridotite than in sandstone. Part c shows that Seismic waves travel more slowly in magma than in solid rock of the same composition, and more slowly in molten iron alloy than in solid iron alloy. Part d shows how both P-waves and S-waves can travel through a solid, but only P-waves can travel through a liquid. S-waves stop at boundary solid-liquid."/>
          <p:cNvPicPr>
            <a:picLocks noChangeAspect="1"/>
          </p:cNvPicPr>
          <p:nvPr/>
        </p:nvPicPr>
        <p:blipFill>
          <a:blip r:embed="rId3"/>
          <a:stretch>
            <a:fillRect/>
          </a:stretch>
        </p:blipFill>
        <p:spPr>
          <a:xfrm>
            <a:off x="2791967" y="318516"/>
            <a:ext cx="3560064" cy="583996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 dipole field. There is an axis of symmetry. At the top, this axis is labeled as north magnetic pole. At the bottom, this axis is labeled as south magnetic pole. The north magnetic pole shifted to the left of the north geographic field by eight degrees. The south magnetic pole shifted to the right of the south geographic field by eight degrees. On the both sides of the axis of the symmetry, magnetic lines are placed. They have direction from the up to bottom. On the both sides of the axis in the central part, magnetic lines have a form of ellipse. On the left side of the axis, lines are directed clockwise. On the right side of the axis, lines are directed counter-clockwise. Part b shows the scheme of the Earth. It has three layers. The first layer is the mantle. It is labeled by red. Below the mantle there is outer core. It is labeled by yellow. In the center of the Earth below outer core, there is inner core. It is labeled by white. In the outer core, there are several cylinders with green arrows that have spiral form and directed towards inner core."/>
          <p:cNvPicPr>
            <a:picLocks noChangeAspect="1"/>
          </p:cNvPicPr>
          <p:nvPr/>
        </p:nvPicPr>
        <p:blipFill>
          <a:blip r:embed="rId3"/>
          <a:stretch>
            <a:fillRect/>
          </a:stretch>
        </p:blipFill>
        <p:spPr>
          <a:xfrm>
            <a:off x="304800" y="1141476"/>
            <a:ext cx="8534400" cy="419404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dipole field. There is an axis of symmetry. At the top, this axis is labeled as north magnetic pole. At the bottom, this axis is labeled as south magnetic pole. The north magnetic pole shifted to the left of the north geographic field by eight degrees. The south magnetic pole shifted to the right of the south geographic field by eight degrees. On the both sides of the axis of the symmetry, magnetic lines are placed. They have direction from the up to bottom. On the both sides of the axis in the central part, magnetic lines have a form of ellipse. On the left side of the axis, lines are directed clockwise. On the right side of the axis, lines are directed counter-clockwise."/>
          <p:cNvPicPr>
            <a:picLocks noChangeAspect="1"/>
          </p:cNvPicPr>
          <p:nvPr/>
        </p:nvPicPr>
        <p:blipFill>
          <a:blip r:embed="rId3"/>
          <a:stretch>
            <a:fillRect/>
          </a:stretch>
        </p:blipFill>
        <p:spPr>
          <a:xfrm>
            <a:off x="1304544" y="318516"/>
            <a:ext cx="6534912" cy="583996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scheme of the Earth. It has three layers. The first layer is mantle. It is labeled by red. Below the mantle, there is outer core. It is labeled by yellow. In the center of the Earth below outer core, there is inner core. It is labeled by white. In the outer core, there are several cylinders with green arrows that have spiral form and directed towards inner core."/>
          <p:cNvPicPr>
            <a:picLocks noChangeAspect="1"/>
          </p:cNvPicPr>
          <p:nvPr/>
        </p:nvPicPr>
        <p:blipFill>
          <a:blip r:embed="rId3"/>
          <a:stretch>
            <a:fillRect/>
          </a:stretch>
        </p:blipFill>
        <p:spPr>
          <a:xfrm>
            <a:off x="1731264" y="318516"/>
            <a:ext cx="5681472" cy="583996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magnetic anomaly map of North America. Red shows the positive magnetic field. Blue shows the negative magnetic field. There is a regular striped pattern on the seafloor. Normal level of magnetic field does not exist over the continent. There are large areas in the north and in the south east that were not studied."/>
          <p:cNvPicPr>
            <a:picLocks noChangeAspect="1"/>
          </p:cNvPicPr>
          <p:nvPr/>
        </p:nvPicPr>
        <p:blipFill>
          <a:blip r:embed="rId3"/>
          <a:stretch>
            <a:fillRect/>
          </a:stretch>
        </p:blipFill>
        <p:spPr>
          <a:xfrm>
            <a:off x="1795272" y="318516"/>
            <a:ext cx="5553456" cy="58399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arthquake sends out waves in all directions. Seismic rays are perpendicular to wavefronts. If the rock is homogeneous, wavefronts are circles, in cross section."/>
          <p:cNvPicPr>
            <a:picLocks noChangeAspect="1"/>
          </p:cNvPicPr>
          <p:nvPr/>
        </p:nvPicPr>
        <p:blipFill>
          <a:blip r:embed="rId3"/>
          <a:stretch>
            <a:fillRect/>
          </a:stretch>
        </p:blipFill>
        <p:spPr>
          <a:xfrm>
            <a:off x="304800" y="662939"/>
            <a:ext cx="8534400" cy="51511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ismic waves travel at different velocities in different rock types. After a given time, the wave will have traveled farther in peridotite than in sandstone."/>
          <p:cNvPicPr>
            <a:picLocks noChangeAspect="1"/>
          </p:cNvPicPr>
          <p:nvPr/>
        </p:nvPicPr>
        <p:blipFill>
          <a:blip r:embed="rId3"/>
          <a:stretch>
            <a:fillRect/>
          </a:stretch>
        </p:blipFill>
        <p:spPr>
          <a:xfrm>
            <a:off x="304800" y="2034539"/>
            <a:ext cx="8534400" cy="24079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ismic waves travel more slowly in magma than in solid rock of the same composition, and more slowly in molten iron alloy than in solid iron alloy"/>
          <p:cNvPicPr>
            <a:picLocks noChangeAspect="1"/>
          </p:cNvPicPr>
          <p:nvPr/>
        </p:nvPicPr>
        <p:blipFill>
          <a:blip r:embed="rId3"/>
          <a:stretch>
            <a:fillRect/>
          </a:stretch>
        </p:blipFill>
        <p:spPr>
          <a:xfrm>
            <a:off x="304800" y="2162555"/>
            <a:ext cx="8534400" cy="21518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th P-waves and S-waves can travel through a solid, but only P-waves can travel through a liquid. S-waves stop at boundary solid-liquid."/>
          <p:cNvPicPr>
            <a:picLocks noChangeAspect="1"/>
          </p:cNvPicPr>
          <p:nvPr/>
        </p:nvPicPr>
        <p:blipFill>
          <a:blip r:embed="rId3"/>
          <a:stretch>
            <a:fillRect/>
          </a:stretch>
        </p:blipFill>
        <p:spPr>
          <a:xfrm>
            <a:off x="304800" y="1539240"/>
            <a:ext cx="8534400" cy="37795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how to shine a flashlight into a container of water so that the light ray hits the boundary (or interface) between water and air at an angle. Some of the light bounces off the water surface and heads back up into the air, while some enters the water. The light ray that enters the water bends at the air-water boundary, so the angle between the ray and the boundary in the air is different from the angle between the ray and the boundary in the water. Part b shows how ray that enters a material through which it travels more slowly, bends away from the boundary. A ray that enters a faster medium bends toward the boundary."/>
          <p:cNvPicPr>
            <a:picLocks noChangeAspect="1"/>
          </p:cNvPicPr>
          <p:nvPr/>
        </p:nvPicPr>
        <p:blipFill>
          <a:blip r:embed="rId3"/>
          <a:stretch>
            <a:fillRect/>
          </a:stretch>
        </p:blipFill>
        <p:spPr>
          <a:xfrm>
            <a:off x="2319527" y="318516"/>
            <a:ext cx="4504944" cy="5839968"/>
          </a:xfrm>
          <a:prstGeom prst="rect">
            <a:avLst/>
          </a:prstGeom>
        </p:spPr>
      </p:pic>
    </p:spTree>
  </p:cSld>
  <p:clrMapOvr>
    <a:masterClrMapping/>
  </p:clrMapOvr>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125</TotalTime>
  <Words>2329</Words>
  <Application>Microsoft Office PowerPoint</Application>
  <PresentationFormat>On-screen Show (4:3)</PresentationFormat>
  <Paragraphs>127</Paragraphs>
  <Slides>43</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43</cp:revision>
  <dcterms:created xsi:type="dcterms:W3CDTF">2016-01-26T05:53:44Z</dcterms:created>
  <dcterms:modified xsi:type="dcterms:W3CDTF">2016-04-18T18:39:19Z</dcterms:modified>
  <cp:category/>
</cp:coreProperties>
</file>