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8"/>
  </p:notesMasterIdLst>
  <p:sldIdLst>
    <p:sldId id="258" r:id="rId2"/>
    <p:sldId id="282"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3" r:id="rId22"/>
    <p:sldId id="277" r:id="rId23"/>
    <p:sldId id="278" r:id="rId24"/>
    <p:sldId id="279" r:id="rId25"/>
    <p:sldId id="280" r:id="rId26"/>
    <p:sldId id="281"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AA"/>
    <a:srgbClr val="E88C2A"/>
    <a:srgbClr val="D63F22"/>
    <a:srgbClr val="D22F21"/>
    <a:srgbClr val="EEEFEE"/>
    <a:srgbClr val="006486"/>
    <a:srgbClr val="00688D"/>
    <a:srgbClr val="C14824"/>
    <a:srgbClr val="008B9F"/>
    <a:srgbClr val="504C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1" autoAdjust="0"/>
    <p:restoredTop sz="90929"/>
  </p:normalViewPr>
  <p:slideViewPr>
    <p:cSldViewPr>
      <p:cViewPr varScale="1">
        <p:scale>
          <a:sx n="100" d="100"/>
          <a:sy n="100" d="100"/>
        </p:scale>
        <p:origin x="6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0" d="100"/>
          <a:sy n="160" d="100"/>
        </p:scale>
        <p:origin x="-555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75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7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75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75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5C856FE-FC20-6448-904C-C4DA41A45E6B}" type="slidenum">
              <a:rPr lang="en-US"/>
              <a:pPr/>
              <a:t>‹#›</a:t>
            </a:fld>
            <a:endParaRPr lang="en-US"/>
          </a:p>
        </p:txBody>
      </p:sp>
    </p:spTree>
    <p:extLst>
      <p:ext uri="{BB962C8B-B14F-4D97-AF65-F5344CB8AC3E}">
        <p14:creationId xmlns:p14="http://schemas.microsoft.com/office/powerpoint/2010/main" val="12979909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C856FE-FC20-6448-904C-C4DA41A45E6B}" type="slidenum">
              <a:rPr lang="en-US" smtClean="0"/>
              <a:pPr/>
              <a:t>1</a:t>
            </a:fld>
            <a:endParaRPr lang="en-US"/>
          </a:p>
        </p:txBody>
      </p:sp>
    </p:spTree>
    <p:extLst>
      <p:ext uri="{BB962C8B-B14F-4D97-AF65-F5344CB8AC3E}">
        <p14:creationId xmlns:p14="http://schemas.microsoft.com/office/powerpoint/2010/main" val="3717762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E.3b</a:t>
            </a:r>
            <a:r>
              <a:rPr lang="en-US" dirty="0" smtClean="0"/>
              <a:t>  Examples of different kinds of fossils.</a:t>
            </a:r>
          </a:p>
          <a:p>
            <a:r>
              <a:rPr lang="en-US" dirty="0" smtClean="0"/>
              <a:t>(</a:t>
            </a:r>
            <a:r>
              <a:rPr lang="en-US" dirty="0" err="1" smtClean="0"/>
              <a:t>b</a:t>
            </a:r>
            <a:r>
              <a:rPr lang="en-US" dirty="0" smtClean="0"/>
              <a:t>) This insect became embedded in amber about 200 million years ago.</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10</a:t>
            </a:fld>
            <a:endParaRPr lang="en-US"/>
          </a:p>
        </p:txBody>
      </p:sp>
    </p:spTree>
    <p:extLst>
      <p:ext uri="{BB962C8B-B14F-4D97-AF65-F5344CB8AC3E}">
        <p14:creationId xmlns:p14="http://schemas.microsoft.com/office/powerpoint/2010/main" val="1600805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E.3c</a:t>
            </a:r>
            <a:r>
              <a:rPr lang="en-US" dirty="0" smtClean="0"/>
              <a:t>  Examples of different kinds of fossils.</a:t>
            </a:r>
          </a:p>
          <a:p>
            <a:r>
              <a:rPr lang="en-US" dirty="0" smtClean="0"/>
              <a:t>(</a:t>
            </a:r>
            <a:r>
              <a:rPr lang="en-US" dirty="0" err="1" smtClean="0"/>
              <a:t>c</a:t>
            </a:r>
            <a:r>
              <a:rPr lang="en-US" dirty="0" smtClean="0"/>
              <a:t>) A fossil skeleton of a 2-m-high giant ground sloth from the La Brea Tar Pits in California. </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11</a:t>
            </a:fld>
            <a:endParaRPr lang="en-US"/>
          </a:p>
        </p:txBody>
      </p:sp>
    </p:spTree>
    <p:extLst>
      <p:ext uri="{BB962C8B-B14F-4D97-AF65-F5344CB8AC3E}">
        <p14:creationId xmlns:p14="http://schemas.microsoft.com/office/powerpoint/2010/main" val="103984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E.3d</a:t>
            </a:r>
            <a:r>
              <a:rPr lang="en-US" dirty="0" smtClean="0"/>
              <a:t>  Examples of different kinds of fossils.</a:t>
            </a:r>
          </a:p>
          <a:p>
            <a:r>
              <a:rPr lang="en-US" dirty="0" smtClean="0"/>
              <a:t>(</a:t>
            </a:r>
            <a:r>
              <a:rPr lang="en-US" dirty="0" err="1" smtClean="0"/>
              <a:t>d</a:t>
            </a:r>
            <a:r>
              <a:rPr lang="en-US" dirty="0" smtClean="0"/>
              <a:t>) Fossil shells, the “hard parts” of invertebrates.</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12</a:t>
            </a:fld>
            <a:endParaRPr lang="en-US"/>
          </a:p>
        </p:txBody>
      </p:sp>
    </p:spTree>
    <p:extLst>
      <p:ext uri="{BB962C8B-B14F-4D97-AF65-F5344CB8AC3E}">
        <p14:creationId xmlns:p14="http://schemas.microsoft.com/office/powerpoint/2010/main" val="2776515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E.3e</a:t>
            </a:r>
            <a:r>
              <a:rPr lang="en-US" dirty="0" smtClean="0"/>
              <a:t>  Examples of different kinds of fossils.</a:t>
            </a:r>
          </a:p>
          <a:p>
            <a:r>
              <a:rPr lang="en-US" dirty="0" smtClean="0"/>
              <a:t>(</a:t>
            </a:r>
            <a:r>
              <a:rPr lang="en-US" dirty="0" err="1" smtClean="0"/>
              <a:t>e</a:t>
            </a:r>
            <a:r>
              <a:rPr lang="en-US" dirty="0" smtClean="0"/>
              <a:t>) The carbonized impressions of fern fronds in a shale.</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13</a:t>
            </a:fld>
            <a:endParaRPr lang="en-US"/>
          </a:p>
        </p:txBody>
      </p:sp>
    </p:spTree>
    <p:extLst>
      <p:ext uri="{BB962C8B-B14F-4D97-AF65-F5344CB8AC3E}">
        <p14:creationId xmlns:p14="http://schemas.microsoft.com/office/powerpoint/2010/main" val="342222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E.3f</a:t>
            </a:r>
            <a:r>
              <a:rPr lang="en-US" dirty="0" smtClean="0"/>
              <a:t>  Examples of different kinds of fossils.</a:t>
            </a:r>
          </a:p>
          <a:p>
            <a:r>
              <a:rPr lang="en-US" dirty="0" smtClean="0"/>
              <a:t>(</a:t>
            </a:r>
            <a:r>
              <a:rPr lang="en-US" dirty="0" err="1" smtClean="0"/>
              <a:t>f</a:t>
            </a:r>
            <a:r>
              <a:rPr lang="en-US" dirty="0" smtClean="0"/>
              <a:t>) Petrified wood from Arizona. It is so hard that it remains after the rock that surrounded it has eroded away.</a:t>
            </a:r>
          </a:p>
          <a:p>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14</a:t>
            </a:fld>
            <a:endParaRPr lang="en-US"/>
          </a:p>
        </p:txBody>
      </p:sp>
    </p:spTree>
    <p:extLst>
      <p:ext uri="{BB962C8B-B14F-4D97-AF65-F5344CB8AC3E}">
        <p14:creationId xmlns:p14="http://schemas.microsoft.com/office/powerpoint/2010/main" val="2798350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E.4 </a:t>
            </a:r>
            <a:r>
              <a:rPr lang="en-US" dirty="0" smtClean="0"/>
              <a:t> Examples of trace fossils and microfossils.</a:t>
            </a:r>
          </a:p>
          <a:p>
            <a:r>
              <a:rPr lang="en-US" dirty="0" smtClean="0"/>
              <a:t>(a) Molds of dinosaur footprints. These push down into the top of a bed. (</a:t>
            </a:r>
            <a:r>
              <a:rPr lang="en-US" dirty="0" err="1" smtClean="0"/>
              <a:t>b</a:t>
            </a:r>
            <a:r>
              <a:rPr lang="en-US" dirty="0" smtClean="0"/>
              <a:t>) Examples of fossil plankton shells. Because of their size, geologists refer to these as microfossils.</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15</a:t>
            </a:fld>
            <a:endParaRPr lang="en-US"/>
          </a:p>
        </p:txBody>
      </p:sp>
    </p:spTree>
    <p:extLst>
      <p:ext uri="{BB962C8B-B14F-4D97-AF65-F5344CB8AC3E}">
        <p14:creationId xmlns:p14="http://schemas.microsoft.com/office/powerpoint/2010/main" val="348135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E.4a </a:t>
            </a:r>
            <a:r>
              <a:rPr lang="en-US" dirty="0" smtClean="0"/>
              <a:t> Examples of trace fossils and microfossils.</a:t>
            </a:r>
          </a:p>
          <a:p>
            <a:r>
              <a:rPr lang="en-US" dirty="0" smtClean="0"/>
              <a:t>(a) Molds of dinosaur footprints. These push down into the top of a bed.</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16</a:t>
            </a:fld>
            <a:endParaRPr lang="en-US"/>
          </a:p>
        </p:txBody>
      </p:sp>
    </p:spTree>
    <p:extLst>
      <p:ext uri="{BB962C8B-B14F-4D97-AF65-F5344CB8AC3E}">
        <p14:creationId xmlns:p14="http://schemas.microsoft.com/office/powerpoint/2010/main" val="853370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E.4b </a:t>
            </a:r>
            <a:r>
              <a:rPr lang="en-US" dirty="0" smtClean="0"/>
              <a:t> Examples of trace fossils and microfossils.</a:t>
            </a:r>
          </a:p>
          <a:p>
            <a:r>
              <a:rPr lang="en-US" dirty="0" smtClean="0"/>
              <a:t>(</a:t>
            </a:r>
            <a:r>
              <a:rPr lang="en-US" dirty="0" err="1" smtClean="0"/>
              <a:t>b</a:t>
            </a:r>
            <a:r>
              <a:rPr lang="en-US" dirty="0" smtClean="0"/>
              <a:t>) Examples of fossil plankton shells. Because of their size, geologists refer to these as microfossils.</a:t>
            </a:r>
          </a:p>
          <a:p>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17</a:t>
            </a:fld>
            <a:endParaRPr lang="en-US"/>
          </a:p>
        </p:txBody>
      </p:sp>
    </p:spTree>
    <p:extLst>
      <p:ext uri="{BB962C8B-B14F-4D97-AF65-F5344CB8AC3E}">
        <p14:creationId xmlns:p14="http://schemas.microsoft.com/office/powerpoint/2010/main" val="221500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E.5</a:t>
            </a:r>
            <a:r>
              <a:rPr lang="en-US" dirty="0" smtClean="0"/>
              <a:t>  Extraordinary fossils. These fossils are particularly well preserved.</a:t>
            </a:r>
          </a:p>
          <a:p>
            <a:r>
              <a:rPr lang="en-US" dirty="0" smtClean="0"/>
              <a:t>(a) A 50-million-year-old mammal fossil was chiseled from oil shale near </a:t>
            </a:r>
            <a:r>
              <a:rPr lang="en-US" dirty="0" err="1" smtClean="0"/>
              <a:t>Messel</a:t>
            </a:r>
            <a:r>
              <a:rPr lang="en-US" dirty="0" smtClean="0"/>
              <a:t>, Germany. It still contains the remains of skin. (</a:t>
            </a:r>
            <a:r>
              <a:rPr lang="en-US" dirty="0" err="1" smtClean="0"/>
              <a:t>b</a:t>
            </a:r>
            <a:r>
              <a:rPr lang="en-US" dirty="0" smtClean="0"/>
              <a:t>) </a:t>
            </a:r>
            <a:r>
              <a:rPr lang="en-US" i="1" dirty="0" smtClean="0"/>
              <a:t>Archaeopteryx </a:t>
            </a:r>
            <a:r>
              <a:rPr lang="en-US" dirty="0" smtClean="0"/>
              <a:t>from the 150-million-year-old </a:t>
            </a:r>
            <a:r>
              <a:rPr lang="en-US" dirty="0" err="1" smtClean="0"/>
              <a:t>Solnhofen</a:t>
            </a:r>
            <a:r>
              <a:rPr lang="en-US" dirty="0" smtClean="0"/>
              <a:t> Limestone of Germany. The imprints of feathers are clearly visible.</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18</a:t>
            </a:fld>
            <a:endParaRPr lang="en-US"/>
          </a:p>
        </p:txBody>
      </p:sp>
    </p:spTree>
    <p:extLst>
      <p:ext uri="{BB962C8B-B14F-4D97-AF65-F5344CB8AC3E}">
        <p14:creationId xmlns:p14="http://schemas.microsoft.com/office/powerpoint/2010/main" val="2344364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E.5a</a:t>
            </a:r>
            <a:r>
              <a:rPr lang="en-US" dirty="0" smtClean="0"/>
              <a:t>  Extraordinary fossils. These fossils are particularly well preserved.</a:t>
            </a:r>
          </a:p>
          <a:p>
            <a:r>
              <a:rPr lang="en-US" dirty="0" smtClean="0"/>
              <a:t>(a) A 50-million-year-old mammal fossil was chiseled from oil shale near </a:t>
            </a:r>
            <a:r>
              <a:rPr lang="en-US" dirty="0" err="1" smtClean="0"/>
              <a:t>Messel</a:t>
            </a:r>
            <a:r>
              <a:rPr lang="en-US" dirty="0" smtClean="0"/>
              <a:t>, Germany. It still contains the remains of skin.</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19</a:t>
            </a:fld>
            <a:endParaRPr lang="en-US"/>
          </a:p>
        </p:txBody>
      </p:sp>
    </p:spTree>
    <p:extLst>
      <p:ext uri="{BB962C8B-B14F-4D97-AF65-F5344CB8AC3E}">
        <p14:creationId xmlns:p14="http://schemas.microsoft.com/office/powerpoint/2010/main" val="1032881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fossil of a fish was carefully exposed by removing the overlying layer of rock. Fine details of the fish’s bones and fins have been preserved for millions of years, allowing us to see a species that no longer exists.</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2</a:t>
            </a:fld>
            <a:endParaRPr lang="en-US"/>
          </a:p>
        </p:txBody>
      </p:sp>
    </p:spTree>
    <p:extLst>
      <p:ext uri="{BB962C8B-B14F-4D97-AF65-F5344CB8AC3E}">
        <p14:creationId xmlns:p14="http://schemas.microsoft.com/office/powerpoint/2010/main" val="1873997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E.5b</a:t>
            </a:r>
            <a:r>
              <a:rPr lang="en-US" dirty="0" smtClean="0"/>
              <a:t>  Extraordinary fossils. These fossils are particularly well preserved.</a:t>
            </a:r>
          </a:p>
          <a:p>
            <a:r>
              <a:rPr lang="en-US" dirty="0" smtClean="0"/>
              <a:t>(</a:t>
            </a:r>
            <a:r>
              <a:rPr lang="en-US" dirty="0" err="1" smtClean="0"/>
              <a:t>b</a:t>
            </a:r>
            <a:r>
              <a:rPr lang="en-US" dirty="0" smtClean="0"/>
              <a:t>) </a:t>
            </a:r>
            <a:r>
              <a:rPr lang="en-US" i="1" dirty="0" smtClean="0"/>
              <a:t>Archaeopteryx </a:t>
            </a:r>
            <a:r>
              <a:rPr lang="en-US" dirty="0" smtClean="0"/>
              <a:t>from the 150-million-year-old </a:t>
            </a:r>
            <a:r>
              <a:rPr lang="en-US" dirty="0" err="1" smtClean="0"/>
              <a:t>Solnhofen</a:t>
            </a:r>
            <a:r>
              <a:rPr lang="en-US" dirty="0" smtClean="0"/>
              <a:t> Limestone of Germany. The imprints of feathers are clearly visible.</a:t>
            </a:r>
          </a:p>
          <a:p>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20</a:t>
            </a:fld>
            <a:endParaRPr lang="en-US"/>
          </a:p>
        </p:txBody>
      </p:sp>
    </p:spTree>
    <p:extLst>
      <p:ext uri="{BB962C8B-B14F-4D97-AF65-F5344CB8AC3E}">
        <p14:creationId xmlns:p14="http://schemas.microsoft.com/office/powerpoint/2010/main" val="2916740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TABLE E.1 </a:t>
            </a:r>
            <a:r>
              <a:rPr lang="en-US" dirty="0" smtClean="0"/>
              <a:t> Taxonomic Classification of Humans</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21</a:t>
            </a:fld>
            <a:endParaRPr lang="en-US"/>
          </a:p>
        </p:txBody>
      </p:sp>
    </p:spTree>
    <p:extLst>
      <p:ext uri="{BB962C8B-B14F-4D97-AF65-F5344CB8AC3E}">
        <p14:creationId xmlns:p14="http://schemas.microsoft.com/office/powerpoint/2010/main" val="2809553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E.6 </a:t>
            </a:r>
            <a:r>
              <a:rPr lang="en-US" dirty="0" smtClean="0"/>
              <a:t> Common types of invertebrate fossils.</a:t>
            </a:r>
          </a:p>
          <a:p>
            <a:r>
              <a:rPr lang="en-US" dirty="0" smtClean="0"/>
              <a:t>(a) Sketches of representative fossils. (</a:t>
            </a:r>
            <a:r>
              <a:rPr lang="en-US" dirty="0" err="1" smtClean="0"/>
              <a:t>b</a:t>
            </a:r>
            <a:r>
              <a:rPr lang="en-US" dirty="0" smtClean="0"/>
              <a:t>) An artist’s reconstruction of a Cambrian ecosystem. The painting is based on Burgess Shale fossils.</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22</a:t>
            </a:fld>
            <a:endParaRPr lang="en-US"/>
          </a:p>
        </p:txBody>
      </p:sp>
    </p:spTree>
    <p:extLst>
      <p:ext uri="{BB962C8B-B14F-4D97-AF65-F5344CB8AC3E}">
        <p14:creationId xmlns:p14="http://schemas.microsoft.com/office/powerpoint/2010/main" val="740402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E.6a </a:t>
            </a:r>
            <a:r>
              <a:rPr lang="en-US" dirty="0" smtClean="0"/>
              <a:t> Common types of invertebrate fossils.</a:t>
            </a:r>
          </a:p>
          <a:p>
            <a:r>
              <a:rPr lang="en-US" dirty="0" smtClean="0"/>
              <a:t>(a) Sketches of representative fossils. </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23</a:t>
            </a:fld>
            <a:endParaRPr lang="en-US"/>
          </a:p>
        </p:txBody>
      </p:sp>
    </p:spTree>
    <p:extLst>
      <p:ext uri="{BB962C8B-B14F-4D97-AF65-F5344CB8AC3E}">
        <p14:creationId xmlns:p14="http://schemas.microsoft.com/office/powerpoint/2010/main" val="3464882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E.6b </a:t>
            </a:r>
            <a:r>
              <a:rPr lang="en-US" dirty="0" smtClean="0"/>
              <a:t> Common types of invertebrate fossils.</a:t>
            </a:r>
          </a:p>
          <a:p>
            <a:r>
              <a:rPr lang="en-US" dirty="0" smtClean="0"/>
              <a:t>(</a:t>
            </a:r>
            <a:r>
              <a:rPr lang="en-US" dirty="0" err="1" smtClean="0"/>
              <a:t>b</a:t>
            </a:r>
            <a:r>
              <a:rPr lang="en-US" dirty="0" smtClean="0"/>
              <a:t>) An artist’s reconstruction of a Cambrian ecosystem. The painting is based on Burgess Shale fossils.</a:t>
            </a:r>
          </a:p>
          <a:p>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24</a:t>
            </a:fld>
            <a:endParaRPr lang="en-US"/>
          </a:p>
        </p:txBody>
      </p:sp>
    </p:spTree>
    <p:extLst>
      <p:ext uri="{BB962C8B-B14F-4D97-AF65-F5344CB8AC3E}">
        <p14:creationId xmlns:p14="http://schemas.microsoft.com/office/powerpoint/2010/main" val="3306596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E.7</a:t>
            </a:r>
            <a:r>
              <a:rPr lang="en-US" dirty="0" smtClean="0"/>
              <a:t>  A phylogenetic tree. The tree of life symbolically illustrates relations among different domains of organisms. Archaea and bacteria are both prokaryotes and don’t have nuclei. All other life forms are eukaryotes because they have cells with a nucleus.</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25</a:t>
            </a:fld>
            <a:endParaRPr lang="en-US"/>
          </a:p>
        </p:txBody>
      </p:sp>
    </p:spTree>
    <p:extLst>
      <p:ext uri="{BB962C8B-B14F-4D97-AF65-F5344CB8AC3E}">
        <p14:creationId xmlns:p14="http://schemas.microsoft.com/office/powerpoint/2010/main" val="257582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E.8 </a:t>
            </a:r>
            <a:r>
              <a:rPr lang="en-US" dirty="0" smtClean="0"/>
              <a:t> This graph shows how the diversity of life has changed with time. Sudden drops indicate periods when mass extinctions occurred.</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26</a:t>
            </a:fld>
            <a:endParaRPr lang="en-US"/>
          </a:p>
        </p:txBody>
      </p:sp>
    </p:spTree>
    <p:extLst>
      <p:ext uri="{BB962C8B-B14F-4D97-AF65-F5344CB8AC3E}">
        <p14:creationId xmlns:p14="http://schemas.microsoft.com/office/powerpoint/2010/main" val="338095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E.1</a:t>
            </a:r>
            <a:r>
              <a:rPr lang="en-US" dirty="0" smtClean="0"/>
              <a:t>  Fossils, and their collection.</a:t>
            </a:r>
          </a:p>
          <a:p>
            <a:r>
              <a:rPr lang="en-US" dirty="0" smtClean="0"/>
              <a:t>(a) Fossil skeleton in 200-Ma sandstone. (</a:t>
            </a:r>
            <a:r>
              <a:rPr lang="en-US" dirty="0" err="1" smtClean="0"/>
              <a:t>b</a:t>
            </a:r>
            <a:r>
              <a:rPr lang="en-US" dirty="0" smtClean="0"/>
              <a:t>) A paleontologist collecting specimens. (</a:t>
            </a:r>
            <a:r>
              <a:rPr lang="en-US" dirty="0" err="1" smtClean="0"/>
              <a:t>c</a:t>
            </a:r>
            <a:r>
              <a:rPr lang="en-US" dirty="0" smtClean="0"/>
              <a:t>) A drawer of fossil specimens in a museum.</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3</a:t>
            </a:fld>
            <a:endParaRPr lang="en-US"/>
          </a:p>
        </p:txBody>
      </p:sp>
    </p:spTree>
    <p:extLst>
      <p:ext uri="{BB962C8B-B14F-4D97-AF65-F5344CB8AC3E}">
        <p14:creationId xmlns:p14="http://schemas.microsoft.com/office/powerpoint/2010/main" val="24796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E.1a</a:t>
            </a:r>
            <a:r>
              <a:rPr lang="en-US" dirty="0" smtClean="0"/>
              <a:t>  Fossils, and their collection.</a:t>
            </a:r>
          </a:p>
          <a:p>
            <a:r>
              <a:rPr lang="en-US" dirty="0" smtClean="0"/>
              <a:t>(a) Fossil skeleton in 200-Ma sandstone. </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4</a:t>
            </a:fld>
            <a:endParaRPr lang="en-US"/>
          </a:p>
        </p:txBody>
      </p:sp>
    </p:spTree>
    <p:extLst>
      <p:ext uri="{BB962C8B-B14F-4D97-AF65-F5344CB8AC3E}">
        <p14:creationId xmlns:p14="http://schemas.microsoft.com/office/powerpoint/2010/main" val="12607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E.1b</a:t>
            </a:r>
            <a:r>
              <a:rPr lang="en-US" dirty="0" smtClean="0"/>
              <a:t>  Fossils, and their collection.</a:t>
            </a:r>
          </a:p>
          <a:p>
            <a:r>
              <a:rPr lang="en-US" dirty="0" smtClean="0"/>
              <a:t>(</a:t>
            </a:r>
            <a:r>
              <a:rPr lang="en-US" dirty="0" err="1" smtClean="0"/>
              <a:t>b</a:t>
            </a:r>
            <a:r>
              <a:rPr lang="en-US" dirty="0" smtClean="0"/>
              <a:t>) A paleontologist collecting specimens. </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5</a:t>
            </a:fld>
            <a:endParaRPr lang="en-US"/>
          </a:p>
        </p:txBody>
      </p:sp>
    </p:spTree>
    <p:extLst>
      <p:ext uri="{BB962C8B-B14F-4D97-AF65-F5344CB8AC3E}">
        <p14:creationId xmlns:p14="http://schemas.microsoft.com/office/powerpoint/2010/main" val="2749269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E.1c</a:t>
            </a:r>
            <a:r>
              <a:rPr lang="en-US" dirty="0" smtClean="0"/>
              <a:t>  Fossils, and their collection.</a:t>
            </a:r>
          </a:p>
          <a:p>
            <a:r>
              <a:rPr lang="en-US" dirty="0" smtClean="0"/>
              <a:t>(</a:t>
            </a:r>
            <a:r>
              <a:rPr lang="en-US" dirty="0" err="1" smtClean="0"/>
              <a:t>c</a:t>
            </a:r>
            <a:r>
              <a:rPr lang="en-US" dirty="0" smtClean="0"/>
              <a:t>) A drawer of fossil specimens in a museum.</a:t>
            </a:r>
          </a:p>
          <a:p>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6</a:t>
            </a:fld>
            <a:endParaRPr lang="en-US"/>
          </a:p>
        </p:txBody>
      </p:sp>
    </p:spTree>
    <p:extLst>
      <p:ext uri="{BB962C8B-B14F-4D97-AF65-F5344CB8AC3E}">
        <p14:creationId xmlns:p14="http://schemas.microsoft.com/office/powerpoint/2010/main" val="86156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E.2  </a:t>
            </a:r>
            <a:r>
              <a:rPr lang="en-US" dirty="0" smtClean="0"/>
              <a:t>The stages in the fossilization of a dinosaur.</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7</a:t>
            </a:fld>
            <a:endParaRPr lang="en-US"/>
          </a:p>
        </p:txBody>
      </p:sp>
    </p:spTree>
    <p:extLst>
      <p:ext uri="{BB962C8B-B14F-4D97-AF65-F5344CB8AC3E}">
        <p14:creationId xmlns:p14="http://schemas.microsoft.com/office/powerpoint/2010/main" val="236046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E.3</a:t>
            </a:r>
            <a:r>
              <a:rPr lang="en-US" dirty="0" smtClean="0"/>
              <a:t>  Examples of different kinds of fossils.</a:t>
            </a:r>
          </a:p>
          <a:p>
            <a:r>
              <a:rPr lang="en-US" dirty="0" smtClean="0"/>
              <a:t>(a) This 1-m long baby mammoth, found in Siberia, died 37,000 years ago. (</a:t>
            </a:r>
            <a:r>
              <a:rPr lang="en-US" dirty="0" err="1" smtClean="0"/>
              <a:t>b</a:t>
            </a:r>
            <a:r>
              <a:rPr lang="en-US" dirty="0" smtClean="0"/>
              <a:t>) This insect became embedded in amber about 200 million years ago. (</a:t>
            </a:r>
            <a:r>
              <a:rPr lang="en-US" dirty="0" err="1" smtClean="0"/>
              <a:t>c</a:t>
            </a:r>
            <a:r>
              <a:rPr lang="en-US" dirty="0" smtClean="0"/>
              <a:t>) A fossil skeleton of a 2-m-high giant ground sloth from the La Brea Tar Pits in California. (</a:t>
            </a:r>
            <a:r>
              <a:rPr lang="en-US" dirty="0" err="1" smtClean="0"/>
              <a:t>d</a:t>
            </a:r>
            <a:r>
              <a:rPr lang="en-US" dirty="0" smtClean="0"/>
              <a:t>) Fossil shells, the “hard parts” of invertebrates. (</a:t>
            </a:r>
            <a:r>
              <a:rPr lang="en-US" dirty="0" err="1" smtClean="0"/>
              <a:t>e</a:t>
            </a:r>
            <a:r>
              <a:rPr lang="en-US" dirty="0" smtClean="0"/>
              <a:t>) The carbonized impressions of fern fronds in a shale. (</a:t>
            </a:r>
            <a:r>
              <a:rPr lang="en-US" dirty="0" err="1" smtClean="0"/>
              <a:t>f</a:t>
            </a:r>
            <a:r>
              <a:rPr lang="en-US" dirty="0" smtClean="0"/>
              <a:t>) Petrified wood from Arizona. It is so hard that it remains after the rock that surrounded it has eroded away.</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8</a:t>
            </a:fld>
            <a:endParaRPr lang="en-US"/>
          </a:p>
        </p:txBody>
      </p:sp>
    </p:spTree>
    <p:extLst>
      <p:ext uri="{BB962C8B-B14F-4D97-AF65-F5344CB8AC3E}">
        <p14:creationId xmlns:p14="http://schemas.microsoft.com/office/powerpoint/2010/main" val="3029937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E.3a</a:t>
            </a:r>
            <a:r>
              <a:rPr lang="en-US" dirty="0" smtClean="0"/>
              <a:t>  Examples of different kinds of fossils.</a:t>
            </a:r>
          </a:p>
          <a:p>
            <a:r>
              <a:rPr lang="en-US" dirty="0" smtClean="0"/>
              <a:t>(a) This 1-m long baby mammoth, found in Siberia, died 37,000 years ago. </a:t>
            </a:r>
            <a:endParaRPr lang="en-US" dirty="0"/>
          </a:p>
        </p:txBody>
      </p:sp>
      <p:sp>
        <p:nvSpPr>
          <p:cNvPr id="4" name="Slide Number Placeholder 3"/>
          <p:cNvSpPr>
            <a:spLocks noGrp="1"/>
          </p:cNvSpPr>
          <p:nvPr>
            <p:ph type="sldNum" sz="quarter" idx="10"/>
          </p:nvPr>
        </p:nvSpPr>
        <p:spPr/>
        <p:txBody>
          <a:bodyPr/>
          <a:lstStyle/>
          <a:p>
            <a:fld id="{55C856FE-FC20-6448-904C-C4DA41A45E6B}" type="slidenum">
              <a:rPr lang="en-US" smtClean="0"/>
              <a:pPr/>
              <a:t>9</a:t>
            </a:fld>
            <a:endParaRPr lang="en-US"/>
          </a:p>
        </p:txBody>
      </p:sp>
    </p:spTree>
    <p:extLst>
      <p:ext uri="{BB962C8B-B14F-4D97-AF65-F5344CB8AC3E}">
        <p14:creationId xmlns:p14="http://schemas.microsoft.com/office/powerpoint/2010/main" val="43047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a:t>
            </a:r>
            <a:r>
              <a:rPr lang="en-US" sz="1200" dirty="0">
                <a:latin typeface="Arial"/>
                <a:cs typeface="Arial"/>
              </a:rPr>
              <a:t>Edition </a:t>
            </a:r>
          </a:p>
          <a:p>
            <a:pPr algn="r"/>
            <a:r>
              <a:rPr lang="en-US" sz="1200" dirty="0">
                <a:latin typeface="Arial"/>
                <a:cs typeface="Arial"/>
              </a:rPr>
              <a:t>Copyright © </a:t>
            </a:r>
            <a:r>
              <a:rPr lang="en-US" sz="1200" dirty="0" smtClean="0">
                <a:latin typeface="Arial"/>
                <a:cs typeface="Arial"/>
              </a:rPr>
              <a:t>2016 </a:t>
            </a:r>
            <a:r>
              <a:rPr lang="en-US" sz="1200" dirty="0">
                <a:latin typeface="Arial"/>
                <a:cs typeface="Arial"/>
              </a:rPr>
              <a:t>W. W. Norton &amp; Company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Edition </a:t>
            </a:r>
          </a:p>
          <a:p>
            <a:pPr algn="r"/>
            <a:r>
              <a:rPr lang="en-US" sz="1200" dirty="0" smtClean="0">
                <a:latin typeface="Arial"/>
                <a:cs typeface="Arial"/>
              </a:rPr>
              <a:t>Copyright © 2016 W. W. Norton &amp; Company</a:t>
            </a:r>
            <a:endParaRPr lang="en-US" sz="1200"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Edition </a:t>
            </a:r>
          </a:p>
          <a:p>
            <a:pPr algn="r"/>
            <a:r>
              <a:rPr lang="en-US" sz="1200" dirty="0" smtClean="0">
                <a:latin typeface="Arial"/>
                <a:cs typeface="Arial"/>
              </a:rPr>
              <a:t>Copyright © 2016 W. W. Norton &amp; Company</a:t>
            </a:r>
            <a:endParaRPr lang="en-US" sz="1200"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Box 5"/>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Edition </a:t>
            </a:r>
          </a:p>
          <a:p>
            <a:pPr algn="r"/>
            <a:r>
              <a:rPr lang="en-US" sz="1200" dirty="0" smtClean="0">
                <a:latin typeface="Arial"/>
                <a:cs typeface="Arial"/>
              </a:rPr>
              <a:t>Copyright © 2016 W. W. Norton &amp; Company</a:t>
            </a:r>
            <a:endParaRPr lang="en-US" sz="1200" dirty="0">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5029200" y="6396335"/>
            <a:ext cx="4114800" cy="461665"/>
          </a:xfrm>
          <a:prstGeom prst="rect">
            <a:avLst/>
          </a:prstGeom>
          <a:noFill/>
        </p:spPr>
        <p:txBody>
          <a:bodyPr wrap="square" rtlCol="0" anchor="b">
            <a:spAutoFit/>
          </a:bodyPr>
          <a:lstStyle/>
          <a:p>
            <a:pPr algn="r"/>
            <a:r>
              <a:rPr lang="en-US" sz="1200" i="1" dirty="0" smtClean="0">
                <a:latin typeface="Arial"/>
                <a:cs typeface="Arial"/>
              </a:rPr>
              <a:t>Essentials of Geology,</a:t>
            </a:r>
            <a:r>
              <a:rPr lang="en-US" sz="1200" i="1" baseline="0" dirty="0" smtClean="0">
                <a:latin typeface="Arial"/>
                <a:cs typeface="Arial"/>
              </a:rPr>
              <a:t> </a:t>
            </a:r>
            <a:r>
              <a:rPr lang="en-US" sz="1200" dirty="0" smtClean="0">
                <a:latin typeface="Arial"/>
                <a:cs typeface="Arial"/>
              </a:rPr>
              <a:t>Fifth Edition </a:t>
            </a:r>
          </a:p>
          <a:p>
            <a:pPr algn="r"/>
            <a:r>
              <a:rPr lang="en-US" sz="1200" dirty="0" smtClean="0">
                <a:latin typeface="Arial"/>
                <a:cs typeface="Arial"/>
              </a:rPr>
              <a:t>Copyright © 2016 W. W. Norton &amp; Company</a:t>
            </a:r>
            <a:endParaRPr lang="en-US" sz="1200"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685800" y="228600"/>
            <a:ext cx="7772400" cy="15240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5715" name="Rectangle 3"/>
          <p:cNvSpPr>
            <a:spLocks noGrp="1" noChangeArrowheads="1"/>
          </p:cNvSpPr>
          <p:nvPr>
            <p:ph type="body" idx="1"/>
          </p:nvPr>
        </p:nvSpPr>
        <p:spPr bwMode="auto">
          <a:xfrm>
            <a:off x="685800" y="1905000"/>
            <a:ext cx="7772400" cy="41910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5717" name="Rectangle 5"/>
          <p:cNvSpPr>
            <a:spLocks noGrp="1" noChangeArrowheads="1"/>
          </p:cNvSpPr>
          <p:nvPr>
            <p:ph type="ftr" sz="quarter" idx="3"/>
          </p:nvPr>
        </p:nvSpPr>
        <p:spPr bwMode="auto">
          <a:xfrm>
            <a:off x="68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mn-ea"/>
                <a:cs typeface="+mn-cs"/>
              </a:defRPr>
            </a:lvl1pP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2pPr>
      <a:lvl3pPr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3pPr>
      <a:lvl4pPr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4pPr>
      <a:lvl5pPr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5pPr>
      <a:lvl6pPr marL="457200"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6pPr>
      <a:lvl7pPr marL="914400"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7pPr>
      <a:lvl8pPr marL="1371600"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8pPr>
      <a:lvl9pPr marL="1828800" algn="ctr" rtl="0" fontAlgn="base">
        <a:spcBef>
          <a:spcPct val="0"/>
        </a:spcBef>
        <a:spcAft>
          <a:spcPct val="0"/>
        </a:spcAft>
        <a:defRPr sz="4400">
          <a:solidFill>
            <a:schemeClr val="tx2"/>
          </a:solidFill>
          <a:latin typeface="Trebuchet MS" charset="0"/>
          <a:ea typeface="ヒラギノ角ゴ Pro W3" charset="-128"/>
          <a:cs typeface="ヒラギノ角ゴ Pro W3" charset="-128"/>
        </a:defRPr>
      </a:lvl9pPr>
    </p:titleStyle>
    <p:bodyStyle>
      <a:lvl1pPr marL="342900" indent="-342900" algn="l" rtl="0" fontAlgn="base">
        <a:spcBef>
          <a:spcPct val="20000"/>
        </a:spcBef>
        <a:spcAft>
          <a:spcPct val="0"/>
        </a:spcAft>
        <a:buFont typeface="Wingdings" charset="2"/>
        <a:buChar char="s"/>
        <a:defRPr sz="3200">
          <a:solidFill>
            <a:schemeClr val="tx1"/>
          </a:solidFill>
          <a:latin typeface="+mn-lt"/>
          <a:ea typeface="+mn-ea"/>
          <a:cs typeface="+mn-cs"/>
        </a:defRPr>
      </a:lvl1pPr>
      <a:lvl2pPr marL="742950" indent="-285750" algn="l" rtl="0" fontAlgn="base">
        <a:spcBef>
          <a:spcPct val="20000"/>
        </a:spcBef>
        <a:spcAft>
          <a:spcPct val="0"/>
        </a:spcAft>
        <a:buFont typeface="Wingdings" charset="2"/>
        <a:buChar char="s"/>
        <a:defRPr sz="2800">
          <a:solidFill>
            <a:schemeClr val="tx1"/>
          </a:solidFill>
          <a:latin typeface="+mn-lt"/>
          <a:ea typeface="+mn-ea"/>
          <a:cs typeface="+mn-cs"/>
        </a:defRPr>
      </a:lvl2pPr>
      <a:lvl3pPr marL="1143000" indent="-228600" algn="l" rtl="0" fontAlgn="base">
        <a:spcBef>
          <a:spcPct val="20000"/>
        </a:spcBef>
        <a:spcAft>
          <a:spcPct val="0"/>
        </a:spcAft>
        <a:buFont typeface="Wingdings" charset="2"/>
        <a:buChar char="s"/>
        <a:defRPr sz="2400">
          <a:solidFill>
            <a:schemeClr val="tx1"/>
          </a:solidFill>
          <a:latin typeface="+mn-lt"/>
          <a:ea typeface="+mn-ea"/>
          <a:cs typeface="+mn-cs"/>
        </a:defRPr>
      </a:lvl3pPr>
      <a:lvl4pPr marL="1600200" indent="-228600" algn="l" rtl="0" fontAlgn="base">
        <a:spcBef>
          <a:spcPct val="20000"/>
        </a:spcBef>
        <a:spcAft>
          <a:spcPct val="0"/>
        </a:spcAft>
        <a:buFont typeface="Wingdings" charset="2"/>
        <a:buChar char="s"/>
        <a:defRPr sz="2000">
          <a:solidFill>
            <a:schemeClr val="tx1"/>
          </a:solidFill>
          <a:latin typeface="+mn-lt"/>
          <a:ea typeface="+mn-ea"/>
          <a:cs typeface="+mn-cs"/>
        </a:defRPr>
      </a:lvl4pPr>
      <a:lvl5pPr marL="2057400" indent="-228600" algn="l" rtl="0" fontAlgn="base">
        <a:spcBef>
          <a:spcPct val="20000"/>
        </a:spcBef>
        <a:spcAft>
          <a:spcPct val="0"/>
        </a:spcAft>
        <a:buFont typeface="Wingdings" charset="2"/>
        <a:buChar char="s"/>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s"/>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s"/>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s"/>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s"/>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5" name="Rectangle 25"/>
          <p:cNvSpPr>
            <a:spLocks noGrp="1" noChangeArrowheads="1"/>
          </p:cNvSpPr>
          <p:nvPr/>
        </p:nvSpPr>
        <p:spPr bwMode="auto">
          <a:xfrm>
            <a:off x="1371600" y="4572000"/>
            <a:ext cx="6400800" cy="1524000"/>
          </a:xfrm>
          <a:prstGeom prst="rect">
            <a:avLst/>
          </a:prstGeom>
          <a:noFill/>
          <a:ln w="9525">
            <a:noFill/>
            <a:miter lim="800000"/>
            <a:headEnd/>
            <a:tailEnd/>
          </a:ln>
          <a:effectLst/>
        </p:spPr>
        <p:txBody>
          <a:bodyPr>
            <a:prstTxWarp prst="textNoShape">
              <a:avLst/>
            </a:prstTxWarp>
          </a:bodyPr>
          <a:lstStyle/>
          <a:p>
            <a:pPr algn="ctr"/>
            <a:r>
              <a:rPr lang="en-US" sz="2800" b="1" dirty="0" smtClean="0">
                <a:solidFill>
                  <a:schemeClr val="tx2"/>
                </a:solidFill>
                <a:latin typeface="Verdana" charset="0"/>
              </a:rPr>
              <a:t>Interlude E</a:t>
            </a:r>
          </a:p>
          <a:p>
            <a:pPr algn="ctr"/>
            <a:r>
              <a:rPr lang="en-US" sz="2800" dirty="0" smtClean="0">
                <a:solidFill>
                  <a:schemeClr val="tx2"/>
                </a:solidFill>
                <a:latin typeface="Verdana" charset="0"/>
              </a:rPr>
              <a:t>Memories of Past Life:</a:t>
            </a:r>
          </a:p>
          <a:p>
            <a:pPr algn="ctr"/>
            <a:r>
              <a:rPr lang="en-US" sz="2800" dirty="0" smtClean="0">
                <a:solidFill>
                  <a:schemeClr val="tx2"/>
                </a:solidFill>
                <a:latin typeface="Verdana" charset="0"/>
              </a:rPr>
              <a:t>Fossils and Evolution</a:t>
            </a:r>
            <a:endParaRPr lang="en-US" sz="2800" dirty="0">
              <a:solidFill>
                <a:schemeClr val="tx2"/>
              </a:solidFill>
              <a:latin typeface="Verdana" charset="0"/>
            </a:endParaRPr>
          </a:p>
        </p:txBody>
      </p:sp>
      <p:sp>
        <p:nvSpPr>
          <p:cNvPr id="102426" name="Text Box 26"/>
          <p:cNvSpPr txBox="1">
            <a:spLocks noChangeArrowheads="1"/>
          </p:cNvSpPr>
          <p:nvPr/>
        </p:nvSpPr>
        <p:spPr bwMode="auto">
          <a:xfrm>
            <a:off x="0" y="6477000"/>
            <a:ext cx="9144000" cy="274638"/>
          </a:xfrm>
          <a:prstGeom prst="rect">
            <a:avLst/>
          </a:prstGeom>
          <a:noFill/>
          <a:ln w="9525">
            <a:noFill/>
            <a:miter lim="800000"/>
            <a:headEnd/>
            <a:tailEnd/>
          </a:ln>
          <a:effectLst/>
        </p:spPr>
        <p:txBody>
          <a:bodyPr>
            <a:prstTxWarp prst="textNoShape">
              <a:avLst/>
            </a:prstTxWarp>
            <a:spAutoFit/>
          </a:bodyPr>
          <a:lstStyle/>
          <a:p>
            <a:pPr algn="ctr"/>
            <a:r>
              <a:rPr lang="en-US" sz="1200" b="1" dirty="0">
                <a:solidFill>
                  <a:schemeClr val="tx2"/>
                </a:solidFill>
                <a:latin typeface="Verdana" charset="0"/>
              </a:rPr>
              <a:t>©</a:t>
            </a:r>
            <a:r>
              <a:rPr lang="en-US" sz="1200" b="1" dirty="0" smtClean="0">
                <a:solidFill>
                  <a:schemeClr val="tx2"/>
                </a:solidFill>
                <a:latin typeface="Verdana" charset="0"/>
              </a:rPr>
              <a:t>2016 </a:t>
            </a:r>
            <a:r>
              <a:rPr lang="en-US" sz="1200" b="1" dirty="0">
                <a:solidFill>
                  <a:schemeClr val="tx2"/>
                </a:solidFill>
                <a:latin typeface="Verdana" charset="0"/>
              </a:rPr>
              <a:t>W. W. Norton &amp; Company, Inc.</a:t>
            </a:r>
          </a:p>
        </p:txBody>
      </p:sp>
      <p:sp>
        <p:nvSpPr>
          <p:cNvPr id="102427" name="Text Box 27"/>
          <p:cNvSpPr txBox="1">
            <a:spLocks noChangeArrowheads="1"/>
          </p:cNvSpPr>
          <p:nvPr/>
        </p:nvSpPr>
        <p:spPr bwMode="auto">
          <a:xfrm>
            <a:off x="933450" y="914400"/>
            <a:ext cx="7277100"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latin typeface="Verdana" charset="0"/>
              </a:rPr>
              <a:t>Stephen Marshak</a:t>
            </a:r>
          </a:p>
        </p:txBody>
      </p:sp>
      <p:sp>
        <p:nvSpPr>
          <p:cNvPr id="102428" name="Text Box 28"/>
          <p:cNvSpPr txBox="1">
            <a:spLocks noChangeArrowheads="1"/>
          </p:cNvSpPr>
          <p:nvPr/>
        </p:nvSpPr>
        <p:spPr bwMode="auto">
          <a:xfrm>
            <a:off x="3213894" y="3413125"/>
            <a:ext cx="2716212" cy="396875"/>
          </a:xfrm>
          <a:prstGeom prst="rect">
            <a:avLst/>
          </a:prstGeom>
          <a:noFill/>
          <a:ln w="9525">
            <a:noFill/>
            <a:miter lim="800000"/>
            <a:headEnd/>
            <a:tailEnd/>
          </a:ln>
          <a:effectLst/>
        </p:spPr>
        <p:txBody>
          <a:bodyPr>
            <a:prstTxWarp prst="textNoShape">
              <a:avLst/>
            </a:prstTxWarp>
            <a:spAutoFit/>
          </a:bodyPr>
          <a:lstStyle/>
          <a:p>
            <a:pPr algn="ctr"/>
            <a:r>
              <a:rPr lang="en-US" sz="2000" b="1">
                <a:solidFill>
                  <a:schemeClr val="tx2"/>
                </a:solidFill>
                <a:latin typeface="Verdana" charset="0"/>
              </a:rPr>
              <a:t>FIFTH EDITION</a:t>
            </a:r>
            <a:endParaRPr lang="en-US">
              <a:solidFill>
                <a:schemeClr val="tx2"/>
              </a:solidFill>
              <a:ea typeface="ＭＳ Ｐゴシック" charset="-128"/>
              <a:cs typeface="ＭＳ Ｐゴシック" charset="-128"/>
            </a:endParaRPr>
          </a:p>
        </p:txBody>
      </p:sp>
      <p:sp>
        <p:nvSpPr>
          <p:cNvPr id="102429" name="Line 29"/>
          <p:cNvSpPr>
            <a:spLocks noChangeShapeType="1"/>
          </p:cNvSpPr>
          <p:nvPr/>
        </p:nvSpPr>
        <p:spPr bwMode="auto">
          <a:xfrm>
            <a:off x="0" y="762000"/>
            <a:ext cx="9144000" cy="0"/>
          </a:xfrm>
          <a:prstGeom prst="line">
            <a:avLst/>
          </a:prstGeom>
          <a:noFill/>
          <a:ln w="25400" cap="flat" cmpd="sng" algn="ctr">
            <a:solidFill>
              <a:srgbClr val="E88C2A"/>
            </a:solidFill>
            <a:prstDash val="solid"/>
            <a:round/>
            <a:headEnd type="none" w="med" len="med"/>
            <a:tailEnd type="none" w="med" len="med"/>
          </a:ln>
          <a:effectLst/>
        </p:spPr>
        <p:txBody>
          <a:bodyPr wrap="none" anchor="ctr">
            <a:prstTxWarp prst="textNoShape">
              <a:avLst/>
            </a:prstTxWarp>
          </a:bodyPr>
          <a:lstStyle/>
          <a:p>
            <a:endParaRPr lang="en-US"/>
          </a:p>
        </p:txBody>
      </p:sp>
      <p:sp>
        <p:nvSpPr>
          <p:cNvPr id="102430" name="Line 30"/>
          <p:cNvSpPr>
            <a:spLocks noChangeShapeType="1"/>
          </p:cNvSpPr>
          <p:nvPr/>
        </p:nvSpPr>
        <p:spPr bwMode="auto">
          <a:xfrm>
            <a:off x="0" y="3962400"/>
            <a:ext cx="9144000" cy="0"/>
          </a:xfrm>
          <a:prstGeom prst="line">
            <a:avLst/>
          </a:prstGeom>
          <a:noFill/>
          <a:ln w="25400" cap="flat" cmpd="sng" algn="ctr">
            <a:solidFill>
              <a:srgbClr val="E88C2A"/>
            </a:solidFill>
            <a:prstDash val="solid"/>
            <a:round/>
            <a:headEnd type="none" w="med" len="med"/>
            <a:tailEnd type="none" w="med" len="med"/>
          </a:ln>
          <a:effectLst/>
        </p:spPr>
        <p:txBody>
          <a:bodyPr wrap="none" anchor="ctr">
            <a:prstTxWarp prst="textNoShape">
              <a:avLst/>
            </a:prstTxWarp>
          </a:bodyPr>
          <a:lstStyle/>
          <a:p>
            <a:endParaRPr lang="en-US"/>
          </a:p>
        </p:txBody>
      </p:sp>
      <p:sp>
        <p:nvSpPr>
          <p:cNvPr id="102431" name="Rectangle 31"/>
          <p:cNvSpPr>
            <a:spLocks noGrp="1" noChangeArrowheads="1"/>
          </p:cNvSpPr>
          <p:nvPr/>
        </p:nvSpPr>
        <p:spPr bwMode="auto">
          <a:xfrm>
            <a:off x="0" y="1447800"/>
            <a:ext cx="9144000" cy="1905000"/>
          </a:xfrm>
          <a:prstGeom prst="rect">
            <a:avLst/>
          </a:prstGeom>
          <a:noFill/>
          <a:ln w="9525">
            <a:noFill/>
            <a:miter lim="800000"/>
            <a:headEnd/>
            <a:tailEnd/>
          </a:ln>
          <a:effectLst/>
        </p:spPr>
        <p:txBody>
          <a:bodyPr anchor="ctr">
            <a:prstTxWarp prst="textNoShape">
              <a:avLst/>
            </a:prstTxWarp>
          </a:bodyPr>
          <a:lstStyle/>
          <a:p>
            <a:pPr algn="ctr"/>
            <a:r>
              <a:rPr lang="en-US" sz="4400" b="1" dirty="0" smtClean="0">
                <a:solidFill>
                  <a:schemeClr val="tx2"/>
                </a:solidFill>
                <a:latin typeface="Verdana" charset="0"/>
              </a:rPr>
              <a:t>ESSENTIALS OF</a:t>
            </a:r>
          </a:p>
          <a:p>
            <a:pPr algn="ctr"/>
            <a:r>
              <a:rPr lang="en-US" sz="6800" b="1" dirty="0" smtClean="0">
                <a:solidFill>
                  <a:srgbClr val="E88C2A"/>
                </a:solidFill>
                <a:latin typeface="Verdana" charset="0"/>
              </a:rPr>
              <a:t>Geology</a:t>
            </a:r>
            <a:endParaRPr lang="en-US" sz="6800" b="1" dirty="0">
              <a:solidFill>
                <a:srgbClr val="E88C2A"/>
              </a:solidFill>
              <a:latin typeface="Verdan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shows a dark insect. It has a long body, two long antennae, and long transparent wings, embedded in amber."/>
          <p:cNvPicPr>
            <a:picLocks noChangeAspect="1"/>
          </p:cNvPicPr>
          <p:nvPr/>
        </p:nvPicPr>
        <p:blipFill>
          <a:blip r:embed="rId3"/>
          <a:stretch>
            <a:fillRect/>
          </a:stretch>
        </p:blipFill>
        <p:spPr>
          <a:xfrm>
            <a:off x="2481072" y="318516"/>
            <a:ext cx="4181856" cy="58399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shows a brown fossilized skeleton of an animal in a museum. It stands on its hind legs. The skeleton has large, powerful hind legs, a very long thick tail down to the ground, short front legs, narrow neck, and a small elongated head."/>
          <p:cNvPicPr>
            <a:picLocks noChangeAspect="1"/>
          </p:cNvPicPr>
          <p:nvPr/>
        </p:nvPicPr>
        <p:blipFill>
          <a:blip r:embed="rId3"/>
          <a:stretch>
            <a:fillRect/>
          </a:stretch>
        </p:blipFill>
        <p:spPr>
          <a:xfrm>
            <a:off x="1737360" y="318516"/>
            <a:ext cx="5669280" cy="58399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shows some of the different types of sea shells. All of them closely embedded in the light rock. Most of the shells are slightly smaller than the size of a penny."/>
          <p:cNvPicPr>
            <a:picLocks noChangeAspect="1"/>
          </p:cNvPicPr>
          <p:nvPr/>
        </p:nvPicPr>
        <p:blipFill>
          <a:blip r:embed="rId3"/>
          <a:stretch>
            <a:fillRect/>
          </a:stretch>
        </p:blipFill>
        <p:spPr>
          <a:xfrm>
            <a:off x="1737360" y="318516"/>
            <a:ext cx="5669280" cy="583996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shows three patterns of fern leaves. It embedded in the gray rock."/>
          <p:cNvPicPr>
            <a:picLocks noChangeAspect="1"/>
          </p:cNvPicPr>
          <p:nvPr/>
        </p:nvPicPr>
        <p:blipFill>
          <a:blip r:embed="rId3"/>
          <a:stretch>
            <a:fillRect/>
          </a:stretch>
        </p:blipFill>
        <p:spPr>
          <a:xfrm>
            <a:off x="1737360" y="318516"/>
            <a:ext cx="5669280" cy="583996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photo shows a fossilized tree, which has the appearance and shape of half logs and cut along its flat side. It is covered with patches of different shades of brown."/>
          <p:cNvPicPr>
            <a:picLocks noChangeAspect="1"/>
          </p:cNvPicPr>
          <p:nvPr/>
        </p:nvPicPr>
        <p:blipFill>
          <a:blip r:embed="rId3"/>
          <a:stretch>
            <a:fillRect/>
          </a:stretch>
        </p:blipFill>
        <p:spPr>
          <a:xfrm>
            <a:off x="1737360" y="318516"/>
            <a:ext cx="5669280" cy="583996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re are parts a and b. Part a shows the dinosaur footprints imprinted in the rock. Foot dinosaur had four fingers. Three fingers were pointing forward and one back. The fourth finger was on the back of the legs barely touch the ground. Part b shows examples of fossil plankton shells. They have different shapes and structures including the ball with lattice surface, a pair of balls with a white dense rough surface, a cone with lattice surface and the other. The size of many of them is not more than 0.02 mm."/>
          <p:cNvPicPr>
            <a:picLocks noChangeAspect="1"/>
          </p:cNvPicPr>
          <p:nvPr/>
        </p:nvPicPr>
        <p:blipFill>
          <a:blip r:embed="rId3"/>
          <a:stretch>
            <a:fillRect/>
          </a:stretch>
        </p:blipFill>
        <p:spPr>
          <a:xfrm>
            <a:off x="304800" y="1479804"/>
            <a:ext cx="8534400" cy="351739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 and white photo shows the dinosaur footprints imprinted in the rock. Foot dinosaur had four fingers. Three fingers were pointing forward and one back. The fourth finger was on the back of the legs barely touch the ground."/>
          <p:cNvPicPr>
            <a:picLocks noChangeAspect="1"/>
          </p:cNvPicPr>
          <p:nvPr/>
        </p:nvPicPr>
        <p:blipFill>
          <a:blip r:embed="rId3"/>
          <a:stretch>
            <a:fillRect/>
          </a:stretch>
        </p:blipFill>
        <p:spPr>
          <a:xfrm>
            <a:off x="655320" y="318516"/>
            <a:ext cx="7833360" cy="583996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 and white photo shows examples of fossil plankton shells. They have different shapes and structures including the ball with lattice surface, a pair of balls with a white dense rough surface, a cone with lattice surface and the other. The size of many of them is not more than 0.02 mm."/>
          <p:cNvPicPr>
            <a:picLocks noChangeAspect="1"/>
          </p:cNvPicPr>
          <p:nvPr/>
        </p:nvPicPr>
        <p:blipFill>
          <a:blip r:embed="rId3"/>
          <a:stretch>
            <a:fillRect/>
          </a:stretch>
        </p:blipFill>
        <p:spPr>
          <a:xfrm>
            <a:off x="795528" y="318516"/>
            <a:ext cx="7552944" cy="583996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figure consists of two parts a and b. Part a is a photograph of brown animal skeleton embedded in smooth orange rock. Most bones, except for the tail, appear to be in good form. The animal has a large round body and four relatively short legs. Part b is a photograph depicting an imprint of the skeleton of a long-legged, bird-like creature embedded in a light-colored rock. A lighter imprint of feathers is visible around the wing bones."/>
          <p:cNvPicPr>
            <a:picLocks noChangeAspect="1"/>
          </p:cNvPicPr>
          <p:nvPr/>
        </p:nvPicPr>
        <p:blipFill>
          <a:blip r:embed="rId3"/>
          <a:stretch>
            <a:fillRect/>
          </a:stretch>
        </p:blipFill>
        <p:spPr>
          <a:xfrm>
            <a:off x="304800" y="1705355"/>
            <a:ext cx="8534400" cy="306628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re is a photograph of a brown animal skeleton embedded in smooth orange rock. Most bones, except for the tail, appear to be in good form. The animal has a large round body and four relatively short legs."/>
          <p:cNvPicPr>
            <a:picLocks noChangeAspect="1"/>
          </p:cNvPicPr>
          <p:nvPr/>
        </p:nvPicPr>
        <p:blipFill>
          <a:blip r:embed="rId3"/>
          <a:stretch>
            <a:fillRect/>
          </a:stretch>
        </p:blipFill>
        <p:spPr>
          <a:xfrm>
            <a:off x="304800" y="449579"/>
            <a:ext cx="8534400" cy="55778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figure shows fish fossils embedded in the light rock. There is a tail to the right. There is a skeleton of fish to the left. It includes spine, ribs, and head. The body has a symmetrical shape. The height of a skeleton of fish is almost equal to its length."/>
          <p:cNvPicPr>
            <a:picLocks noChangeAspect="1"/>
          </p:cNvPicPr>
          <p:nvPr/>
        </p:nvPicPr>
        <p:blipFill>
          <a:blip r:embed="rId3"/>
          <a:stretch>
            <a:fillRect/>
          </a:stretch>
        </p:blipFill>
        <p:spPr>
          <a:xfrm>
            <a:off x="307847" y="812292"/>
            <a:ext cx="8528304" cy="485241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graph depicts an imprint of the skeleton of a long-legged, bird-like creature embedded in a light-colored rock. A lighter imprint of feathers is visible around the wing bones."/>
          <p:cNvPicPr>
            <a:picLocks noChangeAspect="1"/>
          </p:cNvPicPr>
          <p:nvPr/>
        </p:nvPicPr>
        <p:blipFill>
          <a:blip r:embed="rId3"/>
          <a:stretch>
            <a:fillRect/>
          </a:stretch>
        </p:blipFill>
        <p:spPr>
          <a:xfrm>
            <a:off x="304800" y="449579"/>
            <a:ext cx="8534400" cy="55778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figure shows the table of taxonomic classification of humans. The table has three columns and eight lines. The humans belong to domain Eukarya. This domain includes organisms composed of cells containing nuclei. The humans belong to kingdom Animalia. This kingdom includes all animals. The humans belong to phylum Chordata. This phylum includes animals with backbones. The humans belong to class Mammalia. This class includes chordates with fur, warm blood, and ability to secrete milk. The humans belong to order Primates. This order includes great apes, monkeys, and humans. The humans belong to family Hominidae. This family includes great apes (gorillas, chimpanzees, orangutans) and humans. The humans belong to genus Homo. This genus includes humans, as well as Neanderthals and other extinct species. The humans belong to species sapiens. This species includes modern humans (first appearing about 200000 years ago)."/>
          <p:cNvPicPr>
            <a:picLocks noChangeAspect="1"/>
          </p:cNvPicPr>
          <p:nvPr/>
        </p:nvPicPr>
        <p:blipFill>
          <a:blip r:embed="rId3"/>
          <a:stretch>
            <a:fillRect/>
          </a:stretch>
        </p:blipFill>
        <p:spPr>
          <a:xfrm>
            <a:off x="573023" y="105155"/>
            <a:ext cx="7997952" cy="626668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figure has two parts a and b. Part a is the sketches that represent nine types of invertebrate fossils. The first type is Trilobites. They are arthropods having an oval form. It has a distinct head shield. His shell is divided longitudinally into three distinct lobes, and the thorax comprises articulated transverse segments. The second type is Gastropod. It has an elongated spiral shell with a sharp tip. The third type represents an oval shell consisting of two pressed hinged parts. It is called Bivalve. Semicircular shell called Brachiopod. It has ridges radiating out from the hinge symbolizes the fourth type. The fifth type is Bryozoan. It is a semicircular shield with a grid. The sixth type Crinoid and it looks like flowers which shells have a stalk consisting of numerous circular plates stacked one on top of the other. The seventh type called Graptolite and has four joint branches reminiscent of a tiny saw blade. Eighth type Ammonite has a spiral shape, whose shell is divided into chambers. Cylindrical and taper to a point Corals present ninth type. Part b is a three-dimensional illustration shows an underwater seafloor with various organisms on the floor and in the water. There are invertebrate animals, such as Trilobites, Graptolites, Crinoids, Corals, and invertebrate animals."/>
          <p:cNvPicPr>
            <a:picLocks noChangeAspect="1"/>
          </p:cNvPicPr>
          <p:nvPr/>
        </p:nvPicPr>
        <p:blipFill>
          <a:blip r:embed="rId3"/>
          <a:stretch>
            <a:fillRect/>
          </a:stretch>
        </p:blipFill>
        <p:spPr>
          <a:xfrm>
            <a:off x="304800" y="480060"/>
            <a:ext cx="8534400" cy="55168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sketches represent nine types of invertebrate fossils. The first type is Trilobites. They are arthropods having oval form. It has a distinct head shield. His shell is divided longitudinally into three distinct lobes, and the thorax comprises articulated transverse segments. The second type is Gastropod. It has elongated spiral shell with a sharp tip. The third type represents oval shell consisting of two pressed hinged parts. It is called Bivalve. Semicircular shell called Brachiopod. It has ridges radiating out from the hinge symbolizes the fourth type. The fifth type is Bryozoan. It is a semicircular shield with a grid. The sixth type Crinoid and it looks like flowers which shells have a stalk consisting of numerous circular plates stacked one on top of the other. The seventh type called Graptolite and has four joint branches reminiscent of a tiny saw blade. Eighth type Ammonite has a spiral shape, whose shell is divided into chambers. Cylindrical and taper to a point Corals present the ninth type."/>
          <p:cNvPicPr>
            <a:picLocks noChangeAspect="1"/>
          </p:cNvPicPr>
          <p:nvPr/>
        </p:nvPicPr>
        <p:blipFill>
          <a:blip r:embed="rId3"/>
          <a:stretch>
            <a:fillRect/>
          </a:stretch>
        </p:blipFill>
        <p:spPr>
          <a:xfrm>
            <a:off x="2383535" y="318516"/>
            <a:ext cx="4376928" cy="583996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hree-dimensional illustration shows an underwater seafloor with various organisms on the floor and in the water. There are invertebrate animals, such as Trilobites, Graptolites, Crinoids, Corals, and invertebrate animals."/>
          <p:cNvPicPr>
            <a:picLocks noChangeAspect="1"/>
          </p:cNvPicPr>
          <p:nvPr/>
        </p:nvPicPr>
        <p:blipFill>
          <a:blip r:embed="rId3"/>
          <a:stretch>
            <a:fillRect/>
          </a:stretch>
        </p:blipFill>
        <p:spPr>
          <a:xfrm>
            <a:off x="304800" y="449579"/>
            <a:ext cx="8534400" cy="557784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figure shows tree scheme with the three main branches. Each of these branches has a lot of small branches and has its own color. The first main branch has a green color and marked as Bacteria. The second main branch has a blue color and marked as Archaea. Archaea and Bacteria are both prokaryotic. The third main branch has an orange color and marked as Eukarya. Eukarya is eukaryotic. This branch includes branches marked as slime molds, animals, fungi, plants, ciliates, and flagellates."/>
          <p:cNvPicPr>
            <a:picLocks noChangeAspect="1"/>
          </p:cNvPicPr>
          <p:nvPr/>
        </p:nvPicPr>
        <p:blipFill>
          <a:blip r:embed="rId3"/>
          <a:stretch>
            <a:fillRect/>
          </a:stretch>
        </p:blipFill>
        <p:spPr>
          <a:xfrm>
            <a:off x="829055" y="318516"/>
            <a:ext cx="7485888" cy="583996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figure shows the xy-plot. The number of genera are measured on the y axis from 0 units to 4000 units. Geologic time is measured on the y axis from 550 million years ago to 0 years. Cambrian is the geologic period from nearly 550 million years ago to nearly 500 million years ago. Ordovician is the geologic period from nearly 500 million years ago to nearly 430 million years ago. Silurian is the geologic period from nearly 430 million years ago to nearly 405 million years ago. Devonian is the geologic period from nearly 405 million years ago to nearly 360 million years ago. Carboniferous is the geologic period from nearly 360 million years ago to nearly 290 million years ago. Permian is the geologic period from nearly 290 million years ago to nearly 240 million years ago. Triassic is the geologic period from nearly 240 million years ago to nearly 205 million years ago. Jurassic is the geologic period from nearly 205 million years ago to nearly 150 million years ago. Cretaceous is the geologic period from nearly 150 million years ago to nearly 70 million years ago. Tertiary is the geologic period from nearly 70 million years ago to nearly 0 million years ago. The graph represents a curved line with a plurality of maximum and minimum points. On the graph, five minimums are marked. They represent the biggest mass extinction in history. The first mass extinction is located at the boundary between Ordovician and Silurian. The number of genera fell from nearly 1500 units to nearly 700 units. The second mass extinction is located at Devonian. The number of genera fell from nearly 1500 units to nearly 700 units. The third mass extinction is located at the boundary between Permian and Triassic. The number of genera fell from nearly 1200 units to nearly 100 units. The fourth mass extinction is located at the boundary between Triassic and Jurassic. The number of genera fell from nearly 800 units to nearly 500 units. The fifth mass extinction is located at the boundary between Cretaceous and Tertiary. The number of genera fell from nearly 2500 units to nearly 1600 units."/>
          <p:cNvPicPr>
            <a:picLocks noChangeAspect="1"/>
          </p:cNvPicPr>
          <p:nvPr/>
        </p:nvPicPr>
        <p:blipFill>
          <a:blip r:embed="rId3"/>
          <a:stretch>
            <a:fillRect/>
          </a:stretch>
        </p:blipFill>
        <p:spPr>
          <a:xfrm>
            <a:off x="1374648" y="318516"/>
            <a:ext cx="6394704" cy="58399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re are parts a, b, and c. Part a shows a dark fossil skeleton of a four-footed reptile. This animal had a long narrow head, neck, body, and tail. The fossil is approximately the length of seven pennies. Part b shows the human who holds a special instrument. He chips at rock layers and tries to find fossils. Part c shows a desk drawer with of labeled fossils. In the left part of the drawer plate with fish embedded inside is located. In the right part of the drawer, there are collections of different seashell and rock shapes. One of the samples is similar to the part of the jawbone with teeth and big fangs of a very large animal."/>
          <p:cNvPicPr>
            <a:picLocks noChangeAspect="1"/>
          </p:cNvPicPr>
          <p:nvPr/>
        </p:nvPicPr>
        <p:blipFill>
          <a:blip r:embed="rId3"/>
          <a:stretch>
            <a:fillRect/>
          </a:stretch>
        </p:blipFill>
        <p:spPr>
          <a:xfrm>
            <a:off x="304800" y="568451"/>
            <a:ext cx="8534400" cy="53400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shows a dark fossil skeleton of four-footed reptile. This animal had a long narrow head, neck, body, and tail. The fossil is approximately the length of seven pennies."/>
          <p:cNvPicPr>
            <a:picLocks noChangeAspect="1"/>
          </p:cNvPicPr>
          <p:nvPr/>
        </p:nvPicPr>
        <p:blipFill>
          <a:blip r:embed="rId3"/>
          <a:stretch>
            <a:fillRect/>
          </a:stretch>
        </p:blipFill>
        <p:spPr>
          <a:xfrm>
            <a:off x="304800" y="845820"/>
            <a:ext cx="8534400" cy="47853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shows the human who holds a special instrument. He chips at rock layers and tries to find fossils."/>
          <p:cNvPicPr>
            <a:picLocks noChangeAspect="1"/>
          </p:cNvPicPr>
          <p:nvPr/>
        </p:nvPicPr>
        <p:blipFill>
          <a:blip r:embed="rId3"/>
          <a:stretch>
            <a:fillRect/>
          </a:stretch>
        </p:blipFill>
        <p:spPr>
          <a:xfrm>
            <a:off x="304800" y="845820"/>
            <a:ext cx="8534400" cy="47853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shows a desk drawer with of labeled fossils. In the left part of the drawer plate with fish embedded inside is located. In the right part of the drawer, there are collections of different seashell and rock shapes. One of the samples is similar to the part of the jawbone with teeth and big fangs of a very large animal."/>
          <p:cNvPicPr>
            <a:picLocks noChangeAspect="1"/>
          </p:cNvPicPr>
          <p:nvPr/>
        </p:nvPicPr>
        <p:blipFill>
          <a:blip r:embed="rId3"/>
          <a:stretch>
            <a:fillRect/>
          </a:stretch>
        </p:blipFill>
        <p:spPr>
          <a:xfrm>
            <a:off x="304800" y="845820"/>
            <a:ext cx="8534400" cy="478536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figure shows five stages in the fossilization of a dinosaur. These steps occur over a long period of time. In the first stage, the dinosaur collapses and dies. Footprints are left in the mud. In a second stage, flesh rots away, and bones remain. In a third stage, the water level rises and sediment buries the bones and footprint. In a fourth stage, a thick sequence of sediments accumulates over the bones. Gradually the bones fossilize. The bed contains the dinosaur bones. In a fifth stage, erosion exposes the layer of strata containing the bones and footprints. The human finds and inspects the fossils of the dinosaur."/>
          <p:cNvPicPr>
            <a:picLocks noChangeAspect="1"/>
          </p:cNvPicPr>
          <p:nvPr/>
        </p:nvPicPr>
        <p:blipFill>
          <a:blip r:embed="rId3"/>
          <a:stretch>
            <a:fillRect/>
          </a:stretch>
        </p:blipFill>
        <p:spPr>
          <a:xfrm>
            <a:off x="484632" y="318516"/>
            <a:ext cx="8174736" cy="583996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re are parts a, b, c, d, e and f. Part a shows gray fossilized baby mammoth. It has a trunk like an elephant. Its trunk appears shriveled. Ridges in its skin are visible. Part b shows a dark insect. It has a long body, two long antennae, and long transparent wings, embedded in amber. Part c shows a brown fossilized skeleton of an animal in a museum. It stands on its hind legs. The skeleton has large, powerful hind legs, a very long thick tail down to the ground, short front legs, narrow neck, and a small elongated head. Part d shows some of the different types of sea shells. All of them closely embedded in the light rock. Most of the shells are slightly smaller than the size of a penny. Part e shows three patterns of fern leaves. It embedded in the gray rock. Part f shows a fossilized tree, which has the appearance and shape of half logs and cut along its flat side. It is covered with patches of different shades of brown."/>
          <p:cNvPicPr>
            <a:picLocks noChangeAspect="1"/>
          </p:cNvPicPr>
          <p:nvPr/>
        </p:nvPicPr>
        <p:blipFill>
          <a:blip r:embed="rId3"/>
          <a:stretch>
            <a:fillRect/>
          </a:stretch>
        </p:blipFill>
        <p:spPr>
          <a:xfrm>
            <a:off x="399288" y="318516"/>
            <a:ext cx="8345424" cy="58399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 shows gray fossilized baby mammoth. It has a trunk like an elephant. Its trunk appears shriveled. Ridges in its skin are visible."/>
          <p:cNvPicPr>
            <a:picLocks noChangeAspect="1"/>
          </p:cNvPicPr>
          <p:nvPr/>
        </p:nvPicPr>
        <p:blipFill>
          <a:blip r:embed="rId3"/>
          <a:stretch>
            <a:fillRect/>
          </a:stretch>
        </p:blipFill>
        <p:spPr>
          <a:xfrm>
            <a:off x="304800" y="324611"/>
            <a:ext cx="8534400" cy="582777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orealis">
  <a:themeElements>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fontScheme name="Borealis">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realis 2">
        <a:dk1>
          <a:srgbClr val="000000"/>
        </a:dk1>
        <a:lt1>
          <a:srgbClr val="D480A4"/>
        </a:lt1>
        <a:dk2>
          <a:srgbClr val="000000"/>
        </a:dk2>
        <a:lt2>
          <a:srgbClr val="3E3E5C"/>
        </a:lt2>
        <a:accent1>
          <a:srgbClr val="60597B"/>
        </a:accent1>
        <a:accent2>
          <a:srgbClr val="6666FF"/>
        </a:accent2>
        <a:accent3>
          <a:srgbClr val="E6C0C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2004:Templates:Presentations:Designs:Borealis</Template>
  <TotalTime>119</TotalTime>
  <Words>859</Words>
  <Application>Microsoft Office PowerPoint</Application>
  <PresentationFormat>On-screen Show (4:3)</PresentationFormat>
  <Paragraphs>79</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Times</vt:lpstr>
      <vt:lpstr>Trebuchet MS</vt:lpstr>
      <vt:lpstr>Verdana</vt:lpstr>
      <vt:lpstr>Wingdings</vt:lpstr>
      <vt:lpstr>ヒラギノ角ゴ Pro W3</vt:lpstr>
      <vt:lpstr>Borealis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 W. W. Norton &amp; Company,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Geology</dc:title>
  <dc:subject/>
  <dc:creator>Stephen Marshak</dc:creator>
  <cp:keywords/>
  <dc:description/>
  <cp:lastModifiedBy>Anna Mekhanova</cp:lastModifiedBy>
  <cp:revision>43</cp:revision>
  <dcterms:created xsi:type="dcterms:W3CDTF">2016-01-26T06:06:58Z</dcterms:created>
  <dcterms:modified xsi:type="dcterms:W3CDTF">2016-04-18T18:43:23Z</dcterms:modified>
  <cp:category/>
</cp:coreProperties>
</file>