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9"/>
  </p:notesMasterIdLst>
  <p:sldIdLst>
    <p:sldId id="258" r:id="rId2"/>
    <p:sldId id="274"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AA"/>
    <a:srgbClr val="E88C2A"/>
    <a:srgbClr val="D63F22"/>
    <a:srgbClr val="D22F21"/>
    <a:srgbClr val="EEEFEE"/>
    <a:srgbClr val="006486"/>
    <a:srgbClr val="00688D"/>
    <a:srgbClr val="C14824"/>
    <a:srgbClr val="008B9F"/>
    <a:srgbClr val="504C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01" autoAdjust="0"/>
    <p:restoredTop sz="90929"/>
  </p:normalViewPr>
  <p:slideViewPr>
    <p:cSldViewPr>
      <p:cViewPr varScale="1">
        <p:scale>
          <a:sx n="85" d="100"/>
          <a:sy n="85" d="100"/>
        </p:scale>
        <p:origin x="102"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60" d="100"/>
          <a:sy n="160" d="100"/>
        </p:scale>
        <p:origin x="-555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75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75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75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5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75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5C856FE-FC20-6448-904C-C4DA41A45E6B}" type="slidenum">
              <a:rPr lang="en-US"/>
              <a:pPr/>
              <a:t>‹#›</a:t>
            </a:fld>
            <a:endParaRPr lang="en-US"/>
          </a:p>
        </p:txBody>
      </p:sp>
    </p:spTree>
    <p:extLst>
      <p:ext uri="{BB962C8B-B14F-4D97-AF65-F5344CB8AC3E}">
        <p14:creationId xmlns:p14="http://schemas.microsoft.com/office/powerpoint/2010/main" val="37683799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C856FE-FC20-6448-904C-C4DA41A45E6B}" type="slidenum">
              <a:rPr lang="en-US" smtClean="0"/>
              <a:pPr/>
              <a:t>1</a:t>
            </a:fld>
            <a:endParaRPr lang="en-US"/>
          </a:p>
        </p:txBody>
      </p:sp>
    </p:spTree>
    <p:extLst>
      <p:ext uri="{BB962C8B-B14F-4D97-AF65-F5344CB8AC3E}">
        <p14:creationId xmlns:p14="http://schemas.microsoft.com/office/powerpoint/2010/main" val="3332500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P.2d </a:t>
            </a:r>
            <a:r>
              <a:rPr lang="en-US" dirty="0" smtClean="0"/>
              <a:t> Field study in many environments.</a:t>
            </a:r>
          </a:p>
          <a:p>
            <a:r>
              <a:rPr lang="en-US" dirty="0" smtClean="0"/>
              <a:t>(</a:t>
            </a:r>
            <a:r>
              <a:rPr lang="en-US" dirty="0" err="1" smtClean="0"/>
              <a:t>d</a:t>
            </a:r>
            <a:r>
              <a:rPr lang="en-US" dirty="0" smtClean="0"/>
              <a:t>) The shore in Massachusetts.</a:t>
            </a:r>
          </a:p>
          <a:p>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10</a:t>
            </a:fld>
            <a:endParaRPr lang="en-US"/>
          </a:p>
        </p:txBody>
      </p:sp>
    </p:spTree>
    <p:extLst>
      <p:ext uri="{BB962C8B-B14F-4D97-AF65-F5344CB8AC3E}">
        <p14:creationId xmlns:p14="http://schemas.microsoft.com/office/powerpoint/2010/main" val="3954764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P.3 </a:t>
            </a:r>
            <a:r>
              <a:rPr lang="en-US" dirty="0" smtClean="0"/>
              <a:t> Human-made cities cannot withstand the vibrations of a large </a:t>
            </a:r>
            <a:r>
              <a:rPr lang="en-US" dirty="0" err="1" smtClean="0"/>
              <a:t>eathquake</a:t>
            </a:r>
            <a:r>
              <a:rPr lang="en-US" dirty="0" smtClean="0"/>
              <a:t>. These apartment buildings collapsed during an earthquake in Turkey.</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11</a:t>
            </a:fld>
            <a:endParaRPr lang="en-US"/>
          </a:p>
        </p:txBody>
      </p:sp>
    </p:spTree>
    <p:extLst>
      <p:ext uri="{BB962C8B-B14F-4D97-AF65-F5344CB8AC3E}">
        <p14:creationId xmlns:p14="http://schemas.microsoft.com/office/powerpoint/2010/main" val="2357049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P.4</a:t>
            </a:r>
            <a:r>
              <a:rPr lang="en-US" dirty="0" smtClean="0"/>
              <a:t>  A simplified map of the Earth‘s plates. The arrows indicate the direction each plate is moving, and the length of the arrow indicates plate velocity (the longer the arrow, the faster the motion).</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12</a:t>
            </a:fld>
            <a:endParaRPr lang="en-US"/>
          </a:p>
        </p:txBody>
      </p:sp>
    </p:spTree>
    <p:extLst>
      <p:ext uri="{BB962C8B-B14F-4D97-AF65-F5344CB8AC3E}">
        <p14:creationId xmlns:p14="http://schemas.microsoft.com/office/powerpoint/2010/main" val="2497600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P.5</a:t>
            </a:r>
            <a:r>
              <a:rPr lang="en-US" dirty="0" smtClean="0"/>
              <a:t>  The geologic time scale.</a:t>
            </a:r>
          </a:p>
          <a:p>
            <a:r>
              <a:rPr lang="en-US" dirty="0" smtClean="0"/>
              <a:t>(a) The scale has been divided into eons and eras. (</a:t>
            </a:r>
            <a:r>
              <a:rPr lang="en-US" dirty="0" err="1" smtClean="0"/>
              <a:t>b</a:t>
            </a:r>
            <a:r>
              <a:rPr lang="en-US" dirty="0" smtClean="0"/>
              <a:t>) Abbreviations for time units.</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13</a:t>
            </a:fld>
            <a:endParaRPr lang="en-US"/>
          </a:p>
        </p:txBody>
      </p:sp>
    </p:spTree>
    <p:extLst>
      <p:ext uri="{BB962C8B-B14F-4D97-AF65-F5344CB8AC3E}">
        <p14:creationId xmlns:p14="http://schemas.microsoft.com/office/powerpoint/2010/main" val="3176600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P.5a</a:t>
            </a:r>
            <a:r>
              <a:rPr lang="en-US" dirty="0" smtClean="0"/>
              <a:t>  The geologic time scale.</a:t>
            </a:r>
          </a:p>
          <a:p>
            <a:r>
              <a:rPr lang="en-US" dirty="0" smtClean="0"/>
              <a:t>(a) The scale has been divided into eons and eras.</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14</a:t>
            </a:fld>
            <a:endParaRPr lang="en-US"/>
          </a:p>
        </p:txBody>
      </p:sp>
    </p:spTree>
    <p:extLst>
      <p:ext uri="{BB962C8B-B14F-4D97-AF65-F5344CB8AC3E}">
        <p14:creationId xmlns:p14="http://schemas.microsoft.com/office/powerpoint/2010/main" val="2325033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P.5b</a:t>
            </a:r>
            <a:r>
              <a:rPr lang="en-US" dirty="0" smtClean="0"/>
              <a:t>  The geologic time scale.</a:t>
            </a:r>
          </a:p>
          <a:p>
            <a:r>
              <a:rPr lang="en-US" dirty="0" smtClean="0"/>
              <a:t>(</a:t>
            </a:r>
            <a:r>
              <a:rPr lang="en-US" dirty="0" err="1" smtClean="0"/>
              <a:t>b</a:t>
            </a:r>
            <a:r>
              <a:rPr lang="en-US" dirty="0" smtClean="0"/>
              <a:t>) Abbreviations for time units.</a:t>
            </a:r>
          </a:p>
          <a:p>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15</a:t>
            </a:fld>
            <a:endParaRPr lang="en-US"/>
          </a:p>
        </p:txBody>
      </p:sp>
    </p:spTree>
    <p:extLst>
      <p:ext uri="{BB962C8B-B14F-4D97-AF65-F5344CB8AC3E}">
        <p14:creationId xmlns:p14="http://schemas.microsoft.com/office/powerpoint/2010/main" val="583758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P.6</a:t>
            </a:r>
            <a:r>
              <a:rPr lang="en-US" dirty="0" smtClean="0"/>
              <a:t>  Workers excavate limestone in a quarry near Chicago. This rock commonly consists of shells and shell fragments, and can be used in the production of concrete.</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16</a:t>
            </a:fld>
            <a:endParaRPr lang="en-US"/>
          </a:p>
        </p:txBody>
      </p:sp>
    </p:spTree>
    <p:extLst>
      <p:ext uri="{BB962C8B-B14F-4D97-AF65-F5344CB8AC3E}">
        <p14:creationId xmlns:p14="http://schemas.microsoft.com/office/powerpoint/2010/main" val="666962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BxP.1 </a:t>
            </a:r>
            <a:r>
              <a:rPr lang="en-US" dirty="0" smtClean="0"/>
              <a:t> An ancient meteorite impact excavates a crater and permanently changes rock beneath the surface.</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17</a:t>
            </a:fld>
            <a:endParaRPr lang="en-US"/>
          </a:p>
        </p:txBody>
      </p:sp>
    </p:spTree>
    <p:extLst>
      <p:ext uri="{BB962C8B-B14F-4D97-AF65-F5344CB8AC3E}">
        <p14:creationId xmlns:p14="http://schemas.microsoft.com/office/powerpoint/2010/main" val="260057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exploring a small canyon in Illinois. Geology is everywhere!</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2</a:t>
            </a:fld>
            <a:endParaRPr lang="en-US"/>
          </a:p>
        </p:txBody>
      </p:sp>
    </p:spTree>
    <p:extLst>
      <p:ext uri="{BB962C8B-B14F-4D97-AF65-F5344CB8AC3E}">
        <p14:creationId xmlns:p14="http://schemas.microsoft.com/office/powerpoint/2010/main" val="15473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P.1 </a:t>
            </a:r>
            <a:r>
              <a:rPr lang="en-US" dirty="0" smtClean="0"/>
              <a:t> Geologic exploration provides beautiful views, and mysteries to solve.</a:t>
            </a:r>
          </a:p>
          <a:p>
            <a:r>
              <a:rPr lang="en-US" dirty="0" smtClean="0"/>
              <a:t>(a) A view of the western Arizona desert is not just beautiful—it holds clues to the Earth’s past and to the changes taking place today. (</a:t>
            </a:r>
            <a:r>
              <a:rPr lang="en-US" dirty="0" err="1" smtClean="0"/>
              <a:t>b</a:t>
            </a:r>
            <a:r>
              <a:rPr lang="en-US" dirty="0" smtClean="0"/>
              <a:t>) The contortions of the rock layers speak of a time when the rock flowed, like soft plastic.</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3</a:t>
            </a:fld>
            <a:endParaRPr lang="en-US"/>
          </a:p>
        </p:txBody>
      </p:sp>
    </p:spTree>
    <p:extLst>
      <p:ext uri="{BB962C8B-B14F-4D97-AF65-F5344CB8AC3E}">
        <p14:creationId xmlns:p14="http://schemas.microsoft.com/office/powerpoint/2010/main" val="193429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P.1a </a:t>
            </a:r>
            <a:r>
              <a:rPr lang="en-US" dirty="0" smtClean="0"/>
              <a:t> Geologic exploration provides beautiful views, and mysteries to solve.</a:t>
            </a:r>
          </a:p>
          <a:p>
            <a:r>
              <a:rPr lang="en-US" dirty="0" smtClean="0"/>
              <a:t>(a) A view of the western Arizona desert is not just beautiful—it holds clues to the Earth’s past and to the changes taking place today. </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4</a:t>
            </a:fld>
            <a:endParaRPr lang="en-US"/>
          </a:p>
        </p:txBody>
      </p:sp>
    </p:spTree>
    <p:extLst>
      <p:ext uri="{BB962C8B-B14F-4D97-AF65-F5344CB8AC3E}">
        <p14:creationId xmlns:p14="http://schemas.microsoft.com/office/powerpoint/2010/main" val="2519212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P.1b </a:t>
            </a:r>
            <a:r>
              <a:rPr lang="en-US" dirty="0" smtClean="0"/>
              <a:t> Geologic exploration provides beautiful views, and mysteries to solve.</a:t>
            </a:r>
          </a:p>
          <a:p>
            <a:r>
              <a:rPr lang="en-US" dirty="0" smtClean="0"/>
              <a:t>(</a:t>
            </a:r>
            <a:r>
              <a:rPr lang="en-US" dirty="0" err="1" smtClean="0"/>
              <a:t>b</a:t>
            </a:r>
            <a:r>
              <a:rPr lang="en-US" dirty="0" smtClean="0"/>
              <a:t>) The contortions of the rock layers speak of a time when the rock flowed, like soft plastic.</a:t>
            </a:r>
          </a:p>
          <a:p>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5</a:t>
            </a:fld>
            <a:endParaRPr lang="en-US"/>
          </a:p>
        </p:txBody>
      </p:sp>
    </p:spTree>
    <p:extLst>
      <p:ext uri="{BB962C8B-B14F-4D97-AF65-F5344CB8AC3E}">
        <p14:creationId xmlns:p14="http://schemas.microsoft.com/office/powerpoint/2010/main" val="2641312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P.2 </a:t>
            </a:r>
            <a:r>
              <a:rPr lang="en-US" dirty="0" smtClean="0"/>
              <a:t> Field study in many environments.</a:t>
            </a:r>
          </a:p>
          <a:p>
            <a:r>
              <a:rPr lang="en-US" dirty="0" smtClean="0"/>
              <a:t>(a) A desert cliff in Utah. (</a:t>
            </a:r>
            <a:r>
              <a:rPr lang="en-US" dirty="0" err="1" smtClean="0"/>
              <a:t>b</a:t>
            </a:r>
            <a:r>
              <a:rPr lang="en-US" dirty="0" smtClean="0"/>
              <a:t>) A rainforest in Peru. (</a:t>
            </a:r>
            <a:r>
              <a:rPr lang="en-US" dirty="0" err="1" smtClean="0"/>
              <a:t>c</a:t>
            </a:r>
            <a:r>
              <a:rPr lang="en-US" dirty="0" smtClean="0"/>
              <a:t>) Mountains in Alaska. (</a:t>
            </a:r>
            <a:r>
              <a:rPr lang="en-US" dirty="0" err="1" smtClean="0"/>
              <a:t>d</a:t>
            </a:r>
            <a:r>
              <a:rPr lang="en-US" dirty="0" smtClean="0"/>
              <a:t>) The shore in Massachusetts.</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6</a:t>
            </a:fld>
            <a:endParaRPr lang="en-US"/>
          </a:p>
        </p:txBody>
      </p:sp>
    </p:spTree>
    <p:extLst>
      <p:ext uri="{BB962C8B-B14F-4D97-AF65-F5344CB8AC3E}">
        <p14:creationId xmlns:p14="http://schemas.microsoft.com/office/powerpoint/2010/main" val="1520244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P.2a </a:t>
            </a:r>
            <a:r>
              <a:rPr lang="en-US" dirty="0" smtClean="0"/>
              <a:t> Field study in many environments.</a:t>
            </a:r>
          </a:p>
          <a:p>
            <a:r>
              <a:rPr lang="en-US" dirty="0" smtClean="0"/>
              <a:t>(a) A desert cliff in Utah. </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7</a:t>
            </a:fld>
            <a:endParaRPr lang="en-US"/>
          </a:p>
        </p:txBody>
      </p:sp>
    </p:spTree>
    <p:extLst>
      <p:ext uri="{BB962C8B-B14F-4D97-AF65-F5344CB8AC3E}">
        <p14:creationId xmlns:p14="http://schemas.microsoft.com/office/powerpoint/2010/main" val="253934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P.2b </a:t>
            </a:r>
            <a:r>
              <a:rPr lang="en-US" dirty="0" smtClean="0"/>
              <a:t> Field study in many environments.</a:t>
            </a:r>
          </a:p>
          <a:p>
            <a:r>
              <a:rPr lang="en-US" dirty="0" smtClean="0"/>
              <a:t>(</a:t>
            </a:r>
            <a:r>
              <a:rPr lang="en-US" dirty="0" err="1" smtClean="0"/>
              <a:t>b</a:t>
            </a:r>
            <a:r>
              <a:rPr lang="en-US" dirty="0" smtClean="0"/>
              <a:t>) A rainforest in Peru. </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8</a:t>
            </a:fld>
            <a:endParaRPr lang="en-US"/>
          </a:p>
        </p:txBody>
      </p:sp>
    </p:spTree>
    <p:extLst>
      <p:ext uri="{BB962C8B-B14F-4D97-AF65-F5344CB8AC3E}">
        <p14:creationId xmlns:p14="http://schemas.microsoft.com/office/powerpoint/2010/main" val="3758891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P.2c </a:t>
            </a:r>
            <a:r>
              <a:rPr lang="en-US" dirty="0" smtClean="0"/>
              <a:t> Field study in many environments.</a:t>
            </a:r>
          </a:p>
          <a:p>
            <a:r>
              <a:rPr lang="en-US" dirty="0" smtClean="0"/>
              <a:t>(</a:t>
            </a:r>
            <a:r>
              <a:rPr lang="en-US" dirty="0" err="1" smtClean="0"/>
              <a:t>c</a:t>
            </a:r>
            <a:r>
              <a:rPr lang="en-US" dirty="0" smtClean="0"/>
              <a:t>) Mountains in Alaska.</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9</a:t>
            </a:fld>
            <a:endParaRPr lang="en-US"/>
          </a:p>
        </p:txBody>
      </p:sp>
    </p:spTree>
    <p:extLst>
      <p:ext uri="{BB962C8B-B14F-4D97-AF65-F5344CB8AC3E}">
        <p14:creationId xmlns:p14="http://schemas.microsoft.com/office/powerpoint/2010/main" val="189992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5029200" y="6396335"/>
            <a:ext cx="4114800" cy="461665"/>
          </a:xfrm>
          <a:prstGeom prst="rect">
            <a:avLst/>
          </a:prstGeom>
          <a:noFill/>
        </p:spPr>
        <p:txBody>
          <a:bodyPr wrap="square" rtlCol="0" anchor="b">
            <a:spAutoFit/>
          </a:bodyPr>
          <a:lstStyle/>
          <a:p>
            <a:pPr algn="r"/>
            <a:r>
              <a:rPr lang="en-US" sz="1200" i="1" dirty="0" smtClean="0">
                <a:latin typeface="Arial"/>
                <a:cs typeface="Arial"/>
              </a:rPr>
              <a:t>Essentials of Geology,</a:t>
            </a:r>
            <a:r>
              <a:rPr lang="en-US" sz="1200" i="1" baseline="0" dirty="0" smtClean="0">
                <a:latin typeface="Arial"/>
                <a:cs typeface="Arial"/>
              </a:rPr>
              <a:t> </a:t>
            </a:r>
            <a:r>
              <a:rPr lang="en-US" sz="1200" dirty="0" smtClean="0">
                <a:latin typeface="Arial"/>
                <a:cs typeface="Arial"/>
              </a:rPr>
              <a:t>Fifth </a:t>
            </a:r>
            <a:r>
              <a:rPr lang="en-US" sz="1200" dirty="0">
                <a:latin typeface="Arial"/>
                <a:cs typeface="Arial"/>
              </a:rPr>
              <a:t>Edition </a:t>
            </a:r>
          </a:p>
          <a:p>
            <a:pPr algn="r"/>
            <a:r>
              <a:rPr lang="en-US" sz="1200" dirty="0">
                <a:latin typeface="Arial"/>
                <a:cs typeface="Arial"/>
              </a:rPr>
              <a:t>Copyright © </a:t>
            </a:r>
            <a:r>
              <a:rPr lang="en-US" sz="1200" dirty="0" smtClean="0">
                <a:latin typeface="Arial"/>
                <a:cs typeface="Arial"/>
              </a:rPr>
              <a:t>2016 </a:t>
            </a:r>
            <a:r>
              <a:rPr lang="en-US" sz="1200" dirty="0">
                <a:latin typeface="Arial"/>
                <a:cs typeface="Arial"/>
              </a:rPr>
              <a:t>W. W. Norton &amp; Company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5029200" y="6396335"/>
            <a:ext cx="4114800" cy="461665"/>
          </a:xfrm>
          <a:prstGeom prst="rect">
            <a:avLst/>
          </a:prstGeom>
          <a:noFill/>
        </p:spPr>
        <p:txBody>
          <a:bodyPr wrap="square" rtlCol="0" anchor="b">
            <a:spAutoFit/>
          </a:bodyPr>
          <a:lstStyle/>
          <a:p>
            <a:pPr algn="r"/>
            <a:r>
              <a:rPr lang="en-US" sz="1200" i="1" dirty="0" smtClean="0">
                <a:latin typeface="Arial"/>
                <a:cs typeface="Arial"/>
              </a:rPr>
              <a:t>Essentials of Geology,</a:t>
            </a:r>
            <a:r>
              <a:rPr lang="en-US" sz="1200" i="1" baseline="0" dirty="0" smtClean="0">
                <a:latin typeface="Arial"/>
                <a:cs typeface="Arial"/>
              </a:rPr>
              <a:t> </a:t>
            </a:r>
            <a:r>
              <a:rPr lang="en-US" sz="1200" dirty="0" smtClean="0">
                <a:latin typeface="Arial"/>
                <a:cs typeface="Arial"/>
              </a:rPr>
              <a:t>Fifth Edition </a:t>
            </a:r>
          </a:p>
          <a:p>
            <a:pPr algn="r"/>
            <a:r>
              <a:rPr lang="en-US" sz="1200" dirty="0" smtClean="0">
                <a:latin typeface="Arial"/>
                <a:cs typeface="Arial"/>
              </a:rPr>
              <a:t>Copyright © 2016 W. W. Norton &amp; Company</a:t>
            </a:r>
            <a:endParaRPr lang="en-US" sz="1200" dirty="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5029200" y="6396335"/>
            <a:ext cx="4114800" cy="461665"/>
          </a:xfrm>
          <a:prstGeom prst="rect">
            <a:avLst/>
          </a:prstGeom>
          <a:noFill/>
        </p:spPr>
        <p:txBody>
          <a:bodyPr wrap="square" rtlCol="0" anchor="b">
            <a:spAutoFit/>
          </a:bodyPr>
          <a:lstStyle/>
          <a:p>
            <a:pPr algn="r"/>
            <a:r>
              <a:rPr lang="en-US" sz="1200" i="1" dirty="0" smtClean="0">
                <a:latin typeface="Arial"/>
                <a:cs typeface="Arial"/>
              </a:rPr>
              <a:t>Essentials of Geology,</a:t>
            </a:r>
            <a:r>
              <a:rPr lang="en-US" sz="1200" i="1" baseline="0" dirty="0" smtClean="0">
                <a:latin typeface="Arial"/>
                <a:cs typeface="Arial"/>
              </a:rPr>
              <a:t> </a:t>
            </a:r>
            <a:r>
              <a:rPr lang="en-US" sz="1200" dirty="0" smtClean="0">
                <a:latin typeface="Arial"/>
                <a:cs typeface="Arial"/>
              </a:rPr>
              <a:t>Fifth Edition </a:t>
            </a:r>
          </a:p>
          <a:p>
            <a:pPr algn="r"/>
            <a:r>
              <a:rPr lang="en-US" sz="1200" dirty="0" smtClean="0">
                <a:latin typeface="Arial"/>
                <a:cs typeface="Arial"/>
              </a:rPr>
              <a:t>Copyright © 2016 W. W. Norton &amp; Company</a:t>
            </a:r>
            <a:endParaRPr lang="en-US" sz="1200" dirty="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Box 5"/>
          <p:cNvSpPr txBox="1"/>
          <p:nvPr userDrawn="1"/>
        </p:nvSpPr>
        <p:spPr>
          <a:xfrm>
            <a:off x="5029200" y="6396335"/>
            <a:ext cx="4114800" cy="461665"/>
          </a:xfrm>
          <a:prstGeom prst="rect">
            <a:avLst/>
          </a:prstGeom>
          <a:noFill/>
        </p:spPr>
        <p:txBody>
          <a:bodyPr wrap="square" rtlCol="0" anchor="b">
            <a:spAutoFit/>
          </a:bodyPr>
          <a:lstStyle/>
          <a:p>
            <a:pPr algn="r"/>
            <a:r>
              <a:rPr lang="en-US" sz="1200" i="1" dirty="0" smtClean="0">
                <a:latin typeface="Arial"/>
                <a:cs typeface="Arial"/>
              </a:rPr>
              <a:t>Essentials of Geology,</a:t>
            </a:r>
            <a:r>
              <a:rPr lang="en-US" sz="1200" i="1" baseline="0" dirty="0" smtClean="0">
                <a:latin typeface="Arial"/>
                <a:cs typeface="Arial"/>
              </a:rPr>
              <a:t> </a:t>
            </a:r>
            <a:r>
              <a:rPr lang="en-US" sz="1200" dirty="0" smtClean="0">
                <a:latin typeface="Arial"/>
                <a:cs typeface="Arial"/>
              </a:rPr>
              <a:t>Fifth Edition </a:t>
            </a:r>
          </a:p>
          <a:p>
            <a:pPr algn="r"/>
            <a:r>
              <a:rPr lang="en-US" sz="1200" dirty="0" smtClean="0">
                <a:latin typeface="Arial"/>
                <a:cs typeface="Arial"/>
              </a:rPr>
              <a:t>Copyright © 2016 W. W. Norton &amp; Company</a:t>
            </a:r>
            <a:endParaRPr lang="en-US" sz="1200" dirty="0">
              <a:latin typeface="Arial"/>
              <a:cs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5029200" y="6396335"/>
            <a:ext cx="4114800" cy="461665"/>
          </a:xfrm>
          <a:prstGeom prst="rect">
            <a:avLst/>
          </a:prstGeom>
          <a:noFill/>
        </p:spPr>
        <p:txBody>
          <a:bodyPr wrap="square" rtlCol="0" anchor="b">
            <a:spAutoFit/>
          </a:bodyPr>
          <a:lstStyle/>
          <a:p>
            <a:pPr algn="r"/>
            <a:r>
              <a:rPr lang="en-US" sz="1200" i="1" dirty="0" smtClean="0">
                <a:latin typeface="Arial"/>
                <a:cs typeface="Arial"/>
              </a:rPr>
              <a:t>Essentials of Geology,</a:t>
            </a:r>
            <a:r>
              <a:rPr lang="en-US" sz="1200" i="1" baseline="0" dirty="0" smtClean="0">
                <a:latin typeface="Arial"/>
                <a:cs typeface="Arial"/>
              </a:rPr>
              <a:t> </a:t>
            </a:r>
            <a:r>
              <a:rPr lang="en-US" sz="1200" dirty="0" smtClean="0">
                <a:latin typeface="Arial"/>
                <a:cs typeface="Arial"/>
              </a:rPr>
              <a:t>Fifth Edition </a:t>
            </a:r>
          </a:p>
          <a:p>
            <a:pPr algn="r"/>
            <a:r>
              <a:rPr lang="en-US" sz="1200" dirty="0" smtClean="0">
                <a:latin typeface="Arial"/>
                <a:cs typeface="Arial"/>
              </a:rPr>
              <a:t>Copyright © 2016 W. W. Norton &amp; Company</a:t>
            </a:r>
            <a:endParaRPr lang="en-US" sz="1200" dirty="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685800" y="228600"/>
            <a:ext cx="7772400" cy="1524000"/>
          </a:xfrm>
          <a:prstGeom prst="rect">
            <a:avLst/>
          </a:prstGeom>
          <a:noFill/>
          <a:ln w="9525">
            <a:noFill/>
            <a:miter lim="800000"/>
            <a:headEnd/>
            <a:tailEnd/>
          </a:ln>
          <a:effectLst>
            <a:outerShdw blurRad="12700" dist="12699" dir="10200039"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5715" name="Rectangle 3"/>
          <p:cNvSpPr>
            <a:spLocks noGrp="1" noChangeArrowheads="1"/>
          </p:cNvSpPr>
          <p:nvPr>
            <p:ph type="body" idx="1"/>
          </p:nvPr>
        </p:nvSpPr>
        <p:spPr bwMode="auto">
          <a:xfrm>
            <a:off x="685800" y="1905000"/>
            <a:ext cx="7772400" cy="4191000"/>
          </a:xfrm>
          <a:prstGeom prst="rect">
            <a:avLst/>
          </a:prstGeom>
          <a:noFill/>
          <a:ln w="9525">
            <a:noFill/>
            <a:miter lim="800000"/>
            <a:headEnd/>
            <a:tailEnd/>
          </a:ln>
          <a:effectLst>
            <a:outerShdw blurRad="12700" dist="12699" dir="10200039"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5717" name="Rectangle 5"/>
          <p:cNvSpPr>
            <a:spLocks noGrp="1" noChangeArrowheads="1"/>
          </p:cNvSpPr>
          <p:nvPr>
            <p:ph type="ftr" sz="quarter" idx="3"/>
          </p:nvPr>
        </p:nvSpPr>
        <p:spPr bwMode="auto">
          <a:xfrm>
            <a:off x="685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mn-lt"/>
                <a:ea typeface="+mn-ea"/>
                <a:cs typeface="+mn-cs"/>
              </a:defRPr>
            </a:lvl1pPr>
          </a:lstStyle>
          <a:p>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2pPr>
      <a:lvl3pPr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3pPr>
      <a:lvl4pPr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4pPr>
      <a:lvl5pPr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6pPr>
      <a:lvl7pPr marL="914400"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7pPr>
      <a:lvl8pPr marL="1371600"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8pPr>
      <a:lvl9pPr marL="1828800"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9pPr>
    </p:titleStyle>
    <p:bodyStyle>
      <a:lvl1pPr marL="342900" indent="-342900" algn="l" rtl="0" fontAlgn="base">
        <a:spcBef>
          <a:spcPct val="20000"/>
        </a:spcBef>
        <a:spcAft>
          <a:spcPct val="0"/>
        </a:spcAft>
        <a:buFont typeface="Wingdings" charset="2"/>
        <a:buChar char="s"/>
        <a:defRPr sz="3200">
          <a:solidFill>
            <a:schemeClr val="tx1"/>
          </a:solidFill>
          <a:latin typeface="+mn-lt"/>
          <a:ea typeface="+mn-ea"/>
          <a:cs typeface="+mn-cs"/>
        </a:defRPr>
      </a:lvl1pPr>
      <a:lvl2pPr marL="742950" indent="-285750" algn="l" rtl="0" fontAlgn="base">
        <a:spcBef>
          <a:spcPct val="20000"/>
        </a:spcBef>
        <a:spcAft>
          <a:spcPct val="0"/>
        </a:spcAft>
        <a:buFont typeface="Wingdings" charset="2"/>
        <a:buChar char="s"/>
        <a:defRPr sz="2800">
          <a:solidFill>
            <a:schemeClr val="tx1"/>
          </a:solidFill>
          <a:latin typeface="+mn-lt"/>
          <a:ea typeface="+mn-ea"/>
          <a:cs typeface="+mn-cs"/>
        </a:defRPr>
      </a:lvl2pPr>
      <a:lvl3pPr marL="1143000" indent="-228600" algn="l" rtl="0" fontAlgn="base">
        <a:spcBef>
          <a:spcPct val="20000"/>
        </a:spcBef>
        <a:spcAft>
          <a:spcPct val="0"/>
        </a:spcAft>
        <a:buFont typeface="Wingdings" charset="2"/>
        <a:buChar char="s"/>
        <a:defRPr sz="2400">
          <a:solidFill>
            <a:schemeClr val="tx1"/>
          </a:solidFill>
          <a:latin typeface="+mn-lt"/>
          <a:ea typeface="+mn-ea"/>
          <a:cs typeface="+mn-cs"/>
        </a:defRPr>
      </a:lvl3pPr>
      <a:lvl4pPr marL="1600200" indent="-228600" algn="l" rtl="0" fontAlgn="base">
        <a:spcBef>
          <a:spcPct val="20000"/>
        </a:spcBef>
        <a:spcAft>
          <a:spcPct val="0"/>
        </a:spcAft>
        <a:buFont typeface="Wingdings" charset="2"/>
        <a:buChar char="s"/>
        <a:defRPr sz="2000">
          <a:solidFill>
            <a:schemeClr val="tx1"/>
          </a:solidFill>
          <a:latin typeface="+mn-lt"/>
          <a:ea typeface="+mn-ea"/>
          <a:cs typeface="+mn-cs"/>
        </a:defRPr>
      </a:lvl4pPr>
      <a:lvl5pPr marL="2057400" indent="-228600" algn="l" rtl="0" fontAlgn="base">
        <a:spcBef>
          <a:spcPct val="20000"/>
        </a:spcBef>
        <a:spcAft>
          <a:spcPct val="0"/>
        </a:spcAft>
        <a:buFont typeface="Wingdings" charset="2"/>
        <a:buChar char="s"/>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s"/>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s"/>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s"/>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s"/>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5" name="Rectangle 25"/>
          <p:cNvSpPr>
            <a:spLocks noGrp="1" noChangeArrowheads="1"/>
          </p:cNvSpPr>
          <p:nvPr/>
        </p:nvSpPr>
        <p:spPr bwMode="auto">
          <a:xfrm>
            <a:off x="1371600" y="4572000"/>
            <a:ext cx="6400800" cy="1524000"/>
          </a:xfrm>
          <a:prstGeom prst="rect">
            <a:avLst/>
          </a:prstGeom>
          <a:noFill/>
          <a:ln w="9525">
            <a:noFill/>
            <a:miter lim="800000"/>
            <a:headEnd/>
            <a:tailEnd/>
          </a:ln>
          <a:effectLst/>
        </p:spPr>
        <p:txBody>
          <a:bodyPr>
            <a:prstTxWarp prst="textNoShape">
              <a:avLst/>
            </a:prstTxWarp>
          </a:bodyPr>
          <a:lstStyle/>
          <a:p>
            <a:pPr algn="ctr"/>
            <a:r>
              <a:rPr lang="en-US" sz="2800" b="1" dirty="0" smtClean="0">
                <a:solidFill>
                  <a:schemeClr val="tx2"/>
                </a:solidFill>
                <a:latin typeface="Verdana" charset="0"/>
              </a:rPr>
              <a:t>Prelude</a:t>
            </a:r>
          </a:p>
          <a:p>
            <a:pPr algn="ctr"/>
            <a:r>
              <a:rPr lang="en-US" sz="2800" dirty="0" smtClean="0">
                <a:solidFill>
                  <a:schemeClr val="tx2"/>
                </a:solidFill>
                <a:latin typeface="Verdana" charset="0"/>
              </a:rPr>
              <a:t>And Just What Is Geology?</a:t>
            </a:r>
            <a:endParaRPr lang="en-US" sz="2800" dirty="0">
              <a:solidFill>
                <a:schemeClr val="tx2"/>
              </a:solidFill>
              <a:latin typeface="Verdana" charset="0"/>
            </a:endParaRPr>
          </a:p>
        </p:txBody>
      </p:sp>
      <p:sp>
        <p:nvSpPr>
          <p:cNvPr id="102426" name="Text Box 26"/>
          <p:cNvSpPr txBox="1">
            <a:spLocks noChangeArrowheads="1"/>
          </p:cNvSpPr>
          <p:nvPr/>
        </p:nvSpPr>
        <p:spPr bwMode="auto">
          <a:xfrm>
            <a:off x="0" y="6477000"/>
            <a:ext cx="9144000" cy="274638"/>
          </a:xfrm>
          <a:prstGeom prst="rect">
            <a:avLst/>
          </a:prstGeom>
          <a:noFill/>
          <a:ln w="9525">
            <a:noFill/>
            <a:miter lim="800000"/>
            <a:headEnd/>
            <a:tailEnd/>
          </a:ln>
          <a:effectLst/>
        </p:spPr>
        <p:txBody>
          <a:bodyPr>
            <a:prstTxWarp prst="textNoShape">
              <a:avLst/>
            </a:prstTxWarp>
            <a:spAutoFit/>
          </a:bodyPr>
          <a:lstStyle/>
          <a:p>
            <a:pPr algn="ctr"/>
            <a:r>
              <a:rPr lang="en-US" sz="1200" b="1" dirty="0">
                <a:solidFill>
                  <a:schemeClr val="tx2"/>
                </a:solidFill>
                <a:latin typeface="Verdana" charset="0"/>
              </a:rPr>
              <a:t>©</a:t>
            </a:r>
            <a:r>
              <a:rPr lang="en-US" sz="1200" b="1" dirty="0" smtClean="0">
                <a:solidFill>
                  <a:schemeClr val="tx2"/>
                </a:solidFill>
                <a:latin typeface="Verdana" charset="0"/>
              </a:rPr>
              <a:t>2016 </a:t>
            </a:r>
            <a:r>
              <a:rPr lang="en-US" sz="1200" b="1" dirty="0">
                <a:solidFill>
                  <a:schemeClr val="tx2"/>
                </a:solidFill>
                <a:latin typeface="Verdana" charset="0"/>
              </a:rPr>
              <a:t>W. W. Norton &amp; Company, Inc.</a:t>
            </a:r>
          </a:p>
        </p:txBody>
      </p:sp>
      <p:sp>
        <p:nvSpPr>
          <p:cNvPr id="102427" name="Text Box 27"/>
          <p:cNvSpPr txBox="1">
            <a:spLocks noChangeArrowheads="1"/>
          </p:cNvSpPr>
          <p:nvPr/>
        </p:nvSpPr>
        <p:spPr bwMode="auto">
          <a:xfrm>
            <a:off x="933450" y="914400"/>
            <a:ext cx="7277100" cy="457200"/>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latin typeface="Verdana" charset="0"/>
              </a:rPr>
              <a:t>Stephen Marshak</a:t>
            </a:r>
          </a:p>
        </p:txBody>
      </p:sp>
      <p:sp>
        <p:nvSpPr>
          <p:cNvPr id="102428" name="Text Box 28"/>
          <p:cNvSpPr txBox="1">
            <a:spLocks noChangeArrowheads="1"/>
          </p:cNvSpPr>
          <p:nvPr/>
        </p:nvSpPr>
        <p:spPr bwMode="auto">
          <a:xfrm>
            <a:off x="3213894" y="3413125"/>
            <a:ext cx="2716212" cy="396875"/>
          </a:xfrm>
          <a:prstGeom prst="rect">
            <a:avLst/>
          </a:prstGeom>
          <a:noFill/>
          <a:ln w="9525">
            <a:noFill/>
            <a:miter lim="800000"/>
            <a:headEnd/>
            <a:tailEnd/>
          </a:ln>
          <a:effectLst/>
        </p:spPr>
        <p:txBody>
          <a:bodyPr>
            <a:prstTxWarp prst="textNoShape">
              <a:avLst/>
            </a:prstTxWarp>
            <a:spAutoFit/>
          </a:bodyPr>
          <a:lstStyle/>
          <a:p>
            <a:pPr algn="ctr"/>
            <a:r>
              <a:rPr lang="en-US" sz="2000" b="1">
                <a:solidFill>
                  <a:schemeClr val="tx2"/>
                </a:solidFill>
                <a:latin typeface="Verdana" charset="0"/>
              </a:rPr>
              <a:t>FIFTH EDITION</a:t>
            </a:r>
            <a:endParaRPr lang="en-US">
              <a:solidFill>
                <a:schemeClr val="tx2"/>
              </a:solidFill>
              <a:ea typeface="ＭＳ Ｐゴシック" charset="-128"/>
              <a:cs typeface="ＭＳ Ｐゴシック" charset="-128"/>
            </a:endParaRPr>
          </a:p>
        </p:txBody>
      </p:sp>
      <p:sp>
        <p:nvSpPr>
          <p:cNvPr id="102429" name="Line 29"/>
          <p:cNvSpPr>
            <a:spLocks noChangeShapeType="1"/>
          </p:cNvSpPr>
          <p:nvPr/>
        </p:nvSpPr>
        <p:spPr bwMode="auto">
          <a:xfrm>
            <a:off x="0" y="762000"/>
            <a:ext cx="9144000" cy="0"/>
          </a:xfrm>
          <a:prstGeom prst="line">
            <a:avLst/>
          </a:prstGeom>
          <a:noFill/>
          <a:ln w="25400" cap="flat" cmpd="sng" algn="ctr">
            <a:solidFill>
              <a:srgbClr val="E88C2A"/>
            </a:solidFill>
            <a:prstDash val="solid"/>
            <a:round/>
            <a:headEnd type="none" w="med" len="med"/>
            <a:tailEnd type="none" w="med" len="med"/>
          </a:ln>
          <a:effectLst/>
        </p:spPr>
        <p:txBody>
          <a:bodyPr wrap="none" anchor="ctr">
            <a:prstTxWarp prst="textNoShape">
              <a:avLst/>
            </a:prstTxWarp>
          </a:bodyPr>
          <a:lstStyle/>
          <a:p>
            <a:endParaRPr lang="en-US"/>
          </a:p>
        </p:txBody>
      </p:sp>
      <p:sp>
        <p:nvSpPr>
          <p:cNvPr id="102430" name="Line 30"/>
          <p:cNvSpPr>
            <a:spLocks noChangeShapeType="1"/>
          </p:cNvSpPr>
          <p:nvPr/>
        </p:nvSpPr>
        <p:spPr bwMode="auto">
          <a:xfrm>
            <a:off x="0" y="3962400"/>
            <a:ext cx="9144000" cy="0"/>
          </a:xfrm>
          <a:prstGeom prst="line">
            <a:avLst/>
          </a:prstGeom>
          <a:noFill/>
          <a:ln w="25400" cap="flat" cmpd="sng" algn="ctr">
            <a:solidFill>
              <a:srgbClr val="E88C2A"/>
            </a:solidFill>
            <a:prstDash val="solid"/>
            <a:round/>
            <a:headEnd type="none" w="med" len="med"/>
            <a:tailEnd type="none" w="med" len="med"/>
          </a:ln>
          <a:effectLst/>
        </p:spPr>
        <p:txBody>
          <a:bodyPr wrap="none" anchor="ctr">
            <a:prstTxWarp prst="textNoShape">
              <a:avLst/>
            </a:prstTxWarp>
          </a:bodyPr>
          <a:lstStyle/>
          <a:p>
            <a:endParaRPr lang="en-US"/>
          </a:p>
        </p:txBody>
      </p:sp>
      <p:sp>
        <p:nvSpPr>
          <p:cNvPr id="102431" name="Rectangle 31"/>
          <p:cNvSpPr>
            <a:spLocks noGrp="1" noChangeArrowheads="1"/>
          </p:cNvSpPr>
          <p:nvPr/>
        </p:nvSpPr>
        <p:spPr bwMode="auto">
          <a:xfrm>
            <a:off x="0" y="1447800"/>
            <a:ext cx="9144000" cy="1905000"/>
          </a:xfrm>
          <a:prstGeom prst="rect">
            <a:avLst/>
          </a:prstGeom>
          <a:noFill/>
          <a:ln w="9525">
            <a:noFill/>
            <a:miter lim="800000"/>
            <a:headEnd/>
            <a:tailEnd/>
          </a:ln>
          <a:effectLst/>
        </p:spPr>
        <p:txBody>
          <a:bodyPr anchor="ctr">
            <a:prstTxWarp prst="textNoShape">
              <a:avLst/>
            </a:prstTxWarp>
          </a:bodyPr>
          <a:lstStyle/>
          <a:p>
            <a:pPr algn="ctr"/>
            <a:r>
              <a:rPr lang="en-US" sz="4400" b="1" dirty="0" smtClean="0">
                <a:solidFill>
                  <a:schemeClr val="tx2"/>
                </a:solidFill>
                <a:latin typeface="Verdana" charset="0"/>
              </a:rPr>
              <a:t>ESSENTIALS OF</a:t>
            </a:r>
          </a:p>
          <a:p>
            <a:pPr algn="ctr"/>
            <a:r>
              <a:rPr lang="en-US" sz="6800" b="1" dirty="0" smtClean="0">
                <a:solidFill>
                  <a:srgbClr val="E88C2A"/>
                </a:solidFill>
                <a:latin typeface="Verdana" charset="0"/>
              </a:rPr>
              <a:t>Geology</a:t>
            </a:r>
            <a:endParaRPr lang="en-US" sz="6800" b="1" dirty="0">
              <a:solidFill>
                <a:srgbClr val="E88C2A"/>
              </a:solidFill>
              <a:latin typeface="Verdana"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hore. The waves on the sea or the ocean are small."/>
          <p:cNvPicPr>
            <a:picLocks noChangeAspect="1"/>
          </p:cNvPicPr>
          <p:nvPr/>
        </p:nvPicPr>
        <p:blipFill>
          <a:blip r:embed="rId3"/>
          <a:stretch>
            <a:fillRect/>
          </a:stretch>
        </p:blipFill>
        <p:spPr>
          <a:xfrm>
            <a:off x="304800" y="1516379"/>
            <a:ext cx="8534400" cy="344424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ree buildings. Two of them have collapsed during an earthquake. Excavators are removing the remains."/>
          <p:cNvPicPr>
            <a:picLocks noChangeAspect="1"/>
          </p:cNvPicPr>
          <p:nvPr/>
        </p:nvPicPr>
        <p:blipFill>
          <a:blip r:embed="rId3"/>
          <a:stretch>
            <a:fillRect/>
          </a:stretch>
        </p:blipFill>
        <p:spPr>
          <a:xfrm>
            <a:off x="304800" y="376427"/>
            <a:ext cx="8534400" cy="572414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map of the Earth is divided into several regions by red, violet, and black dotted lines. Each region represents the Earth’s plate, which is either moving or not. The direction and the velocity of the motion is represented by orange arrows of different length. The plate underneath Australia and most of the Indian Ocean is shown to move northeast approximately 10 centimeters per year. The plate underneath Europe and most of Asia and a little part of the Atlantic ocean is shown to move northeast approximately 3 centimeters per year. The plate underneath Africa and the part of the Atlantic and the Indian oceans that surrounds Africa is shown to move northeast approximately 2 centimeters per year. The plate underneath Antarctica and the parts of the surrounding oceans is shown to move south approximately 3 centimeters per year. The plate underneath South America is shown to move north west approximately 6 centimeters per year. The plate underneath North America and the Caribbean Sea is shown to move south west approximately 6 centimeters per year. The plate beneath the little part of the Pacific ocean, which is adjacent to the left shore of South America, is shown to move south east approximately 6 centimeters per year. The plate underneath the large part of the Pacific ocean is shown to move north west approximately 10 centimeters per year. The black dotted lines define the places of transformation. The violet lines define the trench or collision zones. The red lines define the ridges or the rifts."/>
          <p:cNvPicPr>
            <a:picLocks noChangeAspect="1"/>
          </p:cNvPicPr>
          <p:nvPr/>
        </p:nvPicPr>
        <p:blipFill>
          <a:blip r:embed="rId3"/>
          <a:stretch>
            <a:fillRect/>
          </a:stretch>
        </p:blipFill>
        <p:spPr>
          <a:xfrm>
            <a:off x="304800" y="1348739"/>
            <a:ext cx="8534400" cy="377952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re are parts a and b. Part a shows the geologic time scale represented by a cuboid. Two faces of the cuboid are divided into different segments which correspond to different time periods. Time is measured in million years from the present moment. The time marks from the top face of the cuboid to the bottom face are 0, 66, 252, 541, 1000, 2000, 2500, 3000, 4000, and 4540. The bottom mark corresponds to the birth of the Earth. The left face scale represents Eons and the right face scale represents Eras. Eras are as follows. Cenozoic is from 66 to 0 million years ago, Mesozoic is from 252 to 66 million years ago, Paleozoic is from 541 to 252 million years ago, Proterozoic is from 2500 to 541 million years ago, Archean is from 4000 to 2500 million years ago and Hadean is from 4540 to 4000 million years ago. Eons are almost the same as Eras except Phanerozoic Eon, which is from 541 to 0 million years ago. Precambrian time span is from 4540 to 541 million years ago. Part b is the abbreviations for time units. 1 kilo-annum equals one thousand years, 1 mega-annum equals one million years, and 1 giga-annum equals one billion years."/>
          <p:cNvPicPr>
            <a:picLocks noChangeAspect="1"/>
          </p:cNvPicPr>
          <p:nvPr/>
        </p:nvPicPr>
        <p:blipFill>
          <a:blip r:embed="rId3"/>
          <a:stretch>
            <a:fillRect/>
          </a:stretch>
        </p:blipFill>
        <p:spPr>
          <a:xfrm>
            <a:off x="2145792" y="321682"/>
            <a:ext cx="4852416" cy="583363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geologic time scale is represented by a cuboid. Two faces of the cuboid are divided into different segments which correspond to different time periods. Time is measured in million years from the present moment. The time marks from the top face of the cuboid to the bottom face are 0, 66, 252, 541, 1000, 2000, 2500, 3000, 4000, and 4540. The bottom mark corresponds to the birth of the Earth. The left face scale represents Eons and the right face scale represents Eras. Eras are as follows. Cenozoic is from 66 to 0 million years ago, Mesozoic is from 252 to 66 million years ago, Paleozoic is from 541 to 252 million years ago, Proterozoic is from 2500 to 541 million years ago, Archean is from 4000 to 2500 million years ago and Hadean is from 4540 to 4000 million years ago. Eons are almost the same as Eras except Phanerozoic Eon, which is from 541 to 0 million years ago. Precambrian time span is from 4540 to 541 million years ago."/>
          <p:cNvPicPr>
            <a:picLocks noChangeAspect="1"/>
          </p:cNvPicPr>
          <p:nvPr/>
        </p:nvPicPr>
        <p:blipFill>
          <a:blip r:embed="rId3"/>
          <a:stretch>
            <a:fillRect/>
          </a:stretch>
        </p:blipFill>
        <p:spPr>
          <a:xfrm>
            <a:off x="3136391" y="318516"/>
            <a:ext cx="2871216" cy="583996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se are the abbreviations for time units. 1 kilo-annum equals one thousand years, 1 mega-annum equals one million years, and 1 giga-annum equals one billion years."/>
          <p:cNvPicPr>
            <a:picLocks noChangeAspect="1"/>
          </p:cNvPicPr>
          <p:nvPr/>
        </p:nvPicPr>
        <p:blipFill>
          <a:blip r:embed="rId3"/>
          <a:stretch>
            <a:fillRect/>
          </a:stretch>
        </p:blipFill>
        <p:spPr>
          <a:xfrm>
            <a:off x="304800" y="541020"/>
            <a:ext cx="8534400" cy="539496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re are an excavator and the limestone pile against a sheer cliff. The road goes to the quarry."/>
          <p:cNvPicPr>
            <a:picLocks noChangeAspect="1"/>
          </p:cNvPicPr>
          <p:nvPr/>
        </p:nvPicPr>
        <p:blipFill>
          <a:blip r:embed="rId3"/>
          <a:stretch>
            <a:fillRect/>
          </a:stretch>
        </p:blipFill>
        <p:spPr>
          <a:xfrm>
            <a:off x="304800" y="608076"/>
            <a:ext cx="8534400" cy="526084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re are three stages of rock’s changes due to the meteorite impact. The first stage corresponds to the process of explosion during the impact. Rock layers are not changed yet. The second stage corresponds to the resulting crater after the impact. The force of the impact excavates a crater and fractures rock layers underground. Stage c corresponds to the rock layers looking almost the same as at stage a, except for the formed faults and fractures, which are not visible unless the upper layers of the ground are removed. No crater exists at this stage. Enlarged view of the part of the rock beneath the glacial till is shown in a separate part of the figure. This view represents the relief surface of the rock."/>
          <p:cNvPicPr>
            <a:picLocks noChangeAspect="1"/>
          </p:cNvPicPr>
          <p:nvPr/>
        </p:nvPicPr>
        <p:blipFill>
          <a:blip r:embed="rId3"/>
          <a:stretch>
            <a:fillRect/>
          </a:stretch>
        </p:blipFill>
        <p:spPr>
          <a:xfrm>
            <a:off x="304800" y="725424"/>
            <a:ext cx="8534400" cy="540715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is exploring the peculiarities of the canyon. There are huge sheer cliffs, some vegetation, a fallen tree, sand, and rocks."/>
          <p:cNvPicPr>
            <a:picLocks noChangeAspect="1"/>
          </p:cNvPicPr>
          <p:nvPr/>
        </p:nvPicPr>
        <p:blipFill>
          <a:blip r:embed="rId3"/>
          <a:stretch>
            <a:fillRect/>
          </a:stretch>
        </p:blipFill>
        <p:spPr>
          <a:xfrm>
            <a:off x="420623" y="318516"/>
            <a:ext cx="8302752" cy="583996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re are parts a and b. Part a is a view of the desert landscape. The vegetation is sparse. The rocks are at a distant view. Part b shows wavy contortions of the rock layers."/>
          <p:cNvPicPr>
            <a:picLocks noChangeAspect="1"/>
          </p:cNvPicPr>
          <p:nvPr/>
        </p:nvPicPr>
        <p:blipFill>
          <a:blip r:embed="rId3"/>
          <a:stretch>
            <a:fillRect/>
          </a:stretch>
        </p:blipFill>
        <p:spPr>
          <a:xfrm>
            <a:off x="304800" y="900683"/>
            <a:ext cx="8534400" cy="467563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view of the desert landscape. The vegetation is sparse. The rocks are at a distant view."/>
          <p:cNvPicPr>
            <a:picLocks noChangeAspect="1"/>
          </p:cNvPicPr>
          <p:nvPr/>
        </p:nvPicPr>
        <p:blipFill>
          <a:blip r:embed="rId3"/>
          <a:stretch>
            <a:fillRect/>
          </a:stretch>
        </p:blipFill>
        <p:spPr>
          <a:xfrm>
            <a:off x="304800" y="1589532"/>
            <a:ext cx="8534400" cy="329793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image of tortuous and wavy rock layers. Sparse vegetation grows on the rock. A man is standing on the top of the rock."/>
          <p:cNvPicPr>
            <a:picLocks noChangeAspect="1"/>
          </p:cNvPicPr>
          <p:nvPr/>
        </p:nvPicPr>
        <p:blipFill>
          <a:blip r:embed="rId3"/>
          <a:stretch>
            <a:fillRect/>
          </a:stretch>
        </p:blipFill>
        <p:spPr>
          <a:xfrm>
            <a:off x="2508504" y="318516"/>
            <a:ext cx="4126992" cy="583996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re are four parts showing four different landscapes. Part a represents a desert cliff. Part b is a rainforest with a river or a lake in it. Part c is snowy mountain peaks. Part d is a seashore."/>
          <p:cNvPicPr>
            <a:picLocks noChangeAspect="1"/>
          </p:cNvPicPr>
          <p:nvPr/>
        </p:nvPicPr>
        <p:blipFill>
          <a:blip r:embed="rId3"/>
          <a:stretch>
            <a:fillRect/>
          </a:stretch>
        </p:blipFill>
        <p:spPr>
          <a:xfrm>
            <a:off x="1188720" y="318516"/>
            <a:ext cx="6766560" cy="583996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esert cliff and a sand hillside. Some men climb the hillside. The vegetation is sparse."/>
          <p:cNvPicPr>
            <a:picLocks noChangeAspect="1"/>
          </p:cNvPicPr>
          <p:nvPr/>
        </p:nvPicPr>
        <p:blipFill>
          <a:blip r:embed="rId3"/>
          <a:stretch>
            <a:fillRect/>
          </a:stretch>
        </p:blipFill>
        <p:spPr>
          <a:xfrm>
            <a:off x="2758439" y="318516"/>
            <a:ext cx="3627120" cy="583996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ainforest full of green trees. A river or some kind of a water reservoir is in the rainforest."/>
          <p:cNvPicPr>
            <a:picLocks noChangeAspect="1"/>
          </p:cNvPicPr>
          <p:nvPr/>
        </p:nvPicPr>
        <p:blipFill>
          <a:blip r:embed="rId3"/>
          <a:stretch>
            <a:fillRect/>
          </a:stretch>
        </p:blipFill>
        <p:spPr>
          <a:xfrm>
            <a:off x="304800" y="1168907"/>
            <a:ext cx="8534400" cy="413918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tops of snowy mountains."/>
          <p:cNvPicPr>
            <a:picLocks noChangeAspect="1"/>
          </p:cNvPicPr>
          <p:nvPr/>
        </p:nvPicPr>
        <p:blipFill>
          <a:blip r:embed="rId3"/>
          <a:stretch>
            <a:fillRect/>
          </a:stretch>
        </p:blipFill>
        <p:spPr>
          <a:xfrm>
            <a:off x="304800" y="598932"/>
            <a:ext cx="8534400" cy="527913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orealis">
  <a:themeElements>
    <a:clrScheme name="Borealis 1">
      <a:dk1>
        <a:srgbClr val="000000"/>
      </a:dk1>
      <a:lt1>
        <a:srgbClr val="D480A4"/>
      </a:lt1>
      <a:dk2>
        <a:srgbClr val="000000"/>
      </a:dk2>
      <a:lt2>
        <a:srgbClr val="808080"/>
      </a:lt2>
      <a:accent1>
        <a:srgbClr val="99CCFF"/>
      </a:accent1>
      <a:accent2>
        <a:srgbClr val="CCCCFF"/>
      </a:accent2>
      <a:accent3>
        <a:srgbClr val="E6C0CF"/>
      </a:accent3>
      <a:accent4>
        <a:srgbClr val="000000"/>
      </a:accent4>
      <a:accent5>
        <a:srgbClr val="CAE2FF"/>
      </a:accent5>
      <a:accent6>
        <a:srgbClr val="B9B9E7"/>
      </a:accent6>
      <a:hlink>
        <a:srgbClr val="3333CC"/>
      </a:hlink>
      <a:folHlink>
        <a:srgbClr val="AF67FF"/>
      </a:folHlink>
    </a:clrScheme>
    <a:fontScheme name="Borealis">
      <a:majorFont>
        <a:latin typeface="Trebuchet MS"/>
        <a:ea typeface="ヒラギノ角ゴ Pro W3"/>
        <a:cs typeface="ヒラギノ角ゴ Pro W3"/>
      </a:majorFont>
      <a:minorFont>
        <a:latin typeface="Trebuchet M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orealis 1">
        <a:dk1>
          <a:srgbClr val="000000"/>
        </a:dk1>
        <a:lt1>
          <a:srgbClr val="D480A4"/>
        </a:lt1>
        <a:dk2>
          <a:srgbClr val="000000"/>
        </a:dk2>
        <a:lt2>
          <a:srgbClr val="808080"/>
        </a:lt2>
        <a:accent1>
          <a:srgbClr val="99CCFF"/>
        </a:accent1>
        <a:accent2>
          <a:srgbClr val="CCCCFF"/>
        </a:accent2>
        <a:accent3>
          <a:srgbClr val="E6C0C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realis 2">
        <a:dk1>
          <a:srgbClr val="000000"/>
        </a:dk1>
        <a:lt1>
          <a:srgbClr val="D480A4"/>
        </a:lt1>
        <a:dk2>
          <a:srgbClr val="000000"/>
        </a:dk2>
        <a:lt2>
          <a:srgbClr val="3E3E5C"/>
        </a:lt2>
        <a:accent1>
          <a:srgbClr val="60597B"/>
        </a:accent1>
        <a:accent2>
          <a:srgbClr val="6666FF"/>
        </a:accent2>
        <a:accent3>
          <a:srgbClr val="E6C0CF"/>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2004:Templates:Presentations:Designs:Borealis</Template>
  <TotalTime>117</TotalTime>
  <Words>472</Words>
  <Application>Microsoft Office PowerPoint</Application>
  <PresentationFormat>On-screen Show (4:3)</PresentationFormat>
  <Paragraphs>51</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Arial</vt:lpstr>
      <vt:lpstr>Times</vt:lpstr>
      <vt:lpstr>Trebuchet MS</vt:lpstr>
      <vt:lpstr>Verdana</vt:lpstr>
      <vt:lpstr>Wingdings</vt:lpstr>
      <vt:lpstr>ヒラギノ角ゴ Pro W3</vt:lpstr>
      <vt:lpstr>Borealis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Sumanas, Inc.</Manager>
  <Company>© W. W. Norton &amp; Company,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Geology</dc:title>
  <dc:subject/>
  <dc:creator>Stephen Marshak</dc:creator>
  <cp:keywords/>
  <dc:description/>
  <cp:lastModifiedBy>Anna Mekhanova</cp:lastModifiedBy>
  <cp:revision>43</cp:revision>
  <dcterms:created xsi:type="dcterms:W3CDTF">2016-01-26T06:13:34Z</dcterms:created>
  <dcterms:modified xsi:type="dcterms:W3CDTF">2016-04-07T08:09:21Z</dcterms:modified>
  <cp:category/>
</cp:coreProperties>
</file>